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2"/>
  </p:sldMasterIdLst>
  <p:notesMasterIdLst>
    <p:notesMasterId r:id="rId71"/>
  </p:notesMasterIdLst>
  <p:sldIdLst>
    <p:sldId id="348" r:id="rId3"/>
    <p:sldId id="653" r:id="rId4"/>
    <p:sldId id="626" r:id="rId5"/>
    <p:sldId id="630" r:id="rId6"/>
    <p:sldId id="654" r:id="rId7"/>
    <p:sldId id="655" r:id="rId8"/>
    <p:sldId id="656" r:id="rId9"/>
    <p:sldId id="658" r:id="rId10"/>
    <p:sldId id="659" r:id="rId11"/>
    <p:sldId id="660" r:id="rId12"/>
    <p:sldId id="661" r:id="rId13"/>
    <p:sldId id="662" r:id="rId14"/>
    <p:sldId id="657" r:id="rId15"/>
    <p:sldId id="663" r:id="rId16"/>
    <p:sldId id="671" r:id="rId17"/>
    <p:sldId id="670" r:id="rId18"/>
    <p:sldId id="664" r:id="rId19"/>
    <p:sldId id="665" r:id="rId20"/>
    <p:sldId id="666" r:id="rId21"/>
    <p:sldId id="667" r:id="rId22"/>
    <p:sldId id="668" r:id="rId23"/>
    <p:sldId id="669" r:id="rId24"/>
    <p:sldId id="675" r:id="rId25"/>
    <p:sldId id="676" r:id="rId26"/>
    <p:sldId id="677" r:id="rId27"/>
    <p:sldId id="678" r:id="rId28"/>
    <p:sldId id="679" r:id="rId29"/>
    <p:sldId id="680" r:id="rId30"/>
    <p:sldId id="681" r:id="rId31"/>
    <p:sldId id="682" r:id="rId32"/>
    <p:sldId id="683" r:id="rId33"/>
    <p:sldId id="684" r:id="rId34"/>
    <p:sldId id="685" r:id="rId35"/>
    <p:sldId id="686" r:id="rId36"/>
    <p:sldId id="687" r:id="rId37"/>
    <p:sldId id="688" r:id="rId38"/>
    <p:sldId id="689" r:id="rId39"/>
    <p:sldId id="690" r:id="rId40"/>
    <p:sldId id="691" r:id="rId41"/>
    <p:sldId id="692" r:id="rId42"/>
    <p:sldId id="693" r:id="rId43"/>
    <p:sldId id="694" r:id="rId44"/>
    <p:sldId id="695" r:id="rId45"/>
    <p:sldId id="696" r:id="rId46"/>
    <p:sldId id="697" r:id="rId47"/>
    <p:sldId id="698" r:id="rId48"/>
    <p:sldId id="699" r:id="rId49"/>
    <p:sldId id="700" r:id="rId50"/>
    <p:sldId id="701" r:id="rId51"/>
    <p:sldId id="702" r:id="rId52"/>
    <p:sldId id="703" r:id="rId53"/>
    <p:sldId id="704" r:id="rId54"/>
    <p:sldId id="705" r:id="rId55"/>
    <p:sldId id="706" r:id="rId56"/>
    <p:sldId id="707" r:id="rId57"/>
    <p:sldId id="708" r:id="rId58"/>
    <p:sldId id="709" r:id="rId59"/>
    <p:sldId id="710" r:id="rId60"/>
    <p:sldId id="711" r:id="rId61"/>
    <p:sldId id="712" r:id="rId62"/>
    <p:sldId id="713" r:id="rId63"/>
    <p:sldId id="714" r:id="rId64"/>
    <p:sldId id="715" r:id="rId65"/>
    <p:sldId id="716" r:id="rId66"/>
    <p:sldId id="717" r:id="rId67"/>
    <p:sldId id="718" r:id="rId68"/>
    <p:sldId id="719" r:id="rId69"/>
    <p:sldId id="347" r:id="rId70"/>
  </p:sldIdLst>
  <p:sldSz cx="9906000" cy="6858000" type="A4"/>
  <p:notesSz cx="9906000" cy="6858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cio Parrilla Merino" initials="RPM" lastIdx="1" clrIdx="0">
    <p:extLst>
      <p:ext uri="{19B8F6BF-5375-455C-9EA6-DF929625EA0E}">
        <p15:presenceInfo xmlns:p15="http://schemas.microsoft.com/office/powerpoint/2012/main" userId="S::rocio.parrilla@atresmedia.com::3d339a78-df14-4fa2-b451-47ae55bdf28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7EBB"/>
    <a:srgbClr val="E6E0EC"/>
    <a:srgbClr val="C6D9F1"/>
    <a:srgbClr val="D745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2365" autoAdjust="0"/>
  </p:normalViewPr>
  <p:slideViewPr>
    <p:cSldViewPr>
      <p:cViewPr varScale="1">
        <p:scale>
          <a:sx n="74" d="100"/>
          <a:sy n="74" d="100"/>
        </p:scale>
        <p:origin x="1493"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4292600" cy="3444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5611813" y="0"/>
            <a:ext cx="4292600" cy="344488"/>
          </a:xfrm>
          <a:prstGeom prst="rect">
            <a:avLst/>
          </a:prstGeom>
        </p:spPr>
        <p:txBody>
          <a:bodyPr vert="horz" lIns="91440" tIns="45720" rIns="91440" bIns="45720" rtlCol="0"/>
          <a:lstStyle>
            <a:lvl1pPr algn="r">
              <a:defRPr sz="1200"/>
            </a:lvl1pPr>
          </a:lstStyle>
          <a:p>
            <a:fld id="{40262336-F82A-44F8-B6C6-F02F4A15366B}" type="datetimeFigureOut">
              <a:rPr lang="es-ES" smtClean="0"/>
              <a:t>29/01/2024</a:t>
            </a:fld>
            <a:endParaRPr lang="es-ES"/>
          </a:p>
        </p:txBody>
      </p:sp>
      <p:sp>
        <p:nvSpPr>
          <p:cNvPr id="4" name="Marcador de imagen de diapositiva 3"/>
          <p:cNvSpPr>
            <a:spLocks noGrp="1" noRot="1" noChangeAspect="1"/>
          </p:cNvSpPr>
          <p:nvPr>
            <p:ph type="sldImg" idx="2"/>
          </p:nvPr>
        </p:nvSpPr>
        <p:spPr>
          <a:xfrm>
            <a:off x="3281363" y="857250"/>
            <a:ext cx="3343275" cy="2314575"/>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990600" y="3300413"/>
            <a:ext cx="7924800" cy="2700337"/>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6513513"/>
            <a:ext cx="4292600" cy="3444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5611813" y="6513513"/>
            <a:ext cx="4292600" cy="344487"/>
          </a:xfrm>
          <a:prstGeom prst="rect">
            <a:avLst/>
          </a:prstGeom>
        </p:spPr>
        <p:txBody>
          <a:bodyPr vert="horz" lIns="91440" tIns="45720" rIns="91440" bIns="45720" rtlCol="0" anchor="b"/>
          <a:lstStyle>
            <a:lvl1pPr algn="r">
              <a:defRPr sz="1200"/>
            </a:lvl1pPr>
          </a:lstStyle>
          <a:p>
            <a:fld id="{C10BFE77-0DDB-421B-8BE0-DD6DF27846BA}" type="slidenum">
              <a:rPr lang="es-ES" smtClean="0"/>
              <a:t>‹Nº›</a:t>
            </a:fld>
            <a:endParaRPr lang="es-ES"/>
          </a:p>
        </p:txBody>
      </p:sp>
    </p:spTree>
    <p:extLst>
      <p:ext uri="{BB962C8B-B14F-4D97-AF65-F5344CB8AC3E}">
        <p14:creationId xmlns:p14="http://schemas.microsoft.com/office/powerpoint/2010/main" val="2772296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67334" y="1108328"/>
            <a:ext cx="8771331" cy="513715"/>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485900" y="3840480"/>
            <a:ext cx="69342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Arial"/>
                <a:cs typeface="Arial"/>
              </a:defRPr>
            </a:lvl1pPr>
          </a:lstStyle>
          <a:p>
            <a:pPr marL="12700">
              <a:lnSpc>
                <a:spcPct val="100000"/>
              </a:lnSpc>
            </a:pPr>
            <a:r>
              <a:rPr lang="es-ES" spc="-5"/>
              <a:t>AFI Escuela 2024. Todos los derechos reservados.</a:t>
            </a:r>
            <a:endParaRPr spc="-5" dirty="0"/>
          </a:p>
        </p:txBody>
      </p:sp>
      <p:sp>
        <p:nvSpPr>
          <p:cNvPr id="5" name="Holder 5"/>
          <p:cNvSpPr>
            <a:spLocks noGrp="1"/>
          </p:cNvSpPr>
          <p:nvPr>
            <p:ph type="dt" sz="half" idx="6"/>
          </p:nvPr>
        </p:nvSpPr>
        <p:spPr/>
        <p:txBody>
          <a:bodyPr lIns="0" tIns="0" rIns="0" bIns="0"/>
          <a:lstStyle>
            <a:lvl1pPr>
              <a:defRPr sz="1000" b="0" i="0">
                <a:solidFill>
                  <a:schemeClr val="tx1"/>
                </a:solidFill>
                <a:latin typeface="Arial"/>
                <a:cs typeface="Arial"/>
              </a:defRPr>
            </a:lvl1pPr>
          </a:lstStyle>
          <a:p>
            <a:pPr>
              <a:lnSpc>
                <a:spcPts val="1100"/>
              </a:lnSpc>
            </a:pPr>
            <a:endParaRPr spc="-5" dirty="0"/>
          </a:p>
        </p:txBody>
      </p:sp>
      <p:sp>
        <p:nvSpPr>
          <p:cNvPr id="6" name="Holder 6"/>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lnSpc>
                <a:spcPct val="100000"/>
              </a:lnSpc>
            </a:pPr>
            <a:fld id="{81D60167-4931-47E6-BA6A-407CBD079E47}" type="slidenum">
              <a:rPr spc="-5" dirty="0"/>
              <a:t>‹Nº›</a:t>
            </a:fld>
            <a:endParaRPr spc="-5"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02_Portada con foto bitono">
    <p:spTree>
      <p:nvGrpSpPr>
        <p:cNvPr id="1" name=""/>
        <p:cNvGrpSpPr/>
        <p:nvPr/>
      </p:nvGrpSpPr>
      <p:grpSpPr>
        <a:xfrm>
          <a:off x="0" y="0"/>
          <a:ext cx="0" cy="0"/>
          <a:chOff x="0" y="0"/>
          <a:chExt cx="0" cy="0"/>
        </a:xfrm>
      </p:grpSpPr>
      <p:sp>
        <p:nvSpPr>
          <p:cNvPr id="14" name="Content Placeholder 2"/>
          <p:cNvSpPr>
            <a:spLocks noGrp="1"/>
          </p:cNvSpPr>
          <p:nvPr>
            <p:ph idx="1" hasCustomPrompt="1"/>
          </p:nvPr>
        </p:nvSpPr>
        <p:spPr>
          <a:xfrm>
            <a:off x="4304929" y="6289216"/>
            <a:ext cx="5328592" cy="432048"/>
          </a:xfrm>
          <a:prstGeom prst="rect">
            <a:avLst/>
          </a:prstGeom>
        </p:spPr>
        <p:txBody>
          <a:bodyPr vert="horz" wrap="square" lIns="0" tIns="0" anchor="t" anchorCtr="0"/>
          <a:lstStyle>
            <a:lvl1pPr marL="0" algn="r">
              <a:buNone/>
              <a:defRPr sz="1959" baseline="0">
                <a:solidFill>
                  <a:schemeClr val="bg1"/>
                </a:solidFill>
                <a:latin typeface="Century Gothic" panose="020B0502020202020204" pitchFamily="34" charset="0"/>
                <a:cs typeface="Arial" pitchFamily="34" charset="0"/>
              </a:defRPr>
            </a:lvl1pPr>
            <a:lvl2pPr>
              <a:buNone/>
              <a:defRPr/>
            </a:lvl2pPr>
            <a:lvl3pPr>
              <a:buNone/>
              <a:defRPr/>
            </a:lvl3pPr>
            <a:lvl4pPr>
              <a:buNone/>
              <a:defRPr/>
            </a:lvl4pPr>
            <a:lvl5pPr>
              <a:buNone/>
              <a:defRPr/>
            </a:lvl5pPr>
          </a:lstStyle>
          <a:p>
            <a:pPr lvl="0"/>
            <a:r>
              <a:rPr lang="es-ES"/>
              <a:t>Century Gothic 20 pt</a:t>
            </a:r>
            <a:endParaRPr lang="es-ES" dirty="0"/>
          </a:p>
        </p:txBody>
      </p:sp>
      <p:sp>
        <p:nvSpPr>
          <p:cNvPr id="13" name="Title 1"/>
          <p:cNvSpPr>
            <a:spLocks noGrp="1"/>
          </p:cNvSpPr>
          <p:nvPr>
            <p:ph type="ctrTitle" hasCustomPrompt="1"/>
          </p:nvPr>
        </p:nvSpPr>
        <p:spPr>
          <a:xfrm>
            <a:off x="2504731" y="2348884"/>
            <a:ext cx="7128792" cy="1470025"/>
          </a:xfrm>
          <a:prstGeom prst="rect">
            <a:avLst/>
          </a:prstGeom>
        </p:spPr>
        <p:txBody>
          <a:bodyPr/>
          <a:lstStyle>
            <a:lvl1pPr algn="r">
              <a:defRPr sz="4308" b="1">
                <a:solidFill>
                  <a:schemeClr val="bg1"/>
                </a:solidFill>
                <a:latin typeface="Century Gothic" panose="020B0502020202020204" pitchFamily="34" charset="0"/>
              </a:defRPr>
            </a:lvl1pPr>
          </a:lstStyle>
          <a:p>
            <a:r>
              <a:rPr lang="es-ES"/>
              <a:t>Century Gothic 44 pt Negrita</a:t>
            </a:r>
            <a:endParaRPr lang="es-ES" dirty="0"/>
          </a:p>
        </p:txBody>
      </p:sp>
      <p:sp>
        <p:nvSpPr>
          <p:cNvPr id="17" name="Subtitle 2"/>
          <p:cNvSpPr>
            <a:spLocks noGrp="1"/>
          </p:cNvSpPr>
          <p:nvPr>
            <p:ph type="subTitle" idx="13" hasCustomPrompt="1"/>
          </p:nvPr>
        </p:nvSpPr>
        <p:spPr>
          <a:xfrm>
            <a:off x="3872880" y="4149081"/>
            <a:ext cx="5768578" cy="648072"/>
          </a:xfrm>
          <a:prstGeom prst="rect">
            <a:avLst/>
          </a:prstGeom>
        </p:spPr>
        <p:txBody>
          <a:bodyPr/>
          <a:lstStyle>
            <a:lvl1pPr marL="0" indent="0" algn="r">
              <a:buNone/>
              <a:defRPr sz="2350" baseline="0">
                <a:solidFill>
                  <a:schemeClr val="bg1"/>
                </a:solidFill>
                <a:latin typeface="Century Gothic" panose="020B0502020202020204" pitchFamily="34" charset="0"/>
              </a:defRPr>
            </a:lvl1pPr>
            <a:lvl2pPr marL="413238" indent="0" algn="ctr">
              <a:buNone/>
              <a:defRPr>
                <a:solidFill>
                  <a:schemeClr val="tx1">
                    <a:tint val="75000"/>
                  </a:schemeClr>
                </a:solidFill>
              </a:defRPr>
            </a:lvl2pPr>
            <a:lvl3pPr marL="826476" indent="0" algn="ctr">
              <a:buNone/>
              <a:defRPr>
                <a:solidFill>
                  <a:schemeClr val="tx1">
                    <a:tint val="75000"/>
                  </a:schemeClr>
                </a:solidFill>
              </a:defRPr>
            </a:lvl3pPr>
            <a:lvl4pPr marL="1239714" indent="0" algn="ctr">
              <a:buNone/>
              <a:defRPr>
                <a:solidFill>
                  <a:schemeClr val="tx1">
                    <a:tint val="75000"/>
                  </a:schemeClr>
                </a:solidFill>
              </a:defRPr>
            </a:lvl4pPr>
            <a:lvl5pPr marL="1652951" indent="0" algn="ctr">
              <a:buNone/>
              <a:defRPr>
                <a:solidFill>
                  <a:schemeClr val="tx1">
                    <a:tint val="75000"/>
                  </a:schemeClr>
                </a:solidFill>
              </a:defRPr>
            </a:lvl5pPr>
            <a:lvl6pPr marL="2066190" indent="0" algn="ctr">
              <a:buNone/>
              <a:defRPr>
                <a:solidFill>
                  <a:schemeClr val="tx1">
                    <a:tint val="75000"/>
                  </a:schemeClr>
                </a:solidFill>
              </a:defRPr>
            </a:lvl6pPr>
            <a:lvl7pPr marL="2479427" indent="0" algn="ctr">
              <a:buNone/>
              <a:defRPr>
                <a:solidFill>
                  <a:schemeClr val="tx1">
                    <a:tint val="75000"/>
                  </a:schemeClr>
                </a:solidFill>
              </a:defRPr>
            </a:lvl7pPr>
            <a:lvl8pPr marL="2892665" indent="0" algn="ctr">
              <a:buNone/>
              <a:defRPr>
                <a:solidFill>
                  <a:schemeClr val="tx1">
                    <a:tint val="75000"/>
                  </a:schemeClr>
                </a:solidFill>
              </a:defRPr>
            </a:lvl8pPr>
            <a:lvl9pPr marL="3305904" indent="0" algn="ctr">
              <a:buNone/>
              <a:defRPr>
                <a:solidFill>
                  <a:schemeClr val="tx1">
                    <a:tint val="75000"/>
                  </a:schemeClr>
                </a:solidFill>
              </a:defRPr>
            </a:lvl9pPr>
          </a:lstStyle>
          <a:p>
            <a:r>
              <a:rPr lang="es-ES"/>
              <a:t>Century Gothic 24 pt</a:t>
            </a:r>
            <a:endParaRPr lang="es-ES" dirty="0"/>
          </a:p>
        </p:txBody>
      </p:sp>
      <p:sp>
        <p:nvSpPr>
          <p:cNvPr id="11" name="Picture Placeholder 2"/>
          <p:cNvSpPr>
            <a:spLocks noGrp="1"/>
          </p:cNvSpPr>
          <p:nvPr>
            <p:ph type="pic" sz="quarter" idx="15" hasCustomPrompt="1"/>
          </p:nvPr>
        </p:nvSpPr>
        <p:spPr>
          <a:xfrm>
            <a:off x="5953735" y="286754"/>
            <a:ext cx="1667914" cy="1179483"/>
          </a:xfrm>
          <a:prstGeom prst="rect">
            <a:avLst/>
          </a:prstGeom>
        </p:spPr>
        <p:txBody>
          <a:bodyPr/>
          <a:lstStyle>
            <a:lvl1pPr marL="0" indent="0">
              <a:buNone/>
              <a:defRPr baseline="0">
                <a:solidFill>
                  <a:schemeClr val="bg1"/>
                </a:solidFill>
              </a:defRPr>
            </a:lvl1pPr>
          </a:lstStyle>
          <a:p>
            <a:r>
              <a:rPr lang="es-ES" dirty="0"/>
              <a:t>Logo cliente</a:t>
            </a:r>
          </a:p>
        </p:txBody>
      </p:sp>
      <p:pic>
        <p:nvPicPr>
          <p:cNvPr id="6" name="Imagen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837202" y="594783"/>
            <a:ext cx="1764989" cy="700940"/>
          </a:xfrm>
          <a:prstGeom prst="rect">
            <a:avLst/>
          </a:prstGeom>
        </p:spPr>
      </p:pic>
    </p:spTree>
    <p:extLst>
      <p:ext uri="{BB962C8B-B14F-4D97-AF65-F5344CB8AC3E}">
        <p14:creationId xmlns:p14="http://schemas.microsoft.com/office/powerpoint/2010/main" val="2130862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03_Portada (sólo logotipo Afi)">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B14A1267-7F6C-8541-A82B-392D12A002F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17" y="-1819"/>
            <a:ext cx="4953893" cy="6858295"/>
          </a:xfrm>
          <a:prstGeom prst="rect">
            <a:avLst/>
          </a:prstGeom>
        </p:spPr>
      </p:pic>
      <p:sp>
        <p:nvSpPr>
          <p:cNvPr id="14" name="Content Placeholder 2"/>
          <p:cNvSpPr>
            <a:spLocks noGrp="1"/>
          </p:cNvSpPr>
          <p:nvPr>
            <p:ph idx="1" hasCustomPrompt="1"/>
          </p:nvPr>
        </p:nvSpPr>
        <p:spPr>
          <a:xfrm>
            <a:off x="4304929" y="6289216"/>
            <a:ext cx="5328592" cy="432048"/>
          </a:xfrm>
          <a:prstGeom prst="rect">
            <a:avLst/>
          </a:prstGeom>
        </p:spPr>
        <p:txBody>
          <a:bodyPr vert="horz" wrap="square" lIns="0" tIns="0" anchor="t" anchorCtr="0"/>
          <a:lstStyle>
            <a:lvl1pPr marL="0" algn="r">
              <a:buNone/>
              <a:defRPr sz="1959" baseline="0">
                <a:solidFill>
                  <a:srgbClr val="000000"/>
                </a:solidFill>
                <a:latin typeface="Century Gothic" panose="020B0502020202020204" pitchFamily="34" charset="0"/>
                <a:cs typeface="Arial" pitchFamily="34" charset="0"/>
              </a:defRPr>
            </a:lvl1pPr>
            <a:lvl2pPr>
              <a:buNone/>
              <a:defRPr/>
            </a:lvl2pPr>
            <a:lvl3pPr>
              <a:buNone/>
              <a:defRPr/>
            </a:lvl3pPr>
            <a:lvl4pPr>
              <a:buNone/>
              <a:defRPr/>
            </a:lvl4pPr>
            <a:lvl5pPr>
              <a:buNone/>
              <a:defRPr/>
            </a:lvl5pPr>
          </a:lstStyle>
          <a:p>
            <a:pPr lvl="0"/>
            <a:r>
              <a:rPr lang="es-ES" dirty="0"/>
              <a:t>Century Gothic 20 pt</a:t>
            </a:r>
          </a:p>
        </p:txBody>
      </p:sp>
      <p:sp>
        <p:nvSpPr>
          <p:cNvPr id="13" name="Title 1"/>
          <p:cNvSpPr>
            <a:spLocks noGrp="1"/>
          </p:cNvSpPr>
          <p:nvPr>
            <p:ph type="ctrTitle" hasCustomPrompt="1"/>
          </p:nvPr>
        </p:nvSpPr>
        <p:spPr>
          <a:xfrm>
            <a:off x="2504731" y="2348884"/>
            <a:ext cx="7128792" cy="1470025"/>
          </a:xfrm>
          <a:prstGeom prst="rect">
            <a:avLst/>
          </a:prstGeom>
        </p:spPr>
        <p:txBody>
          <a:bodyPr/>
          <a:lstStyle>
            <a:lvl1pPr algn="r">
              <a:defRPr sz="4308" b="1">
                <a:solidFill>
                  <a:srgbClr val="000000"/>
                </a:solidFill>
                <a:latin typeface="Century Gothic" panose="020B0502020202020204" pitchFamily="34" charset="0"/>
              </a:defRPr>
            </a:lvl1pPr>
          </a:lstStyle>
          <a:p>
            <a:r>
              <a:rPr lang="es-ES" dirty="0"/>
              <a:t>Century Gothic 44 pt Negrita</a:t>
            </a:r>
          </a:p>
        </p:txBody>
      </p:sp>
      <p:sp>
        <p:nvSpPr>
          <p:cNvPr id="17" name="Subtitle 2"/>
          <p:cNvSpPr>
            <a:spLocks noGrp="1"/>
          </p:cNvSpPr>
          <p:nvPr>
            <p:ph type="subTitle" idx="13" hasCustomPrompt="1"/>
          </p:nvPr>
        </p:nvSpPr>
        <p:spPr>
          <a:xfrm>
            <a:off x="3872880" y="4149081"/>
            <a:ext cx="5768578" cy="648072"/>
          </a:xfrm>
          <a:prstGeom prst="rect">
            <a:avLst/>
          </a:prstGeom>
        </p:spPr>
        <p:txBody>
          <a:bodyPr/>
          <a:lstStyle>
            <a:lvl1pPr marL="0" indent="0" algn="r">
              <a:buNone/>
              <a:defRPr sz="2350" baseline="0">
                <a:solidFill>
                  <a:srgbClr val="000000"/>
                </a:solidFill>
                <a:latin typeface="Century Gothic" panose="020B0502020202020204" pitchFamily="34" charset="0"/>
              </a:defRPr>
            </a:lvl1pPr>
            <a:lvl2pPr marL="413238" indent="0" algn="ctr">
              <a:buNone/>
              <a:defRPr>
                <a:solidFill>
                  <a:schemeClr val="tx1">
                    <a:tint val="75000"/>
                  </a:schemeClr>
                </a:solidFill>
              </a:defRPr>
            </a:lvl2pPr>
            <a:lvl3pPr marL="826476" indent="0" algn="ctr">
              <a:buNone/>
              <a:defRPr>
                <a:solidFill>
                  <a:schemeClr val="tx1">
                    <a:tint val="75000"/>
                  </a:schemeClr>
                </a:solidFill>
              </a:defRPr>
            </a:lvl3pPr>
            <a:lvl4pPr marL="1239714" indent="0" algn="ctr">
              <a:buNone/>
              <a:defRPr>
                <a:solidFill>
                  <a:schemeClr val="tx1">
                    <a:tint val="75000"/>
                  </a:schemeClr>
                </a:solidFill>
              </a:defRPr>
            </a:lvl4pPr>
            <a:lvl5pPr marL="1652951" indent="0" algn="ctr">
              <a:buNone/>
              <a:defRPr>
                <a:solidFill>
                  <a:schemeClr val="tx1">
                    <a:tint val="75000"/>
                  </a:schemeClr>
                </a:solidFill>
              </a:defRPr>
            </a:lvl5pPr>
            <a:lvl6pPr marL="2066190" indent="0" algn="ctr">
              <a:buNone/>
              <a:defRPr>
                <a:solidFill>
                  <a:schemeClr val="tx1">
                    <a:tint val="75000"/>
                  </a:schemeClr>
                </a:solidFill>
              </a:defRPr>
            </a:lvl6pPr>
            <a:lvl7pPr marL="2479427" indent="0" algn="ctr">
              <a:buNone/>
              <a:defRPr>
                <a:solidFill>
                  <a:schemeClr val="tx1">
                    <a:tint val="75000"/>
                  </a:schemeClr>
                </a:solidFill>
              </a:defRPr>
            </a:lvl7pPr>
            <a:lvl8pPr marL="2892665" indent="0" algn="ctr">
              <a:buNone/>
              <a:defRPr>
                <a:solidFill>
                  <a:schemeClr val="tx1">
                    <a:tint val="75000"/>
                  </a:schemeClr>
                </a:solidFill>
              </a:defRPr>
            </a:lvl8pPr>
            <a:lvl9pPr marL="3305904" indent="0" algn="ctr">
              <a:buNone/>
              <a:defRPr>
                <a:solidFill>
                  <a:schemeClr val="tx1">
                    <a:tint val="75000"/>
                  </a:schemeClr>
                </a:solidFill>
              </a:defRPr>
            </a:lvl9pPr>
          </a:lstStyle>
          <a:p>
            <a:r>
              <a:rPr lang="es-ES" dirty="0"/>
              <a:t>Century Gothic 24 pt</a:t>
            </a:r>
          </a:p>
        </p:txBody>
      </p:sp>
      <p:sp>
        <p:nvSpPr>
          <p:cNvPr id="8" name="Picture Placeholder 2"/>
          <p:cNvSpPr>
            <a:spLocks noGrp="1"/>
          </p:cNvSpPr>
          <p:nvPr>
            <p:ph type="pic" sz="quarter" idx="15" hasCustomPrompt="1"/>
          </p:nvPr>
        </p:nvSpPr>
        <p:spPr>
          <a:xfrm>
            <a:off x="5953735" y="286754"/>
            <a:ext cx="1667914" cy="1179483"/>
          </a:xfrm>
          <a:prstGeom prst="rect">
            <a:avLst/>
          </a:prstGeom>
        </p:spPr>
        <p:txBody>
          <a:bodyPr/>
          <a:lstStyle>
            <a:lvl1pPr marL="0" indent="0">
              <a:buNone/>
              <a:defRPr baseline="0">
                <a:solidFill>
                  <a:schemeClr val="bg1"/>
                </a:solidFill>
              </a:defRPr>
            </a:lvl1pPr>
          </a:lstStyle>
          <a:p>
            <a:r>
              <a:rPr lang="es-ES" dirty="0"/>
              <a:t>Logo cliente</a:t>
            </a:r>
          </a:p>
        </p:txBody>
      </p:sp>
    </p:spTree>
    <p:extLst>
      <p:ext uri="{BB962C8B-B14F-4D97-AF65-F5344CB8AC3E}">
        <p14:creationId xmlns:p14="http://schemas.microsoft.com/office/powerpoint/2010/main" val="17172308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04_Portada (sólo logotipo Afi)">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B14A1267-7F6C-8541-A82B-392D12A002F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10009931" cy="6923612"/>
          </a:xfrm>
          <a:prstGeom prst="rect">
            <a:avLst/>
          </a:prstGeom>
        </p:spPr>
      </p:pic>
      <p:sp>
        <p:nvSpPr>
          <p:cNvPr id="15" name="Content Placeholder 2"/>
          <p:cNvSpPr>
            <a:spLocks noGrp="1"/>
          </p:cNvSpPr>
          <p:nvPr>
            <p:ph idx="1" hasCustomPrompt="1"/>
          </p:nvPr>
        </p:nvSpPr>
        <p:spPr>
          <a:xfrm>
            <a:off x="4304929" y="6289216"/>
            <a:ext cx="5328592" cy="432048"/>
          </a:xfrm>
          <a:prstGeom prst="rect">
            <a:avLst/>
          </a:prstGeom>
        </p:spPr>
        <p:txBody>
          <a:bodyPr vert="horz" wrap="square" lIns="0" tIns="0" anchor="t" anchorCtr="0"/>
          <a:lstStyle>
            <a:lvl1pPr marL="0" algn="r">
              <a:buNone/>
              <a:defRPr sz="1959" baseline="0">
                <a:solidFill>
                  <a:schemeClr val="bg1"/>
                </a:solidFill>
                <a:latin typeface="Century Gothic" panose="020B0502020202020204" pitchFamily="34" charset="0"/>
                <a:cs typeface="Arial" pitchFamily="34" charset="0"/>
              </a:defRPr>
            </a:lvl1pPr>
            <a:lvl2pPr>
              <a:buNone/>
              <a:defRPr/>
            </a:lvl2pPr>
            <a:lvl3pPr>
              <a:buNone/>
              <a:defRPr/>
            </a:lvl3pPr>
            <a:lvl4pPr>
              <a:buNone/>
              <a:defRPr/>
            </a:lvl4pPr>
            <a:lvl5pPr>
              <a:buNone/>
              <a:defRPr/>
            </a:lvl5pPr>
          </a:lstStyle>
          <a:p>
            <a:pPr lvl="0"/>
            <a:r>
              <a:rPr lang="es-ES"/>
              <a:t>Century Gothic 20 pt</a:t>
            </a:r>
            <a:endParaRPr lang="es-ES" dirty="0"/>
          </a:p>
        </p:txBody>
      </p:sp>
      <p:sp>
        <p:nvSpPr>
          <p:cNvPr id="16" name="Title 1"/>
          <p:cNvSpPr>
            <a:spLocks noGrp="1"/>
          </p:cNvSpPr>
          <p:nvPr>
            <p:ph type="ctrTitle" hasCustomPrompt="1"/>
          </p:nvPr>
        </p:nvSpPr>
        <p:spPr>
          <a:xfrm>
            <a:off x="2504731" y="2348884"/>
            <a:ext cx="7128792" cy="1470025"/>
          </a:xfrm>
          <a:prstGeom prst="rect">
            <a:avLst/>
          </a:prstGeom>
        </p:spPr>
        <p:txBody>
          <a:bodyPr/>
          <a:lstStyle>
            <a:lvl1pPr algn="r">
              <a:defRPr sz="4308" b="1">
                <a:solidFill>
                  <a:schemeClr val="bg1"/>
                </a:solidFill>
                <a:latin typeface="Century Gothic" panose="020B0502020202020204" pitchFamily="34" charset="0"/>
              </a:defRPr>
            </a:lvl1pPr>
          </a:lstStyle>
          <a:p>
            <a:r>
              <a:rPr lang="es-ES"/>
              <a:t>Century Gothic 44 pt Negrita</a:t>
            </a:r>
            <a:endParaRPr lang="es-ES" dirty="0"/>
          </a:p>
        </p:txBody>
      </p:sp>
      <p:sp>
        <p:nvSpPr>
          <p:cNvPr id="18" name="Subtitle 2"/>
          <p:cNvSpPr>
            <a:spLocks noGrp="1"/>
          </p:cNvSpPr>
          <p:nvPr>
            <p:ph type="subTitle" idx="13" hasCustomPrompt="1"/>
          </p:nvPr>
        </p:nvSpPr>
        <p:spPr>
          <a:xfrm>
            <a:off x="3872880" y="4149081"/>
            <a:ext cx="5768578" cy="648072"/>
          </a:xfrm>
          <a:prstGeom prst="rect">
            <a:avLst/>
          </a:prstGeom>
        </p:spPr>
        <p:txBody>
          <a:bodyPr/>
          <a:lstStyle>
            <a:lvl1pPr marL="0" indent="0" algn="r">
              <a:buNone/>
              <a:defRPr sz="2350" baseline="0">
                <a:solidFill>
                  <a:schemeClr val="bg1"/>
                </a:solidFill>
                <a:latin typeface="Century Gothic" panose="020B0502020202020204" pitchFamily="34" charset="0"/>
              </a:defRPr>
            </a:lvl1pPr>
            <a:lvl2pPr marL="413238" indent="0" algn="ctr">
              <a:buNone/>
              <a:defRPr>
                <a:solidFill>
                  <a:schemeClr val="tx1">
                    <a:tint val="75000"/>
                  </a:schemeClr>
                </a:solidFill>
              </a:defRPr>
            </a:lvl2pPr>
            <a:lvl3pPr marL="826476" indent="0" algn="ctr">
              <a:buNone/>
              <a:defRPr>
                <a:solidFill>
                  <a:schemeClr val="tx1">
                    <a:tint val="75000"/>
                  </a:schemeClr>
                </a:solidFill>
              </a:defRPr>
            </a:lvl3pPr>
            <a:lvl4pPr marL="1239714" indent="0" algn="ctr">
              <a:buNone/>
              <a:defRPr>
                <a:solidFill>
                  <a:schemeClr val="tx1">
                    <a:tint val="75000"/>
                  </a:schemeClr>
                </a:solidFill>
              </a:defRPr>
            </a:lvl4pPr>
            <a:lvl5pPr marL="1652951" indent="0" algn="ctr">
              <a:buNone/>
              <a:defRPr>
                <a:solidFill>
                  <a:schemeClr val="tx1">
                    <a:tint val="75000"/>
                  </a:schemeClr>
                </a:solidFill>
              </a:defRPr>
            </a:lvl5pPr>
            <a:lvl6pPr marL="2066190" indent="0" algn="ctr">
              <a:buNone/>
              <a:defRPr>
                <a:solidFill>
                  <a:schemeClr val="tx1">
                    <a:tint val="75000"/>
                  </a:schemeClr>
                </a:solidFill>
              </a:defRPr>
            </a:lvl6pPr>
            <a:lvl7pPr marL="2479427" indent="0" algn="ctr">
              <a:buNone/>
              <a:defRPr>
                <a:solidFill>
                  <a:schemeClr val="tx1">
                    <a:tint val="75000"/>
                  </a:schemeClr>
                </a:solidFill>
              </a:defRPr>
            </a:lvl7pPr>
            <a:lvl8pPr marL="2892665" indent="0" algn="ctr">
              <a:buNone/>
              <a:defRPr>
                <a:solidFill>
                  <a:schemeClr val="tx1">
                    <a:tint val="75000"/>
                  </a:schemeClr>
                </a:solidFill>
              </a:defRPr>
            </a:lvl8pPr>
            <a:lvl9pPr marL="3305904" indent="0" algn="ctr">
              <a:buNone/>
              <a:defRPr>
                <a:solidFill>
                  <a:schemeClr val="tx1">
                    <a:tint val="75000"/>
                  </a:schemeClr>
                </a:solidFill>
              </a:defRPr>
            </a:lvl9pPr>
          </a:lstStyle>
          <a:p>
            <a:r>
              <a:rPr lang="es-ES"/>
              <a:t>Century Gothic 24 pt</a:t>
            </a:r>
            <a:endParaRPr lang="es-ES" dirty="0"/>
          </a:p>
        </p:txBody>
      </p:sp>
      <p:sp>
        <p:nvSpPr>
          <p:cNvPr id="7" name="Picture Placeholder 2"/>
          <p:cNvSpPr>
            <a:spLocks noGrp="1"/>
          </p:cNvSpPr>
          <p:nvPr>
            <p:ph type="pic" sz="quarter" idx="15" hasCustomPrompt="1"/>
          </p:nvPr>
        </p:nvSpPr>
        <p:spPr>
          <a:xfrm>
            <a:off x="5953735" y="286754"/>
            <a:ext cx="1667914" cy="1179483"/>
          </a:xfrm>
          <a:prstGeom prst="rect">
            <a:avLst/>
          </a:prstGeom>
        </p:spPr>
        <p:txBody>
          <a:bodyPr/>
          <a:lstStyle>
            <a:lvl1pPr marL="0" indent="0">
              <a:buNone/>
              <a:defRPr baseline="0">
                <a:solidFill>
                  <a:schemeClr val="bg1"/>
                </a:solidFill>
              </a:defRPr>
            </a:lvl1pPr>
          </a:lstStyle>
          <a:p>
            <a:r>
              <a:rPr lang="es-ES" dirty="0"/>
              <a:t>Logo cliente</a:t>
            </a:r>
          </a:p>
        </p:txBody>
      </p:sp>
      <p:pic>
        <p:nvPicPr>
          <p:cNvPr id="8" name="Imagen 7"/>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776982" y="594782"/>
            <a:ext cx="1763370" cy="701115"/>
          </a:xfrm>
          <a:prstGeom prst="rect">
            <a:avLst/>
          </a:prstGeom>
        </p:spPr>
      </p:pic>
    </p:spTree>
    <p:extLst>
      <p:ext uri="{BB962C8B-B14F-4D97-AF65-F5344CB8AC3E}">
        <p14:creationId xmlns:p14="http://schemas.microsoft.com/office/powerpoint/2010/main" val="890767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05_Portada con foto izquierda">
    <p:spTree>
      <p:nvGrpSpPr>
        <p:cNvPr id="1" name=""/>
        <p:cNvGrpSpPr/>
        <p:nvPr/>
      </p:nvGrpSpPr>
      <p:grpSpPr>
        <a:xfrm>
          <a:off x="0" y="0"/>
          <a:ext cx="0" cy="0"/>
          <a:chOff x="0" y="0"/>
          <a:chExt cx="0" cy="0"/>
        </a:xfrm>
      </p:grpSpPr>
      <p:sp>
        <p:nvSpPr>
          <p:cNvPr id="14" name="Content Placeholder 2"/>
          <p:cNvSpPr>
            <a:spLocks noGrp="1"/>
          </p:cNvSpPr>
          <p:nvPr>
            <p:ph idx="1" hasCustomPrompt="1"/>
          </p:nvPr>
        </p:nvSpPr>
        <p:spPr>
          <a:xfrm>
            <a:off x="4304929" y="6289216"/>
            <a:ext cx="5328592" cy="432048"/>
          </a:xfrm>
          <a:prstGeom prst="rect">
            <a:avLst/>
          </a:prstGeom>
        </p:spPr>
        <p:txBody>
          <a:bodyPr vert="horz" wrap="square" lIns="0" tIns="0" anchor="t" anchorCtr="0"/>
          <a:lstStyle>
            <a:lvl1pPr marL="0" algn="r">
              <a:buNone/>
              <a:defRPr sz="1959" baseline="0">
                <a:solidFill>
                  <a:schemeClr val="tx1"/>
                </a:solidFill>
                <a:latin typeface="Century Gothic" panose="020B0502020202020204" pitchFamily="34" charset="0"/>
                <a:cs typeface="Arial" pitchFamily="34" charset="0"/>
              </a:defRPr>
            </a:lvl1pPr>
            <a:lvl2pPr>
              <a:buNone/>
              <a:defRPr/>
            </a:lvl2pPr>
            <a:lvl3pPr>
              <a:buNone/>
              <a:defRPr/>
            </a:lvl3pPr>
            <a:lvl4pPr>
              <a:buNone/>
              <a:defRPr/>
            </a:lvl4pPr>
            <a:lvl5pPr>
              <a:buNone/>
              <a:defRPr/>
            </a:lvl5pPr>
          </a:lstStyle>
          <a:p>
            <a:pPr lvl="0"/>
            <a:r>
              <a:rPr lang="es-ES"/>
              <a:t>Century Gothic 20 pt</a:t>
            </a:r>
            <a:endParaRPr lang="es-ES" dirty="0"/>
          </a:p>
        </p:txBody>
      </p:sp>
      <p:sp>
        <p:nvSpPr>
          <p:cNvPr id="13" name="Title 1"/>
          <p:cNvSpPr>
            <a:spLocks noGrp="1"/>
          </p:cNvSpPr>
          <p:nvPr>
            <p:ph type="ctrTitle" hasCustomPrompt="1"/>
          </p:nvPr>
        </p:nvSpPr>
        <p:spPr>
          <a:xfrm>
            <a:off x="3818834" y="2348884"/>
            <a:ext cx="5814688" cy="1470025"/>
          </a:xfrm>
          <a:prstGeom prst="rect">
            <a:avLst/>
          </a:prstGeom>
        </p:spPr>
        <p:txBody>
          <a:bodyPr/>
          <a:lstStyle>
            <a:lvl1pPr algn="r">
              <a:defRPr sz="4308" b="1">
                <a:solidFill>
                  <a:schemeClr val="tx1"/>
                </a:solidFill>
                <a:latin typeface="Century Gothic" panose="020B0502020202020204" pitchFamily="34" charset="0"/>
              </a:defRPr>
            </a:lvl1pPr>
          </a:lstStyle>
          <a:p>
            <a:r>
              <a:rPr lang="es-ES" dirty="0"/>
              <a:t>Century Gothic 44 pt Negrita</a:t>
            </a:r>
          </a:p>
        </p:txBody>
      </p:sp>
      <p:sp>
        <p:nvSpPr>
          <p:cNvPr id="17" name="Subtitle 2"/>
          <p:cNvSpPr>
            <a:spLocks noGrp="1"/>
          </p:cNvSpPr>
          <p:nvPr>
            <p:ph type="subTitle" idx="13" hasCustomPrompt="1"/>
          </p:nvPr>
        </p:nvSpPr>
        <p:spPr>
          <a:xfrm>
            <a:off x="3872880" y="4149081"/>
            <a:ext cx="5768578" cy="648072"/>
          </a:xfrm>
          <a:prstGeom prst="rect">
            <a:avLst/>
          </a:prstGeom>
        </p:spPr>
        <p:txBody>
          <a:bodyPr/>
          <a:lstStyle>
            <a:lvl1pPr marL="0" indent="0" algn="r">
              <a:buNone/>
              <a:defRPr sz="2350" baseline="0">
                <a:solidFill>
                  <a:schemeClr val="tx1"/>
                </a:solidFill>
                <a:latin typeface="Century Gothic" panose="020B0502020202020204" pitchFamily="34" charset="0"/>
              </a:defRPr>
            </a:lvl1pPr>
            <a:lvl2pPr marL="413238" indent="0" algn="ctr">
              <a:buNone/>
              <a:defRPr>
                <a:solidFill>
                  <a:schemeClr val="tx1">
                    <a:tint val="75000"/>
                  </a:schemeClr>
                </a:solidFill>
              </a:defRPr>
            </a:lvl2pPr>
            <a:lvl3pPr marL="826476" indent="0" algn="ctr">
              <a:buNone/>
              <a:defRPr>
                <a:solidFill>
                  <a:schemeClr val="tx1">
                    <a:tint val="75000"/>
                  </a:schemeClr>
                </a:solidFill>
              </a:defRPr>
            </a:lvl3pPr>
            <a:lvl4pPr marL="1239714" indent="0" algn="ctr">
              <a:buNone/>
              <a:defRPr>
                <a:solidFill>
                  <a:schemeClr val="tx1">
                    <a:tint val="75000"/>
                  </a:schemeClr>
                </a:solidFill>
              </a:defRPr>
            </a:lvl4pPr>
            <a:lvl5pPr marL="1652951" indent="0" algn="ctr">
              <a:buNone/>
              <a:defRPr>
                <a:solidFill>
                  <a:schemeClr val="tx1">
                    <a:tint val="75000"/>
                  </a:schemeClr>
                </a:solidFill>
              </a:defRPr>
            </a:lvl5pPr>
            <a:lvl6pPr marL="2066190" indent="0" algn="ctr">
              <a:buNone/>
              <a:defRPr>
                <a:solidFill>
                  <a:schemeClr val="tx1">
                    <a:tint val="75000"/>
                  </a:schemeClr>
                </a:solidFill>
              </a:defRPr>
            </a:lvl6pPr>
            <a:lvl7pPr marL="2479427" indent="0" algn="ctr">
              <a:buNone/>
              <a:defRPr>
                <a:solidFill>
                  <a:schemeClr val="tx1">
                    <a:tint val="75000"/>
                  </a:schemeClr>
                </a:solidFill>
              </a:defRPr>
            </a:lvl7pPr>
            <a:lvl8pPr marL="2892665" indent="0" algn="ctr">
              <a:buNone/>
              <a:defRPr>
                <a:solidFill>
                  <a:schemeClr val="tx1">
                    <a:tint val="75000"/>
                  </a:schemeClr>
                </a:solidFill>
              </a:defRPr>
            </a:lvl8pPr>
            <a:lvl9pPr marL="3305904" indent="0" algn="ctr">
              <a:buNone/>
              <a:defRPr>
                <a:solidFill>
                  <a:schemeClr val="tx1">
                    <a:tint val="75000"/>
                  </a:schemeClr>
                </a:solidFill>
              </a:defRPr>
            </a:lvl9pPr>
          </a:lstStyle>
          <a:p>
            <a:r>
              <a:rPr lang="es-ES"/>
              <a:t>Century Gothic 24 pt</a:t>
            </a:r>
            <a:endParaRPr lang="es-ES" dirty="0"/>
          </a:p>
        </p:txBody>
      </p:sp>
      <p:sp>
        <p:nvSpPr>
          <p:cNvPr id="7" name="Picture Placeholder 2"/>
          <p:cNvSpPr>
            <a:spLocks noGrp="1"/>
          </p:cNvSpPr>
          <p:nvPr>
            <p:ph type="pic" sz="quarter" idx="15" hasCustomPrompt="1"/>
          </p:nvPr>
        </p:nvSpPr>
        <p:spPr>
          <a:xfrm>
            <a:off x="5953735" y="286754"/>
            <a:ext cx="1667914" cy="1179483"/>
          </a:xfrm>
          <a:prstGeom prst="rect">
            <a:avLst/>
          </a:prstGeom>
        </p:spPr>
        <p:txBody>
          <a:bodyPr/>
          <a:lstStyle>
            <a:lvl1pPr marL="0" indent="0">
              <a:buNone/>
              <a:defRPr baseline="0"/>
            </a:lvl1pPr>
          </a:lstStyle>
          <a:p>
            <a:r>
              <a:rPr lang="es-ES" dirty="0"/>
              <a:t>Logo cliente</a:t>
            </a:r>
          </a:p>
        </p:txBody>
      </p:sp>
      <p:pic>
        <p:nvPicPr>
          <p:cNvPr id="8" name="Imagen 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837202" y="594783"/>
            <a:ext cx="1764989" cy="700940"/>
          </a:xfrm>
          <a:prstGeom prst="rect">
            <a:avLst/>
          </a:prstGeom>
        </p:spPr>
      </p:pic>
      <p:pic>
        <p:nvPicPr>
          <p:cNvPr id="9" name="Imagen 8"/>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64029" y="6290042"/>
            <a:ext cx="1253801" cy="497929"/>
          </a:xfrm>
          <a:prstGeom prst="rect">
            <a:avLst/>
          </a:prstGeom>
        </p:spPr>
      </p:pic>
    </p:spTree>
    <p:extLst>
      <p:ext uri="{BB962C8B-B14F-4D97-AF65-F5344CB8AC3E}">
        <p14:creationId xmlns:p14="http://schemas.microsoft.com/office/powerpoint/2010/main" val="1751614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06_Portada con foto bitono izquierda">
    <p:spTree>
      <p:nvGrpSpPr>
        <p:cNvPr id="1" name=""/>
        <p:cNvGrpSpPr/>
        <p:nvPr/>
      </p:nvGrpSpPr>
      <p:grpSpPr>
        <a:xfrm>
          <a:off x="0" y="0"/>
          <a:ext cx="0" cy="0"/>
          <a:chOff x="0" y="0"/>
          <a:chExt cx="0" cy="0"/>
        </a:xfrm>
      </p:grpSpPr>
      <p:sp>
        <p:nvSpPr>
          <p:cNvPr id="14" name="Content Placeholder 2"/>
          <p:cNvSpPr>
            <a:spLocks noGrp="1"/>
          </p:cNvSpPr>
          <p:nvPr>
            <p:ph idx="1" hasCustomPrompt="1"/>
          </p:nvPr>
        </p:nvSpPr>
        <p:spPr>
          <a:xfrm>
            <a:off x="4304929" y="6289216"/>
            <a:ext cx="5328592" cy="432048"/>
          </a:xfrm>
          <a:prstGeom prst="rect">
            <a:avLst/>
          </a:prstGeom>
        </p:spPr>
        <p:txBody>
          <a:bodyPr vert="horz" wrap="square" lIns="0" tIns="0" anchor="t" anchorCtr="0"/>
          <a:lstStyle>
            <a:lvl1pPr marL="0" algn="r">
              <a:buNone/>
              <a:defRPr sz="1959" baseline="0">
                <a:solidFill>
                  <a:schemeClr val="bg1"/>
                </a:solidFill>
                <a:latin typeface="Century Gothic" panose="020B0502020202020204" pitchFamily="34" charset="0"/>
                <a:cs typeface="Arial" pitchFamily="34" charset="0"/>
              </a:defRPr>
            </a:lvl1pPr>
            <a:lvl2pPr>
              <a:buNone/>
              <a:defRPr/>
            </a:lvl2pPr>
            <a:lvl3pPr>
              <a:buNone/>
              <a:defRPr/>
            </a:lvl3pPr>
            <a:lvl4pPr>
              <a:buNone/>
              <a:defRPr/>
            </a:lvl4pPr>
            <a:lvl5pPr>
              <a:buNone/>
              <a:defRPr/>
            </a:lvl5pPr>
          </a:lstStyle>
          <a:p>
            <a:pPr lvl="0"/>
            <a:r>
              <a:rPr lang="es-ES" dirty="0"/>
              <a:t>Century Gothic 20 pt</a:t>
            </a:r>
          </a:p>
        </p:txBody>
      </p:sp>
      <p:sp>
        <p:nvSpPr>
          <p:cNvPr id="13" name="Title 1"/>
          <p:cNvSpPr>
            <a:spLocks noGrp="1"/>
          </p:cNvSpPr>
          <p:nvPr>
            <p:ph type="ctrTitle" hasCustomPrompt="1"/>
          </p:nvPr>
        </p:nvSpPr>
        <p:spPr>
          <a:xfrm>
            <a:off x="3685402" y="2348884"/>
            <a:ext cx="5948120" cy="1470025"/>
          </a:xfrm>
          <a:prstGeom prst="rect">
            <a:avLst/>
          </a:prstGeom>
        </p:spPr>
        <p:txBody>
          <a:bodyPr/>
          <a:lstStyle>
            <a:lvl1pPr algn="r">
              <a:defRPr sz="4308" b="1">
                <a:solidFill>
                  <a:schemeClr val="bg1"/>
                </a:solidFill>
                <a:latin typeface="Century Gothic" panose="020B0502020202020204" pitchFamily="34" charset="0"/>
              </a:defRPr>
            </a:lvl1pPr>
          </a:lstStyle>
          <a:p>
            <a:r>
              <a:rPr lang="es-ES" dirty="0"/>
              <a:t>Century Gothic 44 pt Negrita</a:t>
            </a:r>
          </a:p>
        </p:txBody>
      </p:sp>
      <p:sp>
        <p:nvSpPr>
          <p:cNvPr id="17" name="Subtitle 2"/>
          <p:cNvSpPr>
            <a:spLocks noGrp="1"/>
          </p:cNvSpPr>
          <p:nvPr>
            <p:ph type="subTitle" idx="13" hasCustomPrompt="1"/>
          </p:nvPr>
        </p:nvSpPr>
        <p:spPr>
          <a:xfrm>
            <a:off x="3872880" y="4149081"/>
            <a:ext cx="5768578" cy="648072"/>
          </a:xfrm>
          <a:prstGeom prst="rect">
            <a:avLst/>
          </a:prstGeom>
        </p:spPr>
        <p:txBody>
          <a:bodyPr/>
          <a:lstStyle>
            <a:lvl1pPr marL="0" indent="0" algn="r">
              <a:buNone/>
              <a:defRPr sz="2350" baseline="0">
                <a:solidFill>
                  <a:schemeClr val="bg1"/>
                </a:solidFill>
                <a:latin typeface="Century Gothic" panose="020B0502020202020204" pitchFamily="34" charset="0"/>
              </a:defRPr>
            </a:lvl1pPr>
            <a:lvl2pPr marL="413238" indent="0" algn="ctr">
              <a:buNone/>
              <a:defRPr>
                <a:solidFill>
                  <a:schemeClr val="tx1">
                    <a:tint val="75000"/>
                  </a:schemeClr>
                </a:solidFill>
              </a:defRPr>
            </a:lvl2pPr>
            <a:lvl3pPr marL="826476" indent="0" algn="ctr">
              <a:buNone/>
              <a:defRPr>
                <a:solidFill>
                  <a:schemeClr val="tx1">
                    <a:tint val="75000"/>
                  </a:schemeClr>
                </a:solidFill>
              </a:defRPr>
            </a:lvl3pPr>
            <a:lvl4pPr marL="1239714" indent="0" algn="ctr">
              <a:buNone/>
              <a:defRPr>
                <a:solidFill>
                  <a:schemeClr val="tx1">
                    <a:tint val="75000"/>
                  </a:schemeClr>
                </a:solidFill>
              </a:defRPr>
            </a:lvl4pPr>
            <a:lvl5pPr marL="1652951" indent="0" algn="ctr">
              <a:buNone/>
              <a:defRPr>
                <a:solidFill>
                  <a:schemeClr val="tx1">
                    <a:tint val="75000"/>
                  </a:schemeClr>
                </a:solidFill>
              </a:defRPr>
            </a:lvl5pPr>
            <a:lvl6pPr marL="2066190" indent="0" algn="ctr">
              <a:buNone/>
              <a:defRPr>
                <a:solidFill>
                  <a:schemeClr val="tx1">
                    <a:tint val="75000"/>
                  </a:schemeClr>
                </a:solidFill>
              </a:defRPr>
            </a:lvl6pPr>
            <a:lvl7pPr marL="2479427" indent="0" algn="ctr">
              <a:buNone/>
              <a:defRPr>
                <a:solidFill>
                  <a:schemeClr val="tx1">
                    <a:tint val="75000"/>
                  </a:schemeClr>
                </a:solidFill>
              </a:defRPr>
            </a:lvl7pPr>
            <a:lvl8pPr marL="2892665" indent="0" algn="ctr">
              <a:buNone/>
              <a:defRPr>
                <a:solidFill>
                  <a:schemeClr val="tx1">
                    <a:tint val="75000"/>
                  </a:schemeClr>
                </a:solidFill>
              </a:defRPr>
            </a:lvl8pPr>
            <a:lvl9pPr marL="3305904" indent="0" algn="ctr">
              <a:buNone/>
              <a:defRPr>
                <a:solidFill>
                  <a:schemeClr val="tx1">
                    <a:tint val="75000"/>
                  </a:schemeClr>
                </a:solidFill>
              </a:defRPr>
            </a:lvl9pPr>
          </a:lstStyle>
          <a:p>
            <a:r>
              <a:rPr lang="es-ES" dirty="0"/>
              <a:t>Century Gothic 24 pt</a:t>
            </a:r>
          </a:p>
        </p:txBody>
      </p:sp>
      <p:sp>
        <p:nvSpPr>
          <p:cNvPr id="9" name="Picture Placeholder 2"/>
          <p:cNvSpPr>
            <a:spLocks noGrp="1"/>
          </p:cNvSpPr>
          <p:nvPr>
            <p:ph type="pic" sz="quarter" idx="15" hasCustomPrompt="1"/>
          </p:nvPr>
        </p:nvSpPr>
        <p:spPr>
          <a:xfrm>
            <a:off x="5953735" y="286754"/>
            <a:ext cx="1667914" cy="1179483"/>
          </a:xfrm>
          <a:prstGeom prst="rect">
            <a:avLst/>
          </a:prstGeom>
        </p:spPr>
        <p:txBody>
          <a:bodyPr/>
          <a:lstStyle>
            <a:lvl1pPr marL="0" indent="0">
              <a:buNone/>
              <a:defRPr baseline="0">
                <a:solidFill>
                  <a:schemeClr val="bg1"/>
                </a:solidFill>
              </a:defRPr>
            </a:lvl1pPr>
          </a:lstStyle>
          <a:p>
            <a:r>
              <a:rPr lang="es-ES" dirty="0"/>
              <a:t>Logo cliente</a:t>
            </a:r>
          </a:p>
        </p:txBody>
      </p:sp>
    </p:spTree>
    <p:extLst>
      <p:ext uri="{BB962C8B-B14F-4D97-AF65-F5344CB8AC3E}">
        <p14:creationId xmlns:p14="http://schemas.microsoft.com/office/powerpoint/2010/main" val="5559208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ndice_derecha">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B14A1267-7F6C-8541-A82B-392D12A002F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590"/>
            <a:ext cx="4552707" cy="6237548"/>
          </a:xfrm>
          <a:prstGeom prst="rect">
            <a:avLst/>
          </a:prstGeom>
        </p:spPr>
      </p:pic>
      <p:sp>
        <p:nvSpPr>
          <p:cNvPr id="11" name="Title 1">
            <a:extLst>
              <a:ext uri="{FF2B5EF4-FFF2-40B4-BE49-F238E27FC236}">
                <a16:creationId xmlns:a16="http://schemas.microsoft.com/office/drawing/2014/main" id="{DC89BFBE-3304-ED42-AF83-77EDED05E1C6}"/>
              </a:ext>
            </a:extLst>
          </p:cNvPr>
          <p:cNvSpPr>
            <a:spLocks noGrp="1"/>
          </p:cNvSpPr>
          <p:nvPr>
            <p:ph type="ctrTitle" hasCustomPrompt="1"/>
          </p:nvPr>
        </p:nvSpPr>
        <p:spPr>
          <a:xfrm>
            <a:off x="4486353" y="470111"/>
            <a:ext cx="4937217" cy="792088"/>
          </a:xfrm>
          <a:prstGeom prst="rect">
            <a:avLst/>
          </a:prstGeom>
        </p:spPr>
        <p:txBody>
          <a:bodyPr/>
          <a:lstStyle>
            <a:lvl1pPr algn="l">
              <a:defRPr sz="3629" b="1">
                <a:solidFill>
                  <a:srgbClr val="000000"/>
                </a:solidFill>
                <a:latin typeface="Century Gothic" panose="020B0502020202020204" pitchFamily="34" charset="0"/>
              </a:defRPr>
            </a:lvl1pPr>
          </a:lstStyle>
          <a:p>
            <a:r>
              <a:rPr lang="en-US" dirty="0"/>
              <a:t>40 </a:t>
            </a:r>
            <a:r>
              <a:rPr lang="en-US" dirty="0" err="1"/>
              <a:t>pt</a:t>
            </a:r>
            <a:r>
              <a:rPr lang="en-US" dirty="0"/>
              <a:t> </a:t>
            </a:r>
            <a:r>
              <a:rPr lang="en-US" dirty="0" err="1"/>
              <a:t>Negrita</a:t>
            </a:r>
            <a:br>
              <a:rPr lang="en-US" dirty="0"/>
            </a:br>
            <a:endParaRPr lang="en-US" dirty="0"/>
          </a:p>
        </p:txBody>
      </p:sp>
      <p:sp>
        <p:nvSpPr>
          <p:cNvPr id="15" name="Subtitle 2">
            <a:extLst>
              <a:ext uri="{FF2B5EF4-FFF2-40B4-BE49-F238E27FC236}">
                <a16:creationId xmlns:a16="http://schemas.microsoft.com/office/drawing/2014/main" id="{29F4DB63-CA24-C84E-BB8D-D48B49D7E9D5}"/>
              </a:ext>
            </a:extLst>
          </p:cNvPr>
          <p:cNvSpPr>
            <a:spLocks noGrp="1"/>
          </p:cNvSpPr>
          <p:nvPr>
            <p:ph type="subTitle" idx="13" hasCustomPrompt="1"/>
          </p:nvPr>
        </p:nvSpPr>
        <p:spPr>
          <a:xfrm>
            <a:off x="4485956" y="1271550"/>
            <a:ext cx="4937616" cy="4965745"/>
          </a:xfrm>
          <a:prstGeom prst="rect">
            <a:avLst/>
          </a:prstGeom>
        </p:spPr>
        <p:txBody>
          <a:bodyPr/>
          <a:lstStyle>
            <a:lvl1pPr marL="328361" indent="-328361" algn="l">
              <a:lnSpc>
                <a:spcPct val="150000"/>
              </a:lnSpc>
              <a:buFont typeface="+mj-lt"/>
              <a:buAutoNum type="arabicPeriod"/>
              <a:defRPr sz="1814" baseline="0">
                <a:solidFill>
                  <a:srgbClr val="000000"/>
                </a:solidFill>
                <a:latin typeface="+mj-lt"/>
              </a:defRPr>
            </a:lvl1pPr>
            <a:lvl2pPr marL="646641" indent="-154100" algn="l">
              <a:lnSpc>
                <a:spcPct val="150000"/>
              </a:lnSpc>
              <a:buFont typeface="Arial" panose="020B0604020202020204" pitchFamily="34" charset="0"/>
              <a:buChar char="•"/>
              <a:defRPr sz="1814">
                <a:solidFill>
                  <a:srgbClr val="000000"/>
                </a:solidFill>
              </a:defRPr>
            </a:lvl2pPr>
            <a:lvl3pPr marL="464876" indent="0" algn="ctr">
              <a:buNone/>
              <a:defRPr>
                <a:solidFill>
                  <a:schemeClr val="tx1">
                    <a:tint val="75000"/>
                  </a:schemeClr>
                </a:solidFill>
              </a:defRPr>
            </a:lvl3pPr>
            <a:lvl4pPr marL="697314" indent="0" algn="ctr">
              <a:buNone/>
              <a:defRPr>
                <a:solidFill>
                  <a:schemeClr val="tx1">
                    <a:tint val="75000"/>
                  </a:schemeClr>
                </a:solidFill>
              </a:defRPr>
            </a:lvl4pPr>
            <a:lvl5pPr marL="929752" indent="0" algn="ctr">
              <a:buNone/>
              <a:defRPr>
                <a:solidFill>
                  <a:schemeClr val="tx1">
                    <a:tint val="75000"/>
                  </a:schemeClr>
                </a:solidFill>
              </a:defRPr>
            </a:lvl5pPr>
            <a:lvl6pPr marL="1162190" indent="0" algn="ctr">
              <a:buNone/>
              <a:defRPr>
                <a:solidFill>
                  <a:schemeClr val="tx1">
                    <a:tint val="75000"/>
                  </a:schemeClr>
                </a:solidFill>
              </a:defRPr>
            </a:lvl6pPr>
            <a:lvl7pPr marL="1394628" indent="0" algn="ctr">
              <a:buNone/>
              <a:defRPr>
                <a:solidFill>
                  <a:schemeClr val="tx1">
                    <a:tint val="75000"/>
                  </a:schemeClr>
                </a:solidFill>
              </a:defRPr>
            </a:lvl7pPr>
            <a:lvl8pPr marL="1627066" indent="0" algn="ctr">
              <a:buNone/>
              <a:defRPr>
                <a:solidFill>
                  <a:schemeClr val="tx1">
                    <a:tint val="75000"/>
                  </a:schemeClr>
                </a:solidFill>
              </a:defRPr>
            </a:lvl8pPr>
            <a:lvl9pPr marL="1859503" indent="0" algn="ctr">
              <a:buNone/>
              <a:defRPr>
                <a:solidFill>
                  <a:schemeClr val="tx1">
                    <a:tint val="75000"/>
                  </a:schemeClr>
                </a:solidFill>
              </a:defRPr>
            </a:lvl9pPr>
          </a:lstStyle>
          <a:p>
            <a:r>
              <a:rPr lang="es-ES" dirty="0"/>
              <a:t>Century Gothic 24 pt </a:t>
            </a:r>
          </a:p>
          <a:p>
            <a:r>
              <a:rPr lang="es-ES" dirty="0" err="1"/>
              <a:t>Consectetur</a:t>
            </a:r>
            <a:r>
              <a:rPr lang="es-ES" dirty="0"/>
              <a:t> </a:t>
            </a:r>
            <a:r>
              <a:rPr lang="es-ES" dirty="0" err="1"/>
              <a:t>adipiscing</a:t>
            </a:r>
            <a:r>
              <a:rPr lang="es-ES" dirty="0"/>
              <a:t> </a:t>
            </a:r>
            <a:r>
              <a:rPr lang="es-ES" dirty="0" err="1"/>
              <a:t>elit</a:t>
            </a:r>
            <a:endParaRPr lang="es-ES" dirty="0"/>
          </a:p>
          <a:p>
            <a:pPr lvl="1"/>
            <a:r>
              <a:rPr lang="es-ES" dirty="0"/>
              <a:t>Sed do </a:t>
            </a:r>
            <a:r>
              <a:rPr lang="es-ES" dirty="0" err="1"/>
              <a:t>eiusmod</a:t>
            </a:r>
            <a:r>
              <a:rPr lang="es-ES" dirty="0"/>
              <a:t> </a:t>
            </a:r>
            <a:r>
              <a:rPr lang="es-ES" dirty="0" err="1"/>
              <a:t>tempor</a:t>
            </a:r>
            <a:r>
              <a:rPr lang="es-ES" dirty="0"/>
              <a:t> </a:t>
            </a:r>
            <a:r>
              <a:rPr lang="es-ES" dirty="0" err="1"/>
              <a:t>incididunt</a:t>
            </a:r>
            <a:endParaRPr lang="es-ES" dirty="0"/>
          </a:p>
          <a:p>
            <a:pPr lvl="1"/>
            <a:r>
              <a:rPr lang="es-ES" dirty="0"/>
              <a:t>Ut labore et </a:t>
            </a:r>
            <a:r>
              <a:rPr lang="es-ES" dirty="0" err="1"/>
              <a:t>dolore</a:t>
            </a:r>
            <a:r>
              <a:rPr lang="es-ES" dirty="0"/>
              <a:t> magna </a:t>
            </a:r>
            <a:r>
              <a:rPr lang="es-ES" dirty="0" err="1"/>
              <a:t>aliqua</a:t>
            </a:r>
            <a:endParaRPr lang="es-ES" dirty="0"/>
          </a:p>
          <a:p>
            <a:pPr lvl="0"/>
            <a:r>
              <a:rPr lang="nb-NO" dirty="0"/>
              <a:t>Ut enim ad minim veniam</a:t>
            </a:r>
          </a:p>
          <a:p>
            <a:pPr lvl="1"/>
            <a:r>
              <a:rPr lang="es-ES" dirty="0" err="1"/>
              <a:t>Quis</a:t>
            </a:r>
            <a:r>
              <a:rPr lang="es-ES" dirty="0"/>
              <a:t> </a:t>
            </a:r>
            <a:r>
              <a:rPr lang="es-ES" dirty="0" err="1"/>
              <a:t>nostrud</a:t>
            </a:r>
            <a:r>
              <a:rPr lang="es-ES" dirty="0"/>
              <a:t> </a:t>
            </a:r>
            <a:r>
              <a:rPr lang="es-ES" dirty="0" err="1"/>
              <a:t>exercitation</a:t>
            </a:r>
            <a:r>
              <a:rPr lang="es-ES" dirty="0"/>
              <a:t> </a:t>
            </a:r>
            <a:r>
              <a:rPr lang="es-ES" dirty="0" err="1"/>
              <a:t>ullamco</a:t>
            </a:r>
            <a:r>
              <a:rPr lang="es-ES" dirty="0"/>
              <a:t> </a:t>
            </a:r>
          </a:p>
          <a:p>
            <a:pPr lvl="1"/>
            <a:r>
              <a:rPr lang="es-ES" dirty="0" err="1"/>
              <a:t>Nisi</a:t>
            </a:r>
            <a:r>
              <a:rPr lang="es-ES" dirty="0"/>
              <a:t> ut </a:t>
            </a:r>
            <a:r>
              <a:rPr lang="es-ES" dirty="0" err="1"/>
              <a:t>aliquip</a:t>
            </a:r>
            <a:r>
              <a:rPr lang="es-ES" dirty="0"/>
              <a:t> ex </a:t>
            </a:r>
            <a:r>
              <a:rPr lang="es-ES" dirty="0" err="1"/>
              <a:t>ea</a:t>
            </a:r>
            <a:r>
              <a:rPr lang="es-ES" dirty="0"/>
              <a:t> commodo </a:t>
            </a:r>
          </a:p>
          <a:p>
            <a:pPr lvl="1"/>
            <a:r>
              <a:rPr lang="es-ES" dirty="0" err="1"/>
              <a:t>Duis</a:t>
            </a:r>
            <a:r>
              <a:rPr lang="es-ES" dirty="0"/>
              <a:t> </a:t>
            </a:r>
            <a:r>
              <a:rPr lang="es-ES" dirty="0" err="1"/>
              <a:t>aute</a:t>
            </a:r>
            <a:r>
              <a:rPr lang="es-ES" dirty="0"/>
              <a:t> </a:t>
            </a:r>
            <a:r>
              <a:rPr lang="es-ES" dirty="0" err="1"/>
              <a:t>irure</a:t>
            </a:r>
            <a:r>
              <a:rPr lang="es-ES" dirty="0"/>
              <a:t> dolor</a:t>
            </a:r>
          </a:p>
          <a:p>
            <a:pPr lvl="0"/>
            <a:r>
              <a:rPr lang="de-DE" dirty="0"/>
              <a:t>In reprehenderit in voluptate velit esse</a:t>
            </a:r>
          </a:p>
          <a:p>
            <a:pPr lvl="0"/>
            <a:r>
              <a:rPr lang="it-IT" dirty="0"/>
              <a:t>Cillum dolore eu fugiat nulla pariatur</a:t>
            </a:r>
            <a:endParaRPr lang="es-ES" dirty="0"/>
          </a:p>
        </p:txBody>
      </p:sp>
      <p:cxnSp>
        <p:nvCxnSpPr>
          <p:cNvPr id="3" name="Conector recto 2"/>
          <p:cNvCxnSpPr/>
          <p:nvPr userDrawn="1"/>
        </p:nvCxnSpPr>
        <p:spPr bwMode="auto">
          <a:xfrm flipH="1">
            <a:off x="-117390" y="6237295"/>
            <a:ext cx="10140779"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5" name="Footer Placeholder 4"/>
          <p:cNvSpPr>
            <a:spLocks noGrp="1"/>
          </p:cNvSpPr>
          <p:nvPr>
            <p:ph type="ftr" sz="quarter" idx="14"/>
          </p:nvPr>
        </p:nvSpPr>
        <p:spPr/>
        <p:txBody>
          <a:bodyPr/>
          <a:lstStyle/>
          <a:p>
            <a:r>
              <a:rPr lang="es-ES"/>
              <a:t>AFI Escuela 2024. Todos los derechos reservados.</a:t>
            </a:r>
            <a:endParaRPr lang="en-US" dirty="0"/>
          </a:p>
        </p:txBody>
      </p:sp>
      <p:sp>
        <p:nvSpPr>
          <p:cNvPr id="6" name="Slide Number Placeholder 5"/>
          <p:cNvSpPr>
            <a:spLocks noGrp="1"/>
          </p:cNvSpPr>
          <p:nvPr>
            <p:ph type="sldNum" sz="quarter" idx="15"/>
          </p:nvPr>
        </p:nvSpPr>
        <p:spPr/>
        <p:txBody>
          <a:bodyPr/>
          <a:lstStyle/>
          <a:p>
            <a:pPr>
              <a:defRPr/>
            </a:pPr>
            <a:fld id="{AA05AA80-E33F-4D2D-A31B-6ECE2045C248}" type="slidenum">
              <a:rPr lang="en-GB" smtClean="0"/>
              <a:pPr>
                <a:defRPr/>
              </a:pPr>
              <a:t>‹Nº›</a:t>
            </a:fld>
            <a:endParaRPr lang="en-GB"/>
          </a:p>
        </p:txBody>
      </p:sp>
      <p:pic>
        <p:nvPicPr>
          <p:cNvPr id="4" name="Imagen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64029" y="6290042"/>
            <a:ext cx="1253801" cy="497929"/>
          </a:xfrm>
          <a:prstGeom prst="rect">
            <a:avLst/>
          </a:prstGeom>
        </p:spPr>
      </p:pic>
    </p:spTree>
    <p:extLst>
      <p:ext uri="{BB962C8B-B14F-4D97-AF65-F5344CB8AC3E}">
        <p14:creationId xmlns:p14="http://schemas.microsoft.com/office/powerpoint/2010/main" val="4153044653"/>
      </p:ext>
    </p:extLst>
  </p:cSld>
  <p:clrMapOvr>
    <a:masterClrMapping/>
  </p:clrMapOvr>
  <p:extLst>
    <p:ext uri="{DCECCB84-F9BA-43D5-87BE-67443E8EF086}">
      <p15:sldGuideLst xmlns:p15="http://schemas.microsoft.com/office/powerpoint/2012/main">
        <p15:guide id="1" orient="horz" pos="431">
          <p15:clr>
            <a:srgbClr val="FBAE40"/>
          </p15:clr>
        </p15:guide>
        <p15:guide id="2" pos="3050">
          <p15:clr>
            <a:srgbClr val="FBAE40"/>
          </p15:clr>
        </p15:guide>
        <p15:guide id="3" orient="horz" pos="4331">
          <p15:clr>
            <a:srgbClr val="FBAE40"/>
          </p15:clr>
        </p15:guide>
        <p15:guide id="4" pos="465">
          <p15:clr>
            <a:srgbClr val="FBAE40"/>
          </p15:clr>
        </p15:guide>
        <p15:guide id="5" pos="328">
          <p15:clr>
            <a:srgbClr val="FBAE40"/>
          </p15:clr>
        </p15:guide>
        <p15:guide id="6" pos="6271">
          <p15:clr>
            <a:srgbClr val="FBAE40"/>
          </p15:clr>
        </p15:guide>
        <p15:guide id="7" pos="6407">
          <p15:clr>
            <a:srgbClr val="FBAE40"/>
          </p15:clr>
        </p15:guide>
        <p15:guide id="8" pos="3368">
          <p15:clr>
            <a:srgbClr val="FBAE40"/>
          </p15:clr>
        </p15:guide>
        <p15:guide id="9" orient="horz" pos="2381">
          <p15:clr>
            <a:srgbClr val="FBAE40"/>
          </p15:clr>
        </p15:guide>
        <p15:guide id="10" orient="horz" pos="455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ndice_izquierda">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B14A1267-7F6C-8541-A82B-392D12A002F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5344469" y="3590"/>
            <a:ext cx="4552707" cy="6237548"/>
          </a:xfrm>
          <a:prstGeom prst="rect">
            <a:avLst/>
          </a:prstGeom>
        </p:spPr>
      </p:pic>
      <p:sp>
        <p:nvSpPr>
          <p:cNvPr id="11" name="Title 1">
            <a:extLst>
              <a:ext uri="{FF2B5EF4-FFF2-40B4-BE49-F238E27FC236}">
                <a16:creationId xmlns:a16="http://schemas.microsoft.com/office/drawing/2014/main" id="{DC89BFBE-3304-ED42-AF83-77EDED05E1C6}"/>
              </a:ext>
            </a:extLst>
          </p:cNvPr>
          <p:cNvSpPr>
            <a:spLocks noGrp="1"/>
          </p:cNvSpPr>
          <p:nvPr>
            <p:ph type="ctrTitle" hasCustomPrompt="1"/>
          </p:nvPr>
        </p:nvSpPr>
        <p:spPr>
          <a:xfrm>
            <a:off x="608021" y="470111"/>
            <a:ext cx="5011999" cy="792088"/>
          </a:xfrm>
          <a:prstGeom prst="rect">
            <a:avLst/>
          </a:prstGeom>
        </p:spPr>
        <p:txBody>
          <a:bodyPr/>
          <a:lstStyle>
            <a:lvl1pPr algn="l">
              <a:defRPr sz="3629" b="1">
                <a:solidFill>
                  <a:srgbClr val="000000"/>
                </a:solidFill>
                <a:latin typeface="Century Gothic" panose="020B0502020202020204" pitchFamily="34" charset="0"/>
              </a:defRPr>
            </a:lvl1pPr>
          </a:lstStyle>
          <a:p>
            <a:r>
              <a:rPr lang="en-US" dirty="0"/>
              <a:t>40 </a:t>
            </a:r>
            <a:r>
              <a:rPr lang="en-US" dirty="0" err="1"/>
              <a:t>pt</a:t>
            </a:r>
            <a:r>
              <a:rPr lang="en-US" dirty="0"/>
              <a:t> </a:t>
            </a:r>
            <a:r>
              <a:rPr lang="en-US" dirty="0" err="1"/>
              <a:t>Negrita</a:t>
            </a:r>
            <a:br>
              <a:rPr lang="en-US" dirty="0"/>
            </a:br>
            <a:endParaRPr lang="en-US" dirty="0"/>
          </a:p>
        </p:txBody>
      </p:sp>
      <p:sp>
        <p:nvSpPr>
          <p:cNvPr id="15" name="Subtitle 2">
            <a:extLst>
              <a:ext uri="{FF2B5EF4-FFF2-40B4-BE49-F238E27FC236}">
                <a16:creationId xmlns:a16="http://schemas.microsoft.com/office/drawing/2014/main" id="{29F4DB63-CA24-C84E-BB8D-D48B49D7E9D5}"/>
              </a:ext>
            </a:extLst>
          </p:cNvPr>
          <p:cNvSpPr>
            <a:spLocks noGrp="1"/>
          </p:cNvSpPr>
          <p:nvPr>
            <p:ph type="subTitle" idx="13" hasCustomPrompt="1"/>
          </p:nvPr>
        </p:nvSpPr>
        <p:spPr>
          <a:xfrm>
            <a:off x="607623" y="1271550"/>
            <a:ext cx="5012398" cy="4965745"/>
          </a:xfrm>
          <a:prstGeom prst="rect">
            <a:avLst/>
          </a:prstGeom>
        </p:spPr>
        <p:txBody>
          <a:bodyPr/>
          <a:lstStyle>
            <a:lvl1pPr marL="328361" indent="-328361" algn="l">
              <a:lnSpc>
                <a:spcPct val="150000"/>
              </a:lnSpc>
              <a:buFont typeface="+mj-lt"/>
              <a:buAutoNum type="arabicPeriod"/>
              <a:defRPr sz="1814" baseline="0">
                <a:solidFill>
                  <a:srgbClr val="000000"/>
                </a:solidFill>
                <a:latin typeface="+mj-lt"/>
              </a:defRPr>
            </a:lvl1pPr>
            <a:lvl2pPr marL="646641" indent="-154100" algn="l">
              <a:lnSpc>
                <a:spcPct val="150000"/>
              </a:lnSpc>
              <a:buFont typeface="Arial" panose="020B0604020202020204" pitchFamily="34" charset="0"/>
              <a:buChar char="•"/>
              <a:defRPr sz="1814">
                <a:solidFill>
                  <a:srgbClr val="000000"/>
                </a:solidFill>
              </a:defRPr>
            </a:lvl2pPr>
            <a:lvl3pPr marL="464876" indent="0" algn="ctr">
              <a:buNone/>
              <a:defRPr>
                <a:solidFill>
                  <a:schemeClr val="tx1">
                    <a:tint val="75000"/>
                  </a:schemeClr>
                </a:solidFill>
              </a:defRPr>
            </a:lvl3pPr>
            <a:lvl4pPr marL="697314" indent="0" algn="ctr">
              <a:buNone/>
              <a:defRPr>
                <a:solidFill>
                  <a:schemeClr val="tx1">
                    <a:tint val="75000"/>
                  </a:schemeClr>
                </a:solidFill>
              </a:defRPr>
            </a:lvl4pPr>
            <a:lvl5pPr marL="929752" indent="0" algn="ctr">
              <a:buNone/>
              <a:defRPr>
                <a:solidFill>
                  <a:schemeClr val="tx1">
                    <a:tint val="75000"/>
                  </a:schemeClr>
                </a:solidFill>
              </a:defRPr>
            </a:lvl5pPr>
            <a:lvl6pPr marL="1162190" indent="0" algn="ctr">
              <a:buNone/>
              <a:defRPr>
                <a:solidFill>
                  <a:schemeClr val="tx1">
                    <a:tint val="75000"/>
                  </a:schemeClr>
                </a:solidFill>
              </a:defRPr>
            </a:lvl6pPr>
            <a:lvl7pPr marL="1394628" indent="0" algn="ctr">
              <a:buNone/>
              <a:defRPr>
                <a:solidFill>
                  <a:schemeClr val="tx1">
                    <a:tint val="75000"/>
                  </a:schemeClr>
                </a:solidFill>
              </a:defRPr>
            </a:lvl7pPr>
            <a:lvl8pPr marL="1627066" indent="0" algn="ctr">
              <a:buNone/>
              <a:defRPr>
                <a:solidFill>
                  <a:schemeClr val="tx1">
                    <a:tint val="75000"/>
                  </a:schemeClr>
                </a:solidFill>
              </a:defRPr>
            </a:lvl8pPr>
            <a:lvl9pPr marL="1859503" indent="0" algn="ctr">
              <a:buNone/>
              <a:defRPr>
                <a:solidFill>
                  <a:schemeClr val="tx1">
                    <a:tint val="75000"/>
                  </a:schemeClr>
                </a:solidFill>
              </a:defRPr>
            </a:lvl9pPr>
          </a:lstStyle>
          <a:p>
            <a:r>
              <a:rPr lang="es-ES" dirty="0"/>
              <a:t>Century Gothic 24 pt </a:t>
            </a:r>
          </a:p>
          <a:p>
            <a:r>
              <a:rPr lang="es-ES" dirty="0" err="1"/>
              <a:t>Consectetur</a:t>
            </a:r>
            <a:r>
              <a:rPr lang="es-ES" dirty="0"/>
              <a:t> </a:t>
            </a:r>
            <a:r>
              <a:rPr lang="es-ES" dirty="0" err="1"/>
              <a:t>adipiscing</a:t>
            </a:r>
            <a:r>
              <a:rPr lang="es-ES" dirty="0"/>
              <a:t> </a:t>
            </a:r>
            <a:r>
              <a:rPr lang="es-ES" dirty="0" err="1"/>
              <a:t>elit</a:t>
            </a:r>
            <a:endParaRPr lang="es-ES" dirty="0"/>
          </a:p>
          <a:p>
            <a:pPr lvl="1"/>
            <a:r>
              <a:rPr lang="es-ES" dirty="0"/>
              <a:t>Sed do </a:t>
            </a:r>
            <a:r>
              <a:rPr lang="es-ES" dirty="0" err="1"/>
              <a:t>eiusmod</a:t>
            </a:r>
            <a:r>
              <a:rPr lang="es-ES" dirty="0"/>
              <a:t> </a:t>
            </a:r>
            <a:r>
              <a:rPr lang="es-ES" dirty="0" err="1"/>
              <a:t>tempor</a:t>
            </a:r>
            <a:r>
              <a:rPr lang="es-ES" dirty="0"/>
              <a:t> </a:t>
            </a:r>
            <a:r>
              <a:rPr lang="es-ES" dirty="0" err="1"/>
              <a:t>incididunt</a:t>
            </a:r>
            <a:endParaRPr lang="es-ES" dirty="0"/>
          </a:p>
          <a:p>
            <a:pPr lvl="1"/>
            <a:r>
              <a:rPr lang="es-ES" dirty="0"/>
              <a:t>Ut labore et </a:t>
            </a:r>
            <a:r>
              <a:rPr lang="es-ES" dirty="0" err="1"/>
              <a:t>dolore</a:t>
            </a:r>
            <a:r>
              <a:rPr lang="es-ES" dirty="0"/>
              <a:t> magna </a:t>
            </a:r>
            <a:r>
              <a:rPr lang="es-ES" dirty="0" err="1"/>
              <a:t>aliqua</a:t>
            </a:r>
            <a:endParaRPr lang="es-ES" dirty="0"/>
          </a:p>
          <a:p>
            <a:pPr lvl="0"/>
            <a:r>
              <a:rPr lang="nb-NO" dirty="0"/>
              <a:t>Ut enim ad minim veniam</a:t>
            </a:r>
          </a:p>
          <a:p>
            <a:pPr lvl="1"/>
            <a:r>
              <a:rPr lang="es-ES" dirty="0" err="1"/>
              <a:t>Quis</a:t>
            </a:r>
            <a:r>
              <a:rPr lang="es-ES" dirty="0"/>
              <a:t> </a:t>
            </a:r>
            <a:r>
              <a:rPr lang="es-ES" dirty="0" err="1"/>
              <a:t>nostrud</a:t>
            </a:r>
            <a:r>
              <a:rPr lang="es-ES" dirty="0"/>
              <a:t> </a:t>
            </a:r>
            <a:r>
              <a:rPr lang="es-ES" dirty="0" err="1"/>
              <a:t>exercitation</a:t>
            </a:r>
            <a:r>
              <a:rPr lang="es-ES" dirty="0"/>
              <a:t> </a:t>
            </a:r>
            <a:r>
              <a:rPr lang="es-ES" dirty="0" err="1"/>
              <a:t>ullamco</a:t>
            </a:r>
            <a:r>
              <a:rPr lang="es-ES" dirty="0"/>
              <a:t> </a:t>
            </a:r>
          </a:p>
          <a:p>
            <a:pPr lvl="1"/>
            <a:r>
              <a:rPr lang="es-ES" dirty="0" err="1"/>
              <a:t>Nisi</a:t>
            </a:r>
            <a:r>
              <a:rPr lang="es-ES" dirty="0"/>
              <a:t> ut </a:t>
            </a:r>
            <a:r>
              <a:rPr lang="es-ES" dirty="0" err="1"/>
              <a:t>aliquip</a:t>
            </a:r>
            <a:r>
              <a:rPr lang="es-ES" dirty="0"/>
              <a:t> ex </a:t>
            </a:r>
            <a:r>
              <a:rPr lang="es-ES" dirty="0" err="1"/>
              <a:t>ea</a:t>
            </a:r>
            <a:r>
              <a:rPr lang="es-ES" dirty="0"/>
              <a:t> commodo </a:t>
            </a:r>
          </a:p>
          <a:p>
            <a:pPr lvl="1"/>
            <a:r>
              <a:rPr lang="es-ES" dirty="0" err="1"/>
              <a:t>Duis</a:t>
            </a:r>
            <a:r>
              <a:rPr lang="es-ES" dirty="0"/>
              <a:t> </a:t>
            </a:r>
            <a:r>
              <a:rPr lang="es-ES" dirty="0" err="1"/>
              <a:t>aute</a:t>
            </a:r>
            <a:r>
              <a:rPr lang="es-ES" dirty="0"/>
              <a:t> </a:t>
            </a:r>
            <a:r>
              <a:rPr lang="es-ES" dirty="0" err="1"/>
              <a:t>irure</a:t>
            </a:r>
            <a:r>
              <a:rPr lang="es-ES" dirty="0"/>
              <a:t> dolor</a:t>
            </a:r>
          </a:p>
          <a:p>
            <a:pPr lvl="0"/>
            <a:r>
              <a:rPr lang="de-DE" dirty="0"/>
              <a:t>In reprehenderit in voluptate velit esse</a:t>
            </a:r>
          </a:p>
          <a:p>
            <a:pPr lvl="0"/>
            <a:r>
              <a:rPr lang="it-IT" dirty="0"/>
              <a:t>Cillum dolore eu fugiat nulla pariatur</a:t>
            </a:r>
            <a:endParaRPr lang="es-ES" dirty="0"/>
          </a:p>
        </p:txBody>
      </p:sp>
      <p:cxnSp>
        <p:nvCxnSpPr>
          <p:cNvPr id="12" name="Conector recto 11"/>
          <p:cNvCxnSpPr/>
          <p:nvPr userDrawn="1"/>
        </p:nvCxnSpPr>
        <p:spPr bwMode="auto">
          <a:xfrm flipH="1">
            <a:off x="-117390" y="6237295"/>
            <a:ext cx="10140779"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 name="Footer Placeholder 1"/>
          <p:cNvSpPr>
            <a:spLocks noGrp="1"/>
          </p:cNvSpPr>
          <p:nvPr>
            <p:ph type="ftr" sz="quarter" idx="14"/>
          </p:nvPr>
        </p:nvSpPr>
        <p:spPr/>
        <p:txBody>
          <a:bodyPr/>
          <a:lstStyle/>
          <a:p>
            <a:r>
              <a:rPr lang="es-ES"/>
              <a:t>AFI Escuela 2024. Todos los derechos reservados.</a:t>
            </a:r>
            <a:endParaRPr lang="en-US" dirty="0"/>
          </a:p>
        </p:txBody>
      </p:sp>
      <p:sp>
        <p:nvSpPr>
          <p:cNvPr id="3" name="Slide Number Placeholder 2"/>
          <p:cNvSpPr>
            <a:spLocks noGrp="1"/>
          </p:cNvSpPr>
          <p:nvPr>
            <p:ph type="sldNum" sz="quarter" idx="15"/>
          </p:nvPr>
        </p:nvSpPr>
        <p:spPr/>
        <p:txBody>
          <a:bodyPr/>
          <a:lstStyle/>
          <a:p>
            <a:pPr>
              <a:defRPr/>
            </a:pPr>
            <a:fld id="{AA05AA80-E33F-4D2D-A31B-6ECE2045C248}" type="slidenum">
              <a:rPr lang="en-GB" smtClean="0"/>
              <a:pPr>
                <a:defRPr/>
              </a:pPr>
              <a:t>‹Nº›</a:t>
            </a:fld>
            <a:endParaRPr lang="en-GB"/>
          </a:p>
        </p:txBody>
      </p:sp>
      <p:pic>
        <p:nvPicPr>
          <p:cNvPr id="17" name="Imagen 16"/>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64029" y="6290042"/>
            <a:ext cx="1253801" cy="497929"/>
          </a:xfrm>
          <a:prstGeom prst="rect">
            <a:avLst/>
          </a:prstGeom>
        </p:spPr>
      </p:pic>
    </p:spTree>
    <p:extLst>
      <p:ext uri="{BB962C8B-B14F-4D97-AF65-F5344CB8AC3E}">
        <p14:creationId xmlns:p14="http://schemas.microsoft.com/office/powerpoint/2010/main" val="1834970993"/>
      </p:ext>
    </p:extLst>
  </p:cSld>
  <p:clrMapOvr>
    <a:masterClrMapping/>
  </p:clrMapOvr>
  <p:extLst>
    <p:ext uri="{DCECCB84-F9BA-43D5-87BE-67443E8EF086}">
      <p15:sldGuideLst xmlns:p15="http://schemas.microsoft.com/office/powerpoint/2012/main">
        <p15:guide id="1" orient="horz" pos="431">
          <p15:clr>
            <a:srgbClr val="FBAE40"/>
          </p15:clr>
        </p15:guide>
        <p15:guide id="2" pos="465">
          <p15:clr>
            <a:srgbClr val="FBAE40"/>
          </p15:clr>
        </p15:guide>
        <p15:guide id="3" pos="382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Indice_derecha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89BFBE-3304-ED42-AF83-77EDED05E1C6}"/>
              </a:ext>
            </a:extLst>
          </p:cNvPr>
          <p:cNvSpPr>
            <a:spLocks noGrp="1"/>
          </p:cNvSpPr>
          <p:nvPr>
            <p:ph type="ctrTitle" hasCustomPrompt="1"/>
          </p:nvPr>
        </p:nvSpPr>
        <p:spPr>
          <a:xfrm>
            <a:off x="4486352" y="470111"/>
            <a:ext cx="4937217" cy="792088"/>
          </a:xfrm>
          <a:prstGeom prst="rect">
            <a:avLst/>
          </a:prstGeom>
        </p:spPr>
        <p:txBody>
          <a:bodyPr/>
          <a:lstStyle>
            <a:lvl1pPr algn="l">
              <a:defRPr sz="3629" b="1">
                <a:solidFill>
                  <a:srgbClr val="000000"/>
                </a:solidFill>
                <a:latin typeface="Century Gothic" panose="020B0502020202020204" pitchFamily="34" charset="0"/>
              </a:defRPr>
            </a:lvl1pPr>
          </a:lstStyle>
          <a:p>
            <a:r>
              <a:rPr lang="en-US" dirty="0"/>
              <a:t>40 </a:t>
            </a:r>
            <a:r>
              <a:rPr lang="en-US" dirty="0" err="1"/>
              <a:t>pt</a:t>
            </a:r>
            <a:r>
              <a:rPr lang="en-US" dirty="0"/>
              <a:t> </a:t>
            </a:r>
            <a:r>
              <a:rPr lang="en-US" dirty="0" err="1"/>
              <a:t>Negrita</a:t>
            </a:r>
            <a:br>
              <a:rPr lang="en-US" dirty="0"/>
            </a:br>
            <a:endParaRPr lang="en-US" dirty="0"/>
          </a:p>
        </p:txBody>
      </p:sp>
      <p:sp>
        <p:nvSpPr>
          <p:cNvPr id="15" name="Subtitle 2">
            <a:extLst>
              <a:ext uri="{FF2B5EF4-FFF2-40B4-BE49-F238E27FC236}">
                <a16:creationId xmlns:a16="http://schemas.microsoft.com/office/drawing/2014/main" id="{29F4DB63-CA24-C84E-BB8D-D48B49D7E9D5}"/>
              </a:ext>
            </a:extLst>
          </p:cNvPr>
          <p:cNvSpPr>
            <a:spLocks noGrp="1"/>
          </p:cNvSpPr>
          <p:nvPr>
            <p:ph type="subTitle" idx="13" hasCustomPrompt="1"/>
          </p:nvPr>
        </p:nvSpPr>
        <p:spPr>
          <a:xfrm>
            <a:off x="4485955" y="1271550"/>
            <a:ext cx="4937615" cy="4965745"/>
          </a:xfrm>
          <a:prstGeom prst="rect">
            <a:avLst/>
          </a:prstGeom>
        </p:spPr>
        <p:txBody>
          <a:bodyPr/>
          <a:lstStyle>
            <a:lvl1pPr marL="328361" indent="-328361" algn="l">
              <a:lnSpc>
                <a:spcPct val="150000"/>
              </a:lnSpc>
              <a:buFont typeface="+mj-lt"/>
              <a:buAutoNum type="arabicPeriod"/>
              <a:defRPr sz="1814" baseline="0">
                <a:solidFill>
                  <a:srgbClr val="000000"/>
                </a:solidFill>
                <a:latin typeface="+mj-lt"/>
              </a:defRPr>
            </a:lvl1pPr>
            <a:lvl2pPr marL="646641" indent="-154100" algn="l">
              <a:lnSpc>
                <a:spcPct val="150000"/>
              </a:lnSpc>
              <a:buFont typeface="Arial" panose="020B0604020202020204" pitchFamily="34" charset="0"/>
              <a:buChar char="•"/>
              <a:defRPr sz="1814">
                <a:solidFill>
                  <a:srgbClr val="000000"/>
                </a:solidFill>
              </a:defRPr>
            </a:lvl2pPr>
            <a:lvl3pPr marL="464876" indent="0" algn="ctr">
              <a:buNone/>
              <a:defRPr>
                <a:solidFill>
                  <a:schemeClr val="tx1">
                    <a:tint val="75000"/>
                  </a:schemeClr>
                </a:solidFill>
              </a:defRPr>
            </a:lvl3pPr>
            <a:lvl4pPr marL="697314" indent="0" algn="ctr">
              <a:buNone/>
              <a:defRPr>
                <a:solidFill>
                  <a:schemeClr val="tx1">
                    <a:tint val="75000"/>
                  </a:schemeClr>
                </a:solidFill>
              </a:defRPr>
            </a:lvl4pPr>
            <a:lvl5pPr marL="929752" indent="0" algn="ctr">
              <a:buNone/>
              <a:defRPr>
                <a:solidFill>
                  <a:schemeClr val="tx1">
                    <a:tint val="75000"/>
                  </a:schemeClr>
                </a:solidFill>
              </a:defRPr>
            </a:lvl5pPr>
            <a:lvl6pPr marL="1162190" indent="0" algn="ctr">
              <a:buNone/>
              <a:defRPr>
                <a:solidFill>
                  <a:schemeClr val="tx1">
                    <a:tint val="75000"/>
                  </a:schemeClr>
                </a:solidFill>
              </a:defRPr>
            </a:lvl6pPr>
            <a:lvl7pPr marL="1394628" indent="0" algn="ctr">
              <a:buNone/>
              <a:defRPr>
                <a:solidFill>
                  <a:schemeClr val="tx1">
                    <a:tint val="75000"/>
                  </a:schemeClr>
                </a:solidFill>
              </a:defRPr>
            </a:lvl7pPr>
            <a:lvl8pPr marL="1627066" indent="0" algn="ctr">
              <a:buNone/>
              <a:defRPr>
                <a:solidFill>
                  <a:schemeClr val="tx1">
                    <a:tint val="75000"/>
                  </a:schemeClr>
                </a:solidFill>
              </a:defRPr>
            </a:lvl8pPr>
            <a:lvl9pPr marL="1859503" indent="0" algn="ctr">
              <a:buNone/>
              <a:defRPr>
                <a:solidFill>
                  <a:schemeClr val="tx1">
                    <a:tint val="75000"/>
                  </a:schemeClr>
                </a:solidFill>
              </a:defRPr>
            </a:lvl9pPr>
          </a:lstStyle>
          <a:p>
            <a:r>
              <a:rPr lang="es-ES" dirty="0"/>
              <a:t>Century Gothic 24 pt </a:t>
            </a:r>
          </a:p>
          <a:p>
            <a:r>
              <a:rPr lang="es-ES" dirty="0" err="1"/>
              <a:t>Consectetur</a:t>
            </a:r>
            <a:r>
              <a:rPr lang="es-ES" dirty="0"/>
              <a:t> </a:t>
            </a:r>
            <a:r>
              <a:rPr lang="es-ES" dirty="0" err="1"/>
              <a:t>adipiscing</a:t>
            </a:r>
            <a:r>
              <a:rPr lang="es-ES" dirty="0"/>
              <a:t> </a:t>
            </a:r>
            <a:r>
              <a:rPr lang="es-ES" dirty="0" err="1"/>
              <a:t>elit</a:t>
            </a:r>
            <a:endParaRPr lang="es-ES" dirty="0"/>
          </a:p>
          <a:p>
            <a:pPr lvl="1"/>
            <a:r>
              <a:rPr lang="es-ES" dirty="0"/>
              <a:t>Sed do </a:t>
            </a:r>
            <a:r>
              <a:rPr lang="es-ES" dirty="0" err="1"/>
              <a:t>eiusmod</a:t>
            </a:r>
            <a:r>
              <a:rPr lang="es-ES" dirty="0"/>
              <a:t> </a:t>
            </a:r>
            <a:r>
              <a:rPr lang="es-ES" dirty="0" err="1"/>
              <a:t>tempor</a:t>
            </a:r>
            <a:r>
              <a:rPr lang="es-ES" dirty="0"/>
              <a:t> </a:t>
            </a:r>
            <a:r>
              <a:rPr lang="es-ES" dirty="0" err="1"/>
              <a:t>incididunt</a:t>
            </a:r>
            <a:endParaRPr lang="es-ES" dirty="0"/>
          </a:p>
          <a:p>
            <a:pPr lvl="1"/>
            <a:r>
              <a:rPr lang="es-ES" dirty="0"/>
              <a:t>Ut labore et </a:t>
            </a:r>
            <a:r>
              <a:rPr lang="es-ES" dirty="0" err="1"/>
              <a:t>dolore</a:t>
            </a:r>
            <a:r>
              <a:rPr lang="es-ES" dirty="0"/>
              <a:t> magna </a:t>
            </a:r>
            <a:r>
              <a:rPr lang="es-ES" dirty="0" err="1"/>
              <a:t>aliqua</a:t>
            </a:r>
            <a:endParaRPr lang="es-ES" dirty="0"/>
          </a:p>
          <a:p>
            <a:pPr lvl="0"/>
            <a:r>
              <a:rPr lang="nb-NO" dirty="0"/>
              <a:t>Ut enim ad minim veniam</a:t>
            </a:r>
          </a:p>
          <a:p>
            <a:pPr lvl="1"/>
            <a:r>
              <a:rPr lang="es-ES" dirty="0" err="1"/>
              <a:t>Quis</a:t>
            </a:r>
            <a:r>
              <a:rPr lang="es-ES" dirty="0"/>
              <a:t> </a:t>
            </a:r>
            <a:r>
              <a:rPr lang="es-ES" dirty="0" err="1"/>
              <a:t>nostrud</a:t>
            </a:r>
            <a:r>
              <a:rPr lang="es-ES" dirty="0"/>
              <a:t> </a:t>
            </a:r>
            <a:r>
              <a:rPr lang="es-ES" dirty="0" err="1"/>
              <a:t>exercitation</a:t>
            </a:r>
            <a:r>
              <a:rPr lang="es-ES" dirty="0"/>
              <a:t> </a:t>
            </a:r>
            <a:r>
              <a:rPr lang="es-ES" dirty="0" err="1"/>
              <a:t>ullamco</a:t>
            </a:r>
            <a:r>
              <a:rPr lang="es-ES" dirty="0"/>
              <a:t> </a:t>
            </a:r>
          </a:p>
          <a:p>
            <a:pPr lvl="1"/>
            <a:r>
              <a:rPr lang="es-ES" dirty="0" err="1"/>
              <a:t>Nisi</a:t>
            </a:r>
            <a:r>
              <a:rPr lang="es-ES" dirty="0"/>
              <a:t> ut </a:t>
            </a:r>
            <a:r>
              <a:rPr lang="es-ES" dirty="0" err="1"/>
              <a:t>aliquip</a:t>
            </a:r>
            <a:r>
              <a:rPr lang="es-ES" dirty="0"/>
              <a:t> ex </a:t>
            </a:r>
            <a:r>
              <a:rPr lang="es-ES" dirty="0" err="1"/>
              <a:t>ea</a:t>
            </a:r>
            <a:r>
              <a:rPr lang="es-ES" dirty="0"/>
              <a:t> commodo </a:t>
            </a:r>
          </a:p>
          <a:p>
            <a:pPr lvl="1"/>
            <a:r>
              <a:rPr lang="es-ES" dirty="0" err="1"/>
              <a:t>Duis</a:t>
            </a:r>
            <a:r>
              <a:rPr lang="es-ES" dirty="0"/>
              <a:t> </a:t>
            </a:r>
            <a:r>
              <a:rPr lang="es-ES" dirty="0" err="1"/>
              <a:t>aute</a:t>
            </a:r>
            <a:r>
              <a:rPr lang="es-ES" dirty="0"/>
              <a:t> </a:t>
            </a:r>
            <a:r>
              <a:rPr lang="es-ES" dirty="0" err="1"/>
              <a:t>irure</a:t>
            </a:r>
            <a:r>
              <a:rPr lang="es-ES" dirty="0"/>
              <a:t> dolor</a:t>
            </a:r>
          </a:p>
          <a:p>
            <a:pPr lvl="0"/>
            <a:r>
              <a:rPr lang="de-DE" dirty="0"/>
              <a:t>In reprehenderit in voluptate velit esse</a:t>
            </a:r>
          </a:p>
          <a:p>
            <a:pPr lvl="0"/>
            <a:r>
              <a:rPr lang="it-IT" dirty="0"/>
              <a:t>Cillum dolore eu fugiat nulla pariatur</a:t>
            </a:r>
            <a:endParaRPr lang="es-ES" dirty="0"/>
          </a:p>
        </p:txBody>
      </p:sp>
      <p:cxnSp>
        <p:nvCxnSpPr>
          <p:cNvPr id="17" name="Conector recto 16"/>
          <p:cNvCxnSpPr/>
          <p:nvPr userDrawn="1"/>
        </p:nvCxnSpPr>
        <p:spPr bwMode="auto">
          <a:xfrm flipH="1">
            <a:off x="-117390" y="6237295"/>
            <a:ext cx="10140779"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 name="Footer Placeholder 1"/>
          <p:cNvSpPr>
            <a:spLocks noGrp="1"/>
          </p:cNvSpPr>
          <p:nvPr>
            <p:ph type="ftr" sz="quarter" idx="14"/>
          </p:nvPr>
        </p:nvSpPr>
        <p:spPr/>
        <p:txBody>
          <a:bodyPr/>
          <a:lstStyle/>
          <a:p>
            <a:r>
              <a:rPr lang="es-ES"/>
              <a:t>AFI Escuela 2024. Todos los derechos reservados.</a:t>
            </a:r>
            <a:endParaRPr lang="en-US" dirty="0"/>
          </a:p>
        </p:txBody>
      </p:sp>
      <p:sp>
        <p:nvSpPr>
          <p:cNvPr id="3" name="Slide Number Placeholder 2"/>
          <p:cNvSpPr>
            <a:spLocks noGrp="1"/>
          </p:cNvSpPr>
          <p:nvPr>
            <p:ph type="sldNum" sz="quarter" idx="15"/>
          </p:nvPr>
        </p:nvSpPr>
        <p:spPr/>
        <p:txBody>
          <a:bodyPr/>
          <a:lstStyle/>
          <a:p>
            <a:pPr>
              <a:defRPr/>
            </a:pPr>
            <a:fld id="{AA05AA80-E33F-4D2D-A31B-6ECE2045C248}" type="slidenum">
              <a:rPr lang="en-GB" smtClean="0"/>
              <a:pPr>
                <a:defRPr/>
              </a:pPr>
              <a:t>‹Nº›</a:t>
            </a:fld>
            <a:endParaRPr lang="en-GB"/>
          </a:p>
        </p:txBody>
      </p:sp>
      <p:pic>
        <p:nvPicPr>
          <p:cNvPr id="10" name="Imagen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64029" y="6290042"/>
            <a:ext cx="1253801" cy="497929"/>
          </a:xfrm>
          <a:prstGeom prst="rect">
            <a:avLst/>
          </a:prstGeom>
        </p:spPr>
      </p:pic>
    </p:spTree>
    <p:extLst>
      <p:ext uri="{BB962C8B-B14F-4D97-AF65-F5344CB8AC3E}">
        <p14:creationId xmlns:p14="http://schemas.microsoft.com/office/powerpoint/2010/main" val="3926608984"/>
      </p:ext>
    </p:extLst>
  </p:cSld>
  <p:clrMapOvr>
    <a:masterClrMapping/>
  </p:clrMapOvr>
  <p:extLst>
    <p:ext uri="{DCECCB84-F9BA-43D5-87BE-67443E8EF086}">
      <p15:sldGuideLst xmlns:p15="http://schemas.microsoft.com/office/powerpoint/2012/main">
        <p15:guide id="1" orient="horz" pos="431">
          <p15:clr>
            <a:srgbClr val="FBAE40"/>
          </p15:clr>
        </p15:guide>
        <p15:guide id="2" pos="3050">
          <p15:clr>
            <a:srgbClr val="FBAE40"/>
          </p15:clr>
        </p15:guide>
        <p15:guide id="3" orient="horz" pos="4331">
          <p15:clr>
            <a:srgbClr val="FBAE40"/>
          </p15:clr>
        </p15:guide>
        <p15:guide id="4" pos="465">
          <p15:clr>
            <a:srgbClr val="FBAE40"/>
          </p15:clr>
        </p15:guide>
        <p15:guide id="5" pos="328">
          <p15:clr>
            <a:srgbClr val="FBAE40"/>
          </p15:clr>
        </p15:guide>
        <p15:guide id="6" pos="6271">
          <p15:clr>
            <a:srgbClr val="FBAE40"/>
          </p15:clr>
        </p15:guide>
        <p15:guide id="7" pos="6407">
          <p15:clr>
            <a:srgbClr val="FBAE40"/>
          </p15:clr>
        </p15:guide>
        <p15:guide id="8" pos="3368">
          <p15:clr>
            <a:srgbClr val="FBAE40"/>
          </p15:clr>
        </p15:guide>
        <p15:guide id="9" orient="horz" pos="2381">
          <p15:clr>
            <a:srgbClr val="FBAE40"/>
          </p15:clr>
        </p15:guide>
        <p15:guide id="10" orient="horz" pos="455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Indice_izquierda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89BFBE-3304-ED42-AF83-77EDED05E1C6}"/>
              </a:ext>
            </a:extLst>
          </p:cNvPr>
          <p:cNvSpPr>
            <a:spLocks noGrp="1"/>
          </p:cNvSpPr>
          <p:nvPr>
            <p:ph type="ctrTitle" hasCustomPrompt="1"/>
          </p:nvPr>
        </p:nvSpPr>
        <p:spPr>
          <a:xfrm>
            <a:off x="608020" y="470111"/>
            <a:ext cx="5011998" cy="792088"/>
          </a:xfrm>
          <a:prstGeom prst="rect">
            <a:avLst/>
          </a:prstGeom>
        </p:spPr>
        <p:txBody>
          <a:bodyPr/>
          <a:lstStyle>
            <a:lvl1pPr algn="l">
              <a:defRPr sz="3629" b="1">
                <a:solidFill>
                  <a:srgbClr val="000000"/>
                </a:solidFill>
                <a:latin typeface="Century Gothic" panose="020B0502020202020204" pitchFamily="34" charset="0"/>
              </a:defRPr>
            </a:lvl1pPr>
          </a:lstStyle>
          <a:p>
            <a:r>
              <a:rPr lang="en-US" dirty="0"/>
              <a:t>40 </a:t>
            </a:r>
            <a:r>
              <a:rPr lang="en-US" dirty="0" err="1"/>
              <a:t>pt</a:t>
            </a:r>
            <a:r>
              <a:rPr lang="en-US" dirty="0"/>
              <a:t> </a:t>
            </a:r>
            <a:r>
              <a:rPr lang="en-US" dirty="0" err="1"/>
              <a:t>Negrita</a:t>
            </a:r>
            <a:br>
              <a:rPr lang="en-US" dirty="0"/>
            </a:br>
            <a:endParaRPr lang="en-US" dirty="0"/>
          </a:p>
        </p:txBody>
      </p:sp>
      <p:sp>
        <p:nvSpPr>
          <p:cNvPr id="15" name="Subtitle 2">
            <a:extLst>
              <a:ext uri="{FF2B5EF4-FFF2-40B4-BE49-F238E27FC236}">
                <a16:creationId xmlns:a16="http://schemas.microsoft.com/office/drawing/2014/main" id="{29F4DB63-CA24-C84E-BB8D-D48B49D7E9D5}"/>
              </a:ext>
            </a:extLst>
          </p:cNvPr>
          <p:cNvSpPr>
            <a:spLocks noGrp="1"/>
          </p:cNvSpPr>
          <p:nvPr>
            <p:ph type="subTitle" idx="13" hasCustomPrompt="1"/>
          </p:nvPr>
        </p:nvSpPr>
        <p:spPr>
          <a:xfrm>
            <a:off x="607623" y="1271550"/>
            <a:ext cx="5012396" cy="4965745"/>
          </a:xfrm>
          <a:prstGeom prst="rect">
            <a:avLst/>
          </a:prstGeom>
        </p:spPr>
        <p:txBody>
          <a:bodyPr/>
          <a:lstStyle>
            <a:lvl1pPr marL="328361" indent="-328361" algn="l">
              <a:lnSpc>
                <a:spcPct val="150000"/>
              </a:lnSpc>
              <a:buFont typeface="+mj-lt"/>
              <a:buAutoNum type="arabicPeriod"/>
              <a:defRPr sz="1814" baseline="0">
                <a:solidFill>
                  <a:srgbClr val="000000"/>
                </a:solidFill>
                <a:latin typeface="+mj-lt"/>
              </a:defRPr>
            </a:lvl1pPr>
            <a:lvl2pPr marL="646641" indent="-154100" algn="l">
              <a:lnSpc>
                <a:spcPct val="150000"/>
              </a:lnSpc>
              <a:buFont typeface="Arial" panose="020B0604020202020204" pitchFamily="34" charset="0"/>
              <a:buChar char="•"/>
              <a:defRPr sz="1814">
                <a:solidFill>
                  <a:srgbClr val="000000"/>
                </a:solidFill>
              </a:defRPr>
            </a:lvl2pPr>
            <a:lvl3pPr marL="464876" indent="0" algn="ctr">
              <a:buNone/>
              <a:defRPr>
                <a:solidFill>
                  <a:schemeClr val="tx1">
                    <a:tint val="75000"/>
                  </a:schemeClr>
                </a:solidFill>
              </a:defRPr>
            </a:lvl3pPr>
            <a:lvl4pPr marL="697314" indent="0" algn="ctr">
              <a:buNone/>
              <a:defRPr>
                <a:solidFill>
                  <a:schemeClr val="tx1">
                    <a:tint val="75000"/>
                  </a:schemeClr>
                </a:solidFill>
              </a:defRPr>
            </a:lvl4pPr>
            <a:lvl5pPr marL="929752" indent="0" algn="ctr">
              <a:buNone/>
              <a:defRPr>
                <a:solidFill>
                  <a:schemeClr val="tx1">
                    <a:tint val="75000"/>
                  </a:schemeClr>
                </a:solidFill>
              </a:defRPr>
            </a:lvl5pPr>
            <a:lvl6pPr marL="1162190" indent="0" algn="ctr">
              <a:buNone/>
              <a:defRPr>
                <a:solidFill>
                  <a:schemeClr val="tx1">
                    <a:tint val="75000"/>
                  </a:schemeClr>
                </a:solidFill>
              </a:defRPr>
            </a:lvl6pPr>
            <a:lvl7pPr marL="1394628" indent="0" algn="ctr">
              <a:buNone/>
              <a:defRPr>
                <a:solidFill>
                  <a:schemeClr val="tx1">
                    <a:tint val="75000"/>
                  </a:schemeClr>
                </a:solidFill>
              </a:defRPr>
            </a:lvl7pPr>
            <a:lvl8pPr marL="1627066" indent="0" algn="ctr">
              <a:buNone/>
              <a:defRPr>
                <a:solidFill>
                  <a:schemeClr val="tx1">
                    <a:tint val="75000"/>
                  </a:schemeClr>
                </a:solidFill>
              </a:defRPr>
            </a:lvl8pPr>
            <a:lvl9pPr marL="1859503" indent="0" algn="ctr">
              <a:buNone/>
              <a:defRPr>
                <a:solidFill>
                  <a:schemeClr val="tx1">
                    <a:tint val="75000"/>
                  </a:schemeClr>
                </a:solidFill>
              </a:defRPr>
            </a:lvl9pPr>
          </a:lstStyle>
          <a:p>
            <a:r>
              <a:rPr lang="es-ES" dirty="0"/>
              <a:t>Century Gothic 24 pt </a:t>
            </a:r>
          </a:p>
          <a:p>
            <a:r>
              <a:rPr lang="es-ES" dirty="0" err="1"/>
              <a:t>Consectetur</a:t>
            </a:r>
            <a:r>
              <a:rPr lang="es-ES" dirty="0"/>
              <a:t> </a:t>
            </a:r>
            <a:r>
              <a:rPr lang="es-ES" dirty="0" err="1"/>
              <a:t>adipiscing</a:t>
            </a:r>
            <a:r>
              <a:rPr lang="es-ES" dirty="0"/>
              <a:t> </a:t>
            </a:r>
            <a:r>
              <a:rPr lang="es-ES" dirty="0" err="1"/>
              <a:t>elit</a:t>
            </a:r>
            <a:endParaRPr lang="es-ES" dirty="0"/>
          </a:p>
          <a:p>
            <a:pPr lvl="1"/>
            <a:r>
              <a:rPr lang="es-ES" dirty="0"/>
              <a:t>Sed do </a:t>
            </a:r>
            <a:r>
              <a:rPr lang="es-ES" dirty="0" err="1"/>
              <a:t>eiusmod</a:t>
            </a:r>
            <a:r>
              <a:rPr lang="es-ES" dirty="0"/>
              <a:t> </a:t>
            </a:r>
            <a:r>
              <a:rPr lang="es-ES" dirty="0" err="1"/>
              <a:t>tempor</a:t>
            </a:r>
            <a:r>
              <a:rPr lang="es-ES" dirty="0"/>
              <a:t> </a:t>
            </a:r>
            <a:r>
              <a:rPr lang="es-ES" dirty="0" err="1"/>
              <a:t>incididunt</a:t>
            </a:r>
            <a:endParaRPr lang="es-ES" dirty="0"/>
          </a:p>
          <a:p>
            <a:pPr lvl="1"/>
            <a:r>
              <a:rPr lang="es-ES" dirty="0"/>
              <a:t>Ut labore et </a:t>
            </a:r>
            <a:r>
              <a:rPr lang="es-ES" dirty="0" err="1"/>
              <a:t>dolore</a:t>
            </a:r>
            <a:r>
              <a:rPr lang="es-ES" dirty="0"/>
              <a:t> magna </a:t>
            </a:r>
            <a:r>
              <a:rPr lang="es-ES" dirty="0" err="1"/>
              <a:t>aliqua</a:t>
            </a:r>
            <a:endParaRPr lang="es-ES" dirty="0"/>
          </a:p>
          <a:p>
            <a:pPr lvl="0"/>
            <a:r>
              <a:rPr lang="nb-NO" dirty="0"/>
              <a:t>Ut enim ad minim veniam</a:t>
            </a:r>
          </a:p>
          <a:p>
            <a:pPr lvl="1"/>
            <a:r>
              <a:rPr lang="es-ES" dirty="0" err="1"/>
              <a:t>Quis</a:t>
            </a:r>
            <a:r>
              <a:rPr lang="es-ES" dirty="0"/>
              <a:t> </a:t>
            </a:r>
            <a:r>
              <a:rPr lang="es-ES" dirty="0" err="1"/>
              <a:t>nostrud</a:t>
            </a:r>
            <a:r>
              <a:rPr lang="es-ES" dirty="0"/>
              <a:t> </a:t>
            </a:r>
            <a:r>
              <a:rPr lang="es-ES" dirty="0" err="1"/>
              <a:t>exercitation</a:t>
            </a:r>
            <a:r>
              <a:rPr lang="es-ES" dirty="0"/>
              <a:t> </a:t>
            </a:r>
            <a:r>
              <a:rPr lang="es-ES" dirty="0" err="1"/>
              <a:t>ullamco</a:t>
            </a:r>
            <a:r>
              <a:rPr lang="es-ES" dirty="0"/>
              <a:t> </a:t>
            </a:r>
          </a:p>
          <a:p>
            <a:pPr lvl="1"/>
            <a:r>
              <a:rPr lang="es-ES" dirty="0" err="1"/>
              <a:t>Nisi</a:t>
            </a:r>
            <a:r>
              <a:rPr lang="es-ES" dirty="0"/>
              <a:t> ut </a:t>
            </a:r>
            <a:r>
              <a:rPr lang="es-ES" dirty="0" err="1"/>
              <a:t>aliquip</a:t>
            </a:r>
            <a:r>
              <a:rPr lang="es-ES" dirty="0"/>
              <a:t> ex </a:t>
            </a:r>
            <a:r>
              <a:rPr lang="es-ES" dirty="0" err="1"/>
              <a:t>ea</a:t>
            </a:r>
            <a:r>
              <a:rPr lang="es-ES" dirty="0"/>
              <a:t> commodo </a:t>
            </a:r>
          </a:p>
          <a:p>
            <a:pPr lvl="1"/>
            <a:r>
              <a:rPr lang="es-ES" dirty="0" err="1"/>
              <a:t>Duis</a:t>
            </a:r>
            <a:r>
              <a:rPr lang="es-ES" dirty="0"/>
              <a:t> </a:t>
            </a:r>
            <a:r>
              <a:rPr lang="es-ES" dirty="0" err="1"/>
              <a:t>aute</a:t>
            </a:r>
            <a:r>
              <a:rPr lang="es-ES" dirty="0"/>
              <a:t> </a:t>
            </a:r>
            <a:r>
              <a:rPr lang="es-ES" dirty="0" err="1"/>
              <a:t>irure</a:t>
            </a:r>
            <a:r>
              <a:rPr lang="es-ES" dirty="0"/>
              <a:t> dolor</a:t>
            </a:r>
          </a:p>
          <a:p>
            <a:pPr lvl="0"/>
            <a:r>
              <a:rPr lang="de-DE" dirty="0"/>
              <a:t>In reprehenderit in voluptate velit esse</a:t>
            </a:r>
          </a:p>
          <a:p>
            <a:pPr lvl="0"/>
            <a:r>
              <a:rPr lang="it-IT" dirty="0"/>
              <a:t>Cillum dolore eu fugiat nulla pariatur</a:t>
            </a:r>
            <a:endParaRPr lang="es-ES" dirty="0"/>
          </a:p>
        </p:txBody>
      </p:sp>
      <p:cxnSp>
        <p:nvCxnSpPr>
          <p:cNvPr id="7" name="Conector recto 6"/>
          <p:cNvCxnSpPr/>
          <p:nvPr userDrawn="1"/>
        </p:nvCxnSpPr>
        <p:spPr bwMode="auto">
          <a:xfrm flipH="1">
            <a:off x="-117390" y="6237295"/>
            <a:ext cx="10140779"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 name="Footer Placeholder 1"/>
          <p:cNvSpPr>
            <a:spLocks noGrp="1"/>
          </p:cNvSpPr>
          <p:nvPr>
            <p:ph type="ftr" sz="quarter" idx="14"/>
          </p:nvPr>
        </p:nvSpPr>
        <p:spPr/>
        <p:txBody>
          <a:bodyPr/>
          <a:lstStyle/>
          <a:p>
            <a:r>
              <a:rPr lang="es-ES"/>
              <a:t>AFI Escuela 2024. Todos los derechos reservados.</a:t>
            </a:r>
            <a:endParaRPr lang="en-US" dirty="0"/>
          </a:p>
        </p:txBody>
      </p:sp>
      <p:sp>
        <p:nvSpPr>
          <p:cNvPr id="3" name="Slide Number Placeholder 2"/>
          <p:cNvSpPr>
            <a:spLocks noGrp="1"/>
          </p:cNvSpPr>
          <p:nvPr>
            <p:ph type="sldNum" sz="quarter" idx="15"/>
          </p:nvPr>
        </p:nvSpPr>
        <p:spPr/>
        <p:txBody>
          <a:bodyPr/>
          <a:lstStyle/>
          <a:p>
            <a:pPr>
              <a:defRPr/>
            </a:pPr>
            <a:fld id="{AA05AA80-E33F-4D2D-A31B-6ECE2045C248}" type="slidenum">
              <a:rPr lang="en-GB" smtClean="0"/>
              <a:pPr>
                <a:defRPr/>
              </a:pPr>
              <a:t>‹Nº›</a:t>
            </a:fld>
            <a:endParaRPr lang="en-GB"/>
          </a:p>
        </p:txBody>
      </p:sp>
      <p:pic>
        <p:nvPicPr>
          <p:cNvPr id="10" name="Imagen 9"/>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64029" y="6290042"/>
            <a:ext cx="1253801" cy="497929"/>
          </a:xfrm>
          <a:prstGeom prst="rect">
            <a:avLst/>
          </a:prstGeom>
        </p:spPr>
      </p:pic>
    </p:spTree>
    <p:extLst>
      <p:ext uri="{BB962C8B-B14F-4D97-AF65-F5344CB8AC3E}">
        <p14:creationId xmlns:p14="http://schemas.microsoft.com/office/powerpoint/2010/main" val="3087536215"/>
      </p:ext>
    </p:extLst>
  </p:cSld>
  <p:clrMapOvr>
    <a:masterClrMapping/>
  </p:clrMapOvr>
  <p:extLst>
    <p:ext uri="{DCECCB84-F9BA-43D5-87BE-67443E8EF086}">
      <p15:sldGuideLst xmlns:p15="http://schemas.microsoft.com/office/powerpoint/2012/main">
        <p15:guide id="1" orient="horz" pos="431">
          <p15:clr>
            <a:srgbClr val="FBAE40"/>
          </p15:clr>
        </p15:guide>
        <p15:guide id="2" pos="465">
          <p15:clr>
            <a:srgbClr val="FBAE40"/>
          </p15:clr>
        </p15:guide>
        <p15:guide id="3" pos="382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parador_01">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3969227" y="2348884"/>
            <a:ext cx="5664296" cy="1470025"/>
          </a:xfrm>
          <a:prstGeom prst="rect">
            <a:avLst/>
          </a:prstGeom>
        </p:spPr>
        <p:txBody>
          <a:bodyPr/>
          <a:lstStyle>
            <a:lvl1pPr algn="r">
              <a:defRPr sz="4308" b="1">
                <a:solidFill>
                  <a:srgbClr val="000000"/>
                </a:solidFill>
                <a:latin typeface="Century Gothic" panose="020B0502020202020204" pitchFamily="34" charset="0"/>
              </a:defRPr>
            </a:lvl1pPr>
          </a:lstStyle>
          <a:p>
            <a:r>
              <a:rPr lang="da-DK" dirty="0"/>
              <a:t>1. Lorem ipsum dolor sit amet</a:t>
            </a:r>
            <a:endParaRPr lang="es-ES" dirty="0"/>
          </a:p>
        </p:txBody>
      </p:sp>
      <p:cxnSp>
        <p:nvCxnSpPr>
          <p:cNvPr id="12" name="Conector recto 11"/>
          <p:cNvCxnSpPr/>
          <p:nvPr userDrawn="1"/>
        </p:nvCxnSpPr>
        <p:spPr bwMode="auto">
          <a:xfrm flipH="1">
            <a:off x="-117390" y="6237295"/>
            <a:ext cx="10140779"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 name="Footer Placeholder 1"/>
          <p:cNvSpPr>
            <a:spLocks noGrp="1"/>
          </p:cNvSpPr>
          <p:nvPr>
            <p:ph type="ftr" sz="quarter" idx="10"/>
          </p:nvPr>
        </p:nvSpPr>
        <p:spPr/>
        <p:txBody>
          <a:bodyPr/>
          <a:lstStyle/>
          <a:p>
            <a:r>
              <a:rPr lang="es-ES"/>
              <a:t>AFI Escuela 2024. Todos los derechos reservados.</a:t>
            </a:r>
            <a:endParaRPr lang="en-US" dirty="0"/>
          </a:p>
        </p:txBody>
      </p:sp>
      <p:sp>
        <p:nvSpPr>
          <p:cNvPr id="3" name="Slide Number Placeholder 2"/>
          <p:cNvSpPr>
            <a:spLocks noGrp="1"/>
          </p:cNvSpPr>
          <p:nvPr>
            <p:ph type="sldNum" sz="quarter" idx="11"/>
          </p:nvPr>
        </p:nvSpPr>
        <p:spPr/>
        <p:txBody>
          <a:bodyPr/>
          <a:lstStyle/>
          <a:p>
            <a:pPr>
              <a:defRPr/>
            </a:pPr>
            <a:fld id="{AA05AA80-E33F-4D2D-A31B-6ECE2045C248}" type="slidenum">
              <a:rPr lang="en-GB" smtClean="0"/>
              <a:pPr>
                <a:defRPr/>
              </a:pPr>
              <a:t>‹Nº›</a:t>
            </a:fld>
            <a:endParaRPr lang="en-GB"/>
          </a:p>
        </p:txBody>
      </p:sp>
      <p:pic>
        <p:nvPicPr>
          <p:cNvPr id="11" name="Imagen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64029" y="6290042"/>
            <a:ext cx="1253801" cy="497929"/>
          </a:xfrm>
          <a:prstGeom prst="rect">
            <a:avLst/>
          </a:prstGeom>
        </p:spPr>
      </p:pic>
    </p:spTree>
    <p:extLst>
      <p:ext uri="{BB962C8B-B14F-4D97-AF65-F5344CB8AC3E}">
        <p14:creationId xmlns:p14="http://schemas.microsoft.com/office/powerpoint/2010/main" val="20430300"/>
      </p:ext>
    </p:extLst>
  </p:cSld>
  <p:clrMapOvr>
    <a:masterClrMapping/>
  </p:clrMapOvr>
  <p:extLst>
    <p:ext uri="{DCECCB84-F9BA-43D5-87BE-67443E8EF086}">
      <p15:sldGuideLst xmlns:p15="http://schemas.microsoft.com/office/powerpoint/2012/main">
        <p15:guide id="1" orient="horz" pos="431">
          <p15:clr>
            <a:srgbClr val="FBAE40"/>
          </p15:clr>
        </p15:guide>
        <p15:guide id="2" pos="3050">
          <p15:clr>
            <a:srgbClr val="FBAE40"/>
          </p15:clr>
        </p15:guide>
        <p15:guide id="3" orient="horz" pos="4331">
          <p15:clr>
            <a:srgbClr val="FBAE40"/>
          </p15:clr>
        </p15:guide>
        <p15:guide id="4" pos="465">
          <p15:clr>
            <a:srgbClr val="FBAE40"/>
          </p15:clr>
        </p15:guide>
        <p15:guide id="5" pos="328">
          <p15:clr>
            <a:srgbClr val="FBAE40"/>
          </p15:clr>
        </p15:guide>
        <p15:guide id="6" pos="6271">
          <p15:clr>
            <a:srgbClr val="FBAE40"/>
          </p15:clr>
        </p15:guide>
        <p15:guide id="7" pos="6407">
          <p15:clr>
            <a:srgbClr val="FBAE40"/>
          </p15:clr>
        </p15:guide>
        <p15:guide id="8" pos="3368">
          <p15:clr>
            <a:srgbClr val="FBAE40"/>
          </p15:clr>
        </p15:guide>
        <p15:guide id="9" orient="horz" pos="2381">
          <p15:clr>
            <a:srgbClr val="FBAE40"/>
          </p15:clr>
        </p15:guide>
        <p15:guide id="10" orient="horz" pos="455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D74518"/>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Arial"/>
                <a:cs typeface="Arial"/>
              </a:defRPr>
            </a:lvl1pPr>
          </a:lstStyle>
          <a:p>
            <a:pPr marL="12700">
              <a:lnSpc>
                <a:spcPct val="100000"/>
              </a:lnSpc>
            </a:pPr>
            <a:r>
              <a:rPr lang="es-ES" spc="-5"/>
              <a:t>AFI Escuela 2024. Todos los derechos reservados.</a:t>
            </a:r>
            <a:endParaRPr spc="-5" dirty="0"/>
          </a:p>
        </p:txBody>
      </p:sp>
      <p:sp>
        <p:nvSpPr>
          <p:cNvPr id="5" name="Holder 5"/>
          <p:cNvSpPr>
            <a:spLocks noGrp="1"/>
          </p:cNvSpPr>
          <p:nvPr>
            <p:ph type="dt" sz="half" idx="6"/>
          </p:nvPr>
        </p:nvSpPr>
        <p:spPr/>
        <p:txBody>
          <a:bodyPr lIns="0" tIns="0" rIns="0" bIns="0"/>
          <a:lstStyle>
            <a:lvl1pPr>
              <a:defRPr sz="1000" b="0" i="0">
                <a:solidFill>
                  <a:schemeClr val="tx1"/>
                </a:solidFill>
                <a:latin typeface="Arial"/>
                <a:cs typeface="Arial"/>
              </a:defRPr>
            </a:lvl1pPr>
          </a:lstStyle>
          <a:p>
            <a:pPr>
              <a:lnSpc>
                <a:spcPts val="1100"/>
              </a:lnSpc>
            </a:pPr>
            <a:endParaRPr spc="-5" dirty="0"/>
          </a:p>
        </p:txBody>
      </p:sp>
      <p:sp>
        <p:nvSpPr>
          <p:cNvPr id="6" name="Holder 6"/>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lnSpc>
                <a:spcPct val="100000"/>
              </a:lnSpc>
            </a:pPr>
            <a:fld id="{81D60167-4931-47E6-BA6A-407CBD079E47}" type="slidenum">
              <a:rPr spc="-5" dirty="0"/>
              <a:t>‹Nº›</a:t>
            </a:fld>
            <a:endParaRPr spc="-5"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parador_03">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3963425" y="2348884"/>
            <a:ext cx="5664296" cy="1470025"/>
          </a:xfrm>
          <a:prstGeom prst="rect">
            <a:avLst/>
          </a:prstGeom>
        </p:spPr>
        <p:txBody>
          <a:bodyPr/>
          <a:lstStyle>
            <a:lvl1pPr algn="r">
              <a:defRPr sz="4308" b="1">
                <a:solidFill>
                  <a:srgbClr val="000000"/>
                </a:solidFill>
                <a:latin typeface="Century Gothic" panose="020B0502020202020204" pitchFamily="34" charset="0"/>
              </a:defRPr>
            </a:lvl1pPr>
          </a:lstStyle>
          <a:p>
            <a:r>
              <a:rPr lang="da-DK" dirty="0"/>
              <a:t>1. Lorem ipsum dolor sit amet</a:t>
            </a:r>
            <a:endParaRPr lang="es-ES" dirty="0"/>
          </a:p>
        </p:txBody>
      </p:sp>
      <p:pic>
        <p:nvPicPr>
          <p:cNvPr id="9" name="Imagen 8">
            <a:extLst>
              <a:ext uri="{FF2B5EF4-FFF2-40B4-BE49-F238E27FC236}">
                <a16:creationId xmlns:a16="http://schemas.microsoft.com/office/drawing/2014/main" id="{B14A1267-7F6C-8541-A82B-392D12A002F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590"/>
            <a:ext cx="4552707" cy="6237548"/>
          </a:xfrm>
          <a:prstGeom prst="rect">
            <a:avLst/>
          </a:prstGeom>
        </p:spPr>
      </p:pic>
      <p:cxnSp>
        <p:nvCxnSpPr>
          <p:cNvPr id="12" name="Conector recto 11"/>
          <p:cNvCxnSpPr/>
          <p:nvPr userDrawn="1"/>
        </p:nvCxnSpPr>
        <p:spPr bwMode="auto">
          <a:xfrm flipH="1">
            <a:off x="-117390" y="6237295"/>
            <a:ext cx="10140779"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 name="Footer Placeholder 1"/>
          <p:cNvSpPr>
            <a:spLocks noGrp="1"/>
          </p:cNvSpPr>
          <p:nvPr>
            <p:ph type="ftr" sz="quarter" idx="10"/>
          </p:nvPr>
        </p:nvSpPr>
        <p:spPr/>
        <p:txBody>
          <a:bodyPr/>
          <a:lstStyle/>
          <a:p>
            <a:r>
              <a:rPr lang="es-ES"/>
              <a:t>AFI Escuela 2024. Todos los derechos reservados.</a:t>
            </a:r>
            <a:endParaRPr lang="en-US" dirty="0"/>
          </a:p>
        </p:txBody>
      </p:sp>
      <p:sp>
        <p:nvSpPr>
          <p:cNvPr id="3" name="Slide Number Placeholder 2"/>
          <p:cNvSpPr>
            <a:spLocks noGrp="1"/>
          </p:cNvSpPr>
          <p:nvPr>
            <p:ph type="sldNum" sz="quarter" idx="11"/>
          </p:nvPr>
        </p:nvSpPr>
        <p:spPr/>
        <p:txBody>
          <a:bodyPr/>
          <a:lstStyle/>
          <a:p>
            <a:pPr>
              <a:defRPr/>
            </a:pPr>
            <a:fld id="{AA05AA80-E33F-4D2D-A31B-6ECE2045C248}" type="slidenum">
              <a:rPr lang="en-GB" smtClean="0"/>
              <a:pPr>
                <a:defRPr/>
              </a:pPr>
              <a:t>‹Nº›</a:t>
            </a:fld>
            <a:endParaRPr lang="en-GB"/>
          </a:p>
        </p:txBody>
      </p:sp>
      <p:pic>
        <p:nvPicPr>
          <p:cNvPr id="15" name="Imagen 1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64029" y="6290042"/>
            <a:ext cx="1253801" cy="497929"/>
          </a:xfrm>
          <a:prstGeom prst="rect">
            <a:avLst/>
          </a:prstGeom>
        </p:spPr>
      </p:pic>
    </p:spTree>
    <p:extLst>
      <p:ext uri="{BB962C8B-B14F-4D97-AF65-F5344CB8AC3E}">
        <p14:creationId xmlns:p14="http://schemas.microsoft.com/office/powerpoint/2010/main" val="695114693"/>
      </p:ext>
    </p:extLst>
  </p:cSld>
  <p:clrMapOvr>
    <a:masterClrMapping/>
  </p:clrMapOvr>
  <p:extLst>
    <p:ext uri="{DCECCB84-F9BA-43D5-87BE-67443E8EF086}">
      <p15:sldGuideLst xmlns:p15="http://schemas.microsoft.com/office/powerpoint/2012/main">
        <p15:guide id="1" orient="horz" pos="431">
          <p15:clr>
            <a:srgbClr val="FBAE40"/>
          </p15:clr>
        </p15:guide>
        <p15:guide id="2" pos="3050">
          <p15:clr>
            <a:srgbClr val="FBAE40"/>
          </p15:clr>
        </p15:guide>
        <p15:guide id="3" orient="horz" pos="4331">
          <p15:clr>
            <a:srgbClr val="FBAE40"/>
          </p15:clr>
        </p15:guide>
        <p15:guide id="4" pos="465">
          <p15:clr>
            <a:srgbClr val="FBAE40"/>
          </p15:clr>
        </p15:guide>
        <p15:guide id="5" pos="328">
          <p15:clr>
            <a:srgbClr val="FBAE40"/>
          </p15:clr>
        </p15:guide>
        <p15:guide id="6" pos="6271">
          <p15:clr>
            <a:srgbClr val="FBAE40"/>
          </p15:clr>
        </p15:guide>
        <p15:guide id="7" pos="6407">
          <p15:clr>
            <a:srgbClr val="FBAE40"/>
          </p15:clr>
        </p15:guide>
        <p15:guide id="8" pos="3368">
          <p15:clr>
            <a:srgbClr val="FBAE40"/>
          </p15:clr>
        </p15:guide>
        <p15:guide id="9" orient="horz" pos="2381">
          <p15:clr>
            <a:srgbClr val="FBAE40"/>
          </p15:clr>
        </p15:guide>
        <p15:guide id="10" orient="horz" pos="455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parador_04">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60337" y="-171449"/>
            <a:ext cx="10298113" cy="6408745"/>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sz="2169"/>
          </a:p>
        </p:txBody>
      </p:sp>
      <p:sp>
        <p:nvSpPr>
          <p:cNvPr id="10" name="Title 1"/>
          <p:cNvSpPr>
            <a:spLocks noGrp="1"/>
          </p:cNvSpPr>
          <p:nvPr>
            <p:ph type="ctrTitle" hasCustomPrompt="1"/>
          </p:nvPr>
        </p:nvSpPr>
        <p:spPr>
          <a:xfrm>
            <a:off x="3969227" y="2348884"/>
            <a:ext cx="5664296" cy="1470025"/>
          </a:xfrm>
          <a:prstGeom prst="rect">
            <a:avLst/>
          </a:prstGeom>
        </p:spPr>
        <p:txBody>
          <a:bodyPr/>
          <a:lstStyle>
            <a:lvl1pPr algn="r">
              <a:defRPr sz="4308" b="1">
                <a:solidFill>
                  <a:schemeClr val="bg1"/>
                </a:solidFill>
                <a:latin typeface="Century Gothic" panose="020B0502020202020204" pitchFamily="34" charset="0"/>
              </a:defRPr>
            </a:lvl1pPr>
          </a:lstStyle>
          <a:p>
            <a:r>
              <a:rPr lang="da-DK"/>
              <a:t>1. Lorem ipsum dolor sit amet</a:t>
            </a:r>
            <a:endParaRPr lang="es-ES" dirty="0"/>
          </a:p>
        </p:txBody>
      </p:sp>
      <p:pic>
        <p:nvPicPr>
          <p:cNvPr id="2" name="Imagen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042" y="-171450"/>
            <a:ext cx="4628476" cy="6407778"/>
          </a:xfrm>
          <a:prstGeom prst="rect">
            <a:avLst/>
          </a:prstGeom>
        </p:spPr>
      </p:pic>
      <p:cxnSp>
        <p:nvCxnSpPr>
          <p:cNvPr id="13" name="Conector recto 12"/>
          <p:cNvCxnSpPr/>
          <p:nvPr userDrawn="1"/>
        </p:nvCxnSpPr>
        <p:spPr bwMode="auto">
          <a:xfrm flipH="1">
            <a:off x="-117390" y="6237295"/>
            <a:ext cx="10140779"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 name="Footer Placeholder 2"/>
          <p:cNvSpPr>
            <a:spLocks noGrp="1"/>
          </p:cNvSpPr>
          <p:nvPr>
            <p:ph type="ftr" sz="quarter" idx="10"/>
          </p:nvPr>
        </p:nvSpPr>
        <p:spPr/>
        <p:txBody>
          <a:bodyPr/>
          <a:lstStyle/>
          <a:p>
            <a:r>
              <a:rPr lang="es-ES"/>
              <a:t>AFI Escuela 2024. Todos los derechos reservados.</a:t>
            </a:r>
            <a:endParaRPr lang="en-US" dirty="0"/>
          </a:p>
        </p:txBody>
      </p:sp>
      <p:sp>
        <p:nvSpPr>
          <p:cNvPr id="4" name="Slide Number Placeholder 3"/>
          <p:cNvSpPr>
            <a:spLocks noGrp="1"/>
          </p:cNvSpPr>
          <p:nvPr>
            <p:ph type="sldNum" sz="quarter" idx="11"/>
          </p:nvPr>
        </p:nvSpPr>
        <p:spPr/>
        <p:txBody>
          <a:bodyPr/>
          <a:lstStyle/>
          <a:p>
            <a:pPr>
              <a:defRPr/>
            </a:pPr>
            <a:fld id="{AA05AA80-E33F-4D2D-A31B-6ECE2045C248}" type="slidenum">
              <a:rPr lang="en-GB" smtClean="0"/>
              <a:pPr>
                <a:defRPr/>
              </a:pPr>
              <a:t>‹Nº›</a:t>
            </a:fld>
            <a:endParaRPr lang="en-GB"/>
          </a:p>
        </p:txBody>
      </p:sp>
    </p:spTree>
    <p:extLst>
      <p:ext uri="{BB962C8B-B14F-4D97-AF65-F5344CB8AC3E}">
        <p14:creationId xmlns:p14="http://schemas.microsoft.com/office/powerpoint/2010/main" val="182669461"/>
      </p:ext>
    </p:extLst>
  </p:cSld>
  <p:clrMapOvr>
    <a:masterClrMapping/>
  </p:clrMapOvr>
  <p:extLst>
    <p:ext uri="{DCECCB84-F9BA-43D5-87BE-67443E8EF086}">
      <p15:sldGuideLst xmlns:p15="http://schemas.microsoft.com/office/powerpoint/2012/main">
        <p15:guide id="1" orient="horz" pos="431">
          <p15:clr>
            <a:srgbClr val="FBAE40"/>
          </p15:clr>
        </p15:guide>
        <p15:guide id="2" pos="3050">
          <p15:clr>
            <a:srgbClr val="FBAE40"/>
          </p15:clr>
        </p15:guide>
        <p15:guide id="3" orient="horz" pos="4331">
          <p15:clr>
            <a:srgbClr val="FBAE40"/>
          </p15:clr>
        </p15:guide>
        <p15:guide id="4" pos="465">
          <p15:clr>
            <a:srgbClr val="FBAE40"/>
          </p15:clr>
        </p15:guide>
        <p15:guide id="5" pos="328">
          <p15:clr>
            <a:srgbClr val="FBAE40"/>
          </p15:clr>
        </p15:guide>
        <p15:guide id="6" pos="6271">
          <p15:clr>
            <a:srgbClr val="FBAE40"/>
          </p15:clr>
        </p15:guide>
        <p15:guide id="7" pos="6407">
          <p15:clr>
            <a:srgbClr val="FBAE40"/>
          </p15:clr>
        </p15:guide>
        <p15:guide id="8" pos="3368">
          <p15:clr>
            <a:srgbClr val="FBAE40"/>
          </p15:clr>
        </p15:guide>
        <p15:guide id="9" orient="horz" pos="2381">
          <p15:clr>
            <a:srgbClr val="FBAE40"/>
          </p15:clr>
        </p15:guide>
        <p15:guide id="10" orient="horz" pos="455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parador_05">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160337" y="-171450"/>
            <a:ext cx="10298113" cy="7029450"/>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sz="2169"/>
          </a:p>
        </p:txBody>
      </p:sp>
      <p:sp>
        <p:nvSpPr>
          <p:cNvPr id="10" name="Title 1"/>
          <p:cNvSpPr>
            <a:spLocks noGrp="1"/>
          </p:cNvSpPr>
          <p:nvPr userDrawn="1">
            <p:ph type="ctrTitle" hasCustomPrompt="1"/>
          </p:nvPr>
        </p:nvSpPr>
        <p:spPr>
          <a:xfrm>
            <a:off x="3969227" y="2348884"/>
            <a:ext cx="5664296" cy="1470025"/>
          </a:xfrm>
          <a:prstGeom prst="rect">
            <a:avLst/>
          </a:prstGeom>
        </p:spPr>
        <p:txBody>
          <a:bodyPr/>
          <a:lstStyle>
            <a:lvl1pPr algn="r">
              <a:defRPr sz="4308" b="1">
                <a:solidFill>
                  <a:schemeClr val="bg1"/>
                </a:solidFill>
                <a:latin typeface="Century Gothic" panose="020B0502020202020204" pitchFamily="34" charset="0"/>
              </a:defRPr>
            </a:lvl1pPr>
          </a:lstStyle>
          <a:p>
            <a:r>
              <a:rPr lang="da-DK"/>
              <a:t>1. Lorem ipsum dolor sit amet</a:t>
            </a:r>
            <a:endParaRPr lang="es-ES" dirty="0"/>
          </a:p>
        </p:txBody>
      </p:sp>
      <p:pic>
        <p:nvPicPr>
          <p:cNvPr id="2" name="Imagen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042" y="-171450"/>
            <a:ext cx="4628476" cy="6407778"/>
          </a:xfrm>
          <a:prstGeom prst="rect">
            <a:avLst/>
          </a:prstGeom>
        </p:spPr>
      </p:pic>
      <p:cxnSp>
        <p:nvCxnSpPr>
          <p:cNvPr id="3" name="Conector recto 2"/>
          <p:cNvCxnSpPr/>
          <p:nvPr userDrawn="1"/>
        </p:nvCxnSpPr>
        <p:spPr bwMode="auto">
          <a:xfrm flipH="1">
            <a:off x="-384252" y="6237295"/>
            <a:ext cx="10674504" cy="0"/>
          </a:xfrm>
          <a:prstGeom prst="line">
            <a:avLst/>
          </a:prstGeom>
          <a:solidFill>
            <a:schemeClr val="accent1"/>
          </a:solidFill>
          <a:ln w="3175" cap="flat" cmpd="sng" algn="ctr">
            <a:solidFill>
              <a:schemeClr val="bg1"/>
            </a:solidFill>
            <a:prstDash val="solid"/>
            <a:round/>
            <a:headEnd type="none" w="med" len="med"/>
            <a:tailEnd type="none" w="med" len="med"/>
          </a:ln>
          <a:effectLst/>
        </p:spPr>
      </p:cxnSp>
      <p:sp>
        <p:nvSpPr>
          <p:cNvPr id="5" name="Footer Placeholder 4"/>
          <p:cNvSpPr>
            <a:spLocks noGrp="1"/>
          </p:cNvSpPr>
          <p:nvPr>
            <p:ph type="ftr" sz="quarter" idx="10"/>
          </p:nvPr>
        </p:nvSpPr>
        <p:spPr/>
        <p:txBody>
          <a:bodyPr/>
          <a:lstStyle>
            <a:lvl1pPr>
              <a:defRPr>
                <a:solidFill>
                  <a:schemeClr val="bg1"/>
                </a:solidFill>
              </a:defRPr>
            </a:lvl1pPr>
          </a:lstStyle>
          <a:p>
            <a:r>
              <a:rPr lang="es-ES"/>
              <a:t>AFI Escuela 2024. Todos los derechos reservados.</a:t>
            </a:r>
            <a:endParaRPr lang="en-US" dirty="0"/>
          </a:p>
        </p:txBody>
      </p:sp>
      <p:sp>
        <p:nvSpPr>
          <p:cNvPr id="6" name="Slide Number Placeholder 5"/>
          <p:cNvSpPr>
            <a:spLocks noGrp="1"/>
          </p:cNvSpPr>
          <p:nvPr>
            <p:ph type="sldNum" sz="quarter" idx="11"/>
          </p:nvPr>
        </p:nvSpPr>
        <p:spPr/>
        <p:txBody>
          <a:bodyPr/>
          <a:lstStyle>
            <a:lvl1pPr>
              <a:defRPr>
                <a:solidFill>
                  <a:schemeClr val="bg1"/>
                </a:solidFill>
              </a:defRPr>
            </a:lvl1pPr>
          </a:lstStyle>
          <a:p>
            <a:pPr>
              <a:defRPr/>
            </a:pPr>
            <a:fld id="{AA05AA80-E33F-4D2D-A31B-6ECE2045C248}" type="slidenum">
              <a:rPr lang="en-GB" smtClean="0"/>
              <a:pPr>
                <a:defRPr/>
              </a:pPr>
              <a:t>‹Nº›</a:t>
            </a:fld>
            <a:endParaRPr lang="en-GB"/>
          </a:p>
        </p:txBody>
      </p:sp>
      <p:pic>
        <p:nvPicPr>
          <p:cNvPr id="15" name="Imagen 14"/>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52230" y="6302076"/>
            <a:ext cx="1226235" cy="487550"/>
          </a:xfrm>
          <a:prstGeom prst="rect">
            <a:avLst/>
          </a:prstGeom>
        </p:spPr>
      </p:pic>
    </p:spTree>
    <p:extLst>
      <p:ext uri="{BB962C8B-B14F-4D97-AF65-F5344CB8AC3E}">
        <p14:creationId xmlns:p14="http://schemas.microsoft.com/office/powerpoint/2010/main" val="2426066530"/>
      </p:ext>
    </p:extLst>
  </p:cSld>
  <p:clrMapOvr>
    <a:masterClrMapping/>
  </p:clrMapOvr>
  <p:extLst>
    <p:ext uri="{DCECCB84-F9BA-43D5-87BE-67443E8EF086}">
      <p15:sldGuideLst xmlns:p15="http://schemas.microsoft.com/office/powerpoint/2012/main">
        <p15:guide id="1" orient="horz" pos="431">
          <p15:clr>
            <a:srgbClr val="FBAE40"/>
          </p15:clr>
        </p15:guide>
        <p15:guide id="2" pos="3050">
          <p15:clr>
            <a:srgbClr val="FBAE40"/>
          </p15:clr>
        </p15:guide>
        <p15:guide id="3" orient="horz" pos="4331">
          <p15:clr>
            <a:srgbClr val="FBAE40"/>
          </p15:clr>
        </p15:guide>
        <p15:guide id="4" pos="465">
          <p15:clr>
            <a:srgbClr val="FBAE40"/>
          </p15:clr>
        </p15:guide>
        <p15:guide id="5" pos="328">
          <p15:clr>
            <a:srgbClr val="FBAE40"/>
          </p15:clr>
        </p15:guide>
        <p15:guide id="6" pos="6271">
          <p15:clr>
            <a:srgbClr val="FBAE40"/>
          </p15:clr>
        </p15:guide>
        <p15:guide id="7" pos="6407">
          <p15:clr>
            <a:srgbClr val="FBAE40"/>
          </p15:clr>
        </p15:guide>
        <p15:guide id="8" pos="3368">
          <p15:clr>
            <a:srgbClr val="FBAE40"/>
          </p15:clr>
        </p15:guide>
        <p15:guide id="9" orient="horz" pos="2381">
          <p15:clr>
            <a:srgbClr val="FBAE40"/>
          </p15:clr>
        </p15:guide>
        <p15:guide id="10" orient="horz" pos="455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o_derecha01">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89BFBE-3304-ED42-AF83-77EDED05E1C6}"/>
              </a:ext>
            </a:extLst>
          </p:cNvPr>
          <p:cNvSpPr>
            <a:spLocks noGrp="1"/>
          </p:cNvSpPr>
          <p:nvPr>
            <p:ph type="ctrTitle" hasCustomPrompt="1"/>
          </p:nvPr>
        </p:nvSpPr>
        <p:spPr>
          <a:xfrm>
            <a:off x="4486353" y="505038"/>
            <a:ext cx="4069292" cy="792088"/>
          </a:xfrm>
          <a:prstGeom prst="rect">
            <a:avLst/>
          </a:prstGeom>
        </p:spPr>
        <p:txBody>
          <a:bodyPr/>
          <a:lstStyle>
            <a:lvl1pPr algn="l">
              <a:defRPr sz="2722" b="1">
                <a:solidFill>
                  <a:srgbClr val="000000"/>
                </a:solidFill>
                <a:latin typeface="Century Gothic" panose="020B0502020202020204" pitchFamily="34" charset="0"/>
              </a:defRPr>
            </a:lvl1pPr>
          </a:lstStyle>
          <a:p>
            <a:r>
              <a:rPr lang="en-US" dirty="0"/>
              <a:t>Century Gothic 30 </a:t>
            </a:r>
            <a:r>
              <a:rPr lang="en-US" dirty="0" err="1"/>
              <a:t>pt</a:t>
            </a:r>
            <a:r>
              <a:rPr lang="en-US" dirty="0"/>
              <a:t> </a:t>
            </a:r>
            <a:r>
              <a:rPr lang="en-US" dirty="0" err="1"/>
              <a:t>Negrita</a:t>
            </a:r>
            <a:endParaRPr lang="en-US" dirty="0"/>
          </a:p>
        </p:txBody>
      </p:sp>
      <p:sp>
        <p:nvSpPr>
          <p:cNvPr id="15" name="Subtitle 2">
            <a:extLst>
              <a:ext uri="{FF2B5EF4-FFF2-40B4-BE49-F238E27FC236}">
                <a16:creationId xmlns:a16="http://schemas.microsoft.com/office/drawing/2014/main" id="{29F4DB63-CA24-C84E-BB8D-D48B49D7E9D5}"/>
              </a:ext>
            </a:extLst>
          </p:cNvPr>
          <p:cNvSpPr>
            <a:spLocks noGrp="1"/>
          </p:cNvSpPr>
          <p:nvPr>
            <p:ph type="subTitle" idx="13" hasCustomPrompt="1"/>
          </p:nvPr>
        </p:nvSpPr>
        <p:spPr>
          <a:xfrm>
            <a:off x="4485956" y="1372453"/>
            <a:ext cx="4937614" cy="4864843"/>
          </a:xfrm>
          <a:prstGeom prst="rect">
            <a:avLst/>
          </a:prstGeom>
        </p:spPr>
        <p:txBody>
          <a:bodyPr/>
          <a:lstStyle>
            <a:lvl1pPr marL="0" indent="0" algn="l">
              <a:lnSpc>
                <a:spcPct val="100000"/>
              </a:lnSpc>
              <a:spcBef>
                <a:spcPts val="0"/>
              </a:spcBef>
              <a:spcAft>
                <a:spcPts val="181"/>
              </a:spcAft>
              <a:buFont typeface="Arial" panose="020B0604020202020204" pitchFamily="34" charset="0"/>
              <a:buNone/>
              <a:defRPr sz="1633" baseline="0">
                <a:solidFill>
                  <a:srgbClr val="000000"/>
                </a:solidFill>
                <a:latin typeface="+mn-lt"/>
              </a:defRPr>
            </a:lvl1pPr>
            <a:lvl2pPr marL="164181" indent="-164181" algn="l">
              <a:lnSpc>
                <a:spcPct val="100000"/>
              </a:lnSpc>
              <a:spcBef>
                <a:spcPts val="0"/>
              </a:spcBef>
              <a:spcAft>
                <a:spcPts val="181"/>
              </a:spcAft>
              <a:buFont typeface="Arial" panose="020B0604020202020204" pitchFamily="34" charset="0"/>
              <a:buChar char="•"/>
              <a:defRPr lang="es-ES" sz="1633" smtClean="0">
                <a:solidFill>
                  <a:srgbClr val="000000"/>
                </a:solidFill>
                <a:latin typeface="+mn-lt"/>
              </a:defRPr>
            </a:lvl2pPr>
            <a:lvl3pPr marL="464876" indent="0" algn="ctr">
              <a:buNone/>
              <a:defRPr>
                <a:solidFill>
                  <a:schemeClr val="tx1">
                    <a:tint val="75000"/>
                  </a:schemeClr>
                </a:solidFill>
              </a:defRPr>
            </a:lvl3pPr>
            <a:lvl4pPr marL="697314" indent="0" algn="ctr">
              <a:buNone/>
              <a:defRPr>
                <a:solidFill>
                  <a:schemeClr val="tx1">
                    <a:tint val="75000"/>
                  </a:schemeClr>
                </a:solidFill>
              </a:defRPr>
            </a:lvl4pPr>
            <a:lvl5pPr marL="929752" indent="0" algn="ctr">
              <a:buNone/>
              <a:defRPr>
                <a:solidFill>
                  <a:schemeClr val="tx1">
                    <a:tint val="75000"/>
                  </a:schemeClr>
                </a:solidFill>
              </a:defRPr>
            </a:lvl5pPr>
            <a:lvl6pPr marL="1162190" indent="0" algn="ctr">
              <a:buNone/>
              <a:defRPr>
                <a:solidFill>
                  <a:schemeClr val="tx1">
                    <a:tint val="75000"/>
                  </a:schemeClr>
                </a:solidFill>
              </a:defRPr>
            </a:lvl6pPr>
            <a:lvl7pPr marL="1394628" indent="0" algn="ctr">
              <a:buNone/>
              <a:defRPr>
                <a:solidFill>
                  <a:schemeClr val="tx1">
                    <a:tint val="75000"/>
                  </a:schemeClr>
                </a:solidFill>
              </a:defRPr>
            </a:lvl7pPr>
            <a:lvl8pPr marL="1627066" indent="0" algn="ctr">
              <a:buNone/>
              <a:defRPr>
                <a:solidFill>
                  <a:schemeClr val="tx1">
                    <a:tint val="75000"/>
                  </a:schemeClr>
                </a:solidFill>
              </a:defRPr>
            </a:lvl8pPr>
            <a:lvl9pPr marL="1859503" indent="0" algn="ctr">
              <a:buNone/>
              <a:defRPr>
                <a:solidFill>
                  <a:schemeClr val="tx1">
                    <a:tint val="75000"/>
                  </a:schemeClr>
                </a:solidFill>
              </a:defRPr>
            </a:lvl9pPr>
          </a:lstStyle>
          <a:p>
            <a:r>
              <a:rPr lang="es-ES" dirty="0"/>
              <a:t>Century Gothic 18 pt, </a:t>
            </a:r>
            <a:r>
              <a:rPr lang="es-ES" dirty="0" err="1"/>
              <a:t>consectetur</a:t>
            </a:r>
            <a:r>
              <a:rPr lang="es-ES" dirty="0"/>
              <a:t> </a:t>
            </a:r>
            <a:r>
              <a:rPr lang="es-ES" dirty="0" err="1"/>
              <a:t>adipiscing</a:t>
            </a:r>
            <a:r>
              <a:rPr lang="es-ES" dirty="0"/>
              <a:t> </a:t>
            </a:r>
            <a:r>
              <a:rPr lang="es-ES" dirty="0" err="1"/>
              <a:t>elit</a:t>
            </a:r>
            <a:r>
              <a:rPr lang="es-ES" dirty="0"/>
              <a:t>, sed do </a:t>
            </a:r>
            <a:r>
              <a:rPr lang="es-ES" dirty="0" err="1"/>
              <a:t>eiusmod</a:t>
            </a:r>
            <a:r>
              <a:rPr lang="es-ES" dirty="0"/>
              <a:t> </a:t>
            </a:r>
            <a:r>
              <a:rPr lang="es-ES" dirty="0" err="1"/>
              <a:t>tempor</a:t>
            </a:r>
            <a:r>
              <a:rPr lang="es-ES" dirty="0"/>
              <a:t> </a:t>
            </a:r>
            <a:r>
              <a:rPr lang="es-ES" dirty="0" err="1"/>
              <a:t>incididunt</a:t>
            </a:r>
            <a:r>
              <a:rPr lang="es-ES" dirty="0"/>
              <a:t> ut labore et </a:t>
            </a:r>
            <a:r>
              <a:rPr lang="es-ES" dirty="0" err="1"/>
              <a:t>dolore</a:t>
            </a:r>
            <a:r>
              <a:rPr lang="es-ES" dirty="0"/>
              <a:t> magna </a:t>
            </a:r>
            <a:r>
              <a:rPr lang="es-ES" dirty="0" err="1"/>
              <a:t>aliqua</a:t>
            </a:r>
            <a:r>
              <a:rPr lang="es-ES" dirty="0"/>
              <a:t>.</a:t>
            </a:r>
          </a:p>
          <a:p>
            <a:endParaRPr lang="es-ES" dirty="0"/>
          </a:p>
          <a:p>
            <a:pPr lvl="1"/>
            <a:r>
              <a:rPr lang="es-ES" dirty="0"/>
              <a:t>Century Gothic 18 pt negrita, </a:t>
            </a:r>
            <a:r>
              <a:rPr lang="es-ES" dirty="0" err="1"/>
              <a:t>quis</a:t>
            </a:r>
            <a:r>
              <a:rPr lang="es-ES" dirty="0"/>
              <a:t> </a:t>
            </a:r>
            <a:r>
              <a:rPr lang="es-ES" dirty="0" err="1"/>
              <a:t>nostrud</a:t>
            </a:r>
            <a:r>
              <a:rPr lang="es-ES" dirty="0"/>
              <a:t> </a:t>
            </a:r>
            <a:r>
              <a:rPr lang="es-ES" dirty="0" err="1"/>
              <a:t>exercitation</a:t>
            </a:r>
            <a:r>
              <a:rPr lang="es-ES" dirty="0"/>
              <a:t> </a:t>
            </a:r>
            <a:r>
              <a:rPr lang="es-ES" dirty="0" err="1"/>
              <a:t>ullamco</a:t>
            </a:r>
            <a:r>
              <a:rPr lang="es-ES" dirty="0"/>
              <a:t> </a:t>
            </a:r>
            <a:r>
              <a:rPr lang="es-ES" dirty="0" err="1"/>
              <a:t>laboris</a:t>
            </a:r>
            <a:r>
              <a:rPr lang="es-ES" dirty="0"/>
              <a:t> </a:t>
            </a:r>
            <a:r>
              <a:rPr lang="es-ES" dirty="0" err="1"/>
              <a:t>nisi</a:t>
            </a:r>
            <a:r>
              <a:rPr lang="es-ES" dirty="0"/>
              <a:t> ut </a:t>
            </a:r>
            <a:r>
              <a:rPr lang="es-ES" dirty="0" err="1"/>
              <a:t>aliquip</a:t>
            </a:r>
            <a:r>
              <a:rPr lang="es-ES" dirty="0"/>
              <a:t> ex </a:t>
            </a:r>
            <a:r>
              <a:rPr lang="es-ES" dirty="0" err="1"/>
              <a:t>ea</a:t>
            </a:r>
            <a:r>
              <a:rPr lang="es-ES" dirty="0"/>
              <a:t> commodo </a:t>
            </a:r>
            <a:r>
              <a:rPr lang="es-ES" dirty="0" err="1"/>
              <a:t>consequat</a:t>
            </a:r>
            <a:r>
              <a:rPr lang="es-ES" dirty="0"/>
              <a:t>. </a:t>
            </a:r>
          </a:p>
          <a:p>
            <a:endParaRPr lang="es-ES" dirty="0"/>
          </a:p>
          <a:p>
            <a:pPr marL="164181" lvl="1" indent="-164181" algn="l" rtl="0" eaLnBrk="1" fontAlgn="base" hangingPunct="1">
              <a:lnSpc>
                <a:spcPct val="100000"/>
              </a:lnSpc>
              <a:spcBef>
                <a:spcPts val="0"/>
              </a:spcBef>
              <a:spcAft>
                <a:spcPts val="181"/>
              </a:spcAft>
              <a:buFont typeface="Arial" panose="020B0604020202020204" pitchFamily="34" charset="0"/>
              <a:buChar char="•"/>
            </a:pPr>
            <a:r>
              <a:rPr lang="es-ES" dirty="0" err="1"/>
              <a:t>Duis</a:t>
            </a:r>
            <a:r>
              <a:rPr lang="es-ES" dirty="0"/>
              <a:t> </a:t>
            </a:r>
            <a:r>
              <a:rPr lang="es-ES" dirty="0" err="1"/>
              <a:t>aute</a:t>
            </a:r>
            <a:r>
              <a:rPr lang="es-ES" dirty="0"/>
              <a:t> </a:t>
            </a:r>
            <a:r>
              <a:rPr lang="es-ES" dirty="0" err="1"/>
              <a:t>irure</a:t>
            </a:r>
            <a:r>
              <a:rPr lang="es-ES" dirty="0"/>
              <a:t> dolor in </a:t>
            </a:r>
            <a:r>
              <a:rPr lang="es-ES" dirty="0" err="1"/>
              <a:t>reprehenderit</a:t>
            </a:r>
            <a:r>
              <a:rPr lang="es-ES" dirty="0"/>
              <a:t> in </a:t>
            </a:r>
            <a:r>
              <a:rPr lang="es-ES" dirty="0" err="1"/>
              <a:t>voluptate</a:t>
            </a:r>
            <a:r>
              <a:rPr lang="es-ES" dirty="0"/>
              <a:t> </a:t>
            </a:r>
            <a:r>
              <a:rPr lang="es-ES" dirty="0" err="1"/>
              <a:t>velit</a:t>
            </a:r>
            <a:r>
              <a:rPr lang="es-ES" dirty="0"/>
              <a:t> </a:t>
            </a:r>
            <a:r>
              <a:rPr lang="es-ES" dirty="0" err="1"/>
              <a:t>esse</a:t>
            </a:r>
            <a:r>
              <a:rPr lang="es-ES" dirty="0"/>
              <a:t> </a:t>
            </a:r>
            <a:r>
              <a:rPr lang="es-ES" dirty="0" err="1"/>
              <a:t>cillum</a:t>
            </a:r>
            <a:r>
              <a:rPr lang="es-ES" dirty="0"/>
              <a:t> </a:t>
            </a:r>
            <a:r>
              <a:rPr lang="es-ES" dirty="0" err="1"/>
              <a:t>dolore</a:t>
            </a:r>
            <a:r>
              <a:rPr lang="es-ES" dirty="0"/>
              <a:t> </a:t>
            </a:r>
            <a:r>
              <a:rPr lang="es-ES" dirty="0" err="1"/>
              <a:t>eu</a:t>
            </a:r>
            <a:r>
              <a:rPr lang="es-ES" dirty="0"/>
              <a:t> </a:t>
            </a:r>
            <a:r>
              <a:rPr lang="es-ES" dirty="0" err="1"/>
              <a:t>fugiat</a:t>
            </a:r>
            <a:r>
              <a:rPr lang="es-ES" dirty="0"/>
              <a:t> </a:t>
            </a:r>
            <a:r>
              <a:rPr lang="es-ES" dirty="0" err="1"/>
              <a:t>nulla</a:t>
            </a:r>
            <a:r>
              <a:rPr lang="es-ES" dirty="0"/>
              <a:t> </a:t>
            </a:r>
            <a:r>
              <a:rPr lang="es-ES" dirty="0" err="1"/>
              <a:t>pariatur</a:t>
            </a:r>
            <a:r>
              <a:rPr lang="es-ES" dirty="0"/>
              <a:t>. </a:t>
            </a:r>
          </a:p>
          <a:p>
            <a:pPr marL="164181" lvl="1" indent="-164181" algn="l" rtl="0" eaLnBrk="1" fontAlgn="base" hangingPunct="1">
              <a:lnSpc>
                <a:spcPct val="100000"/>
              </a:lnSpc>
              <a:spcBef>
                <a:spcPts val="0"/>
              </a:spcBef>
              <a:spcAft>
                <a:spcPts val="181"/>
              </a:spcAft>
              <a:buFont typeface="Arial" panose="020B0604020202020204" pitchFamily="34" charset="0"/>
              <a:buChar char="•"/>
            </a:pPr>
            <a:endParaRPr lang="es-ES" dirty="0"/>
          </a:p>
          <a:p>
            <a:pPr marL="164181" lvl="1" indent="-164181" algn="l" rtl="0" eaLnBrk="1" fontAlgn="base" hangingPunct="1">
              <a:lnSpc>
                <a:spcPct val="100000"/>
              </a:lnSpc>
              <a:spcBef>
                <a:spcPts val="0"/>
              </a:spcBef>
              <a:spcAft>
                <a:spcPts val="181"/>
              </a:spcAft>
              <a:buFont typeface="Arial" panose="020B0604020202020204" pitchFamily="34" charset="0"/>
              <a:buChar char="•"/>
            </a:pPr>
            <a:r>
              <a:rPr lang="es-ES" dirty="0" err="1"/>
              <a:t>Excepteur</a:t>
            </a:r>
            <a:r>
              <a:rPr lang="es-ES" dirty="0"/>
              <a:t> </a:t>
            </a:r>
            <a:r>
              <a:rPr lang="es-ES" dirty="0" err="1"/>
              <a:t>sint</a:t>
            </a:r>
            <a:r>
              <a:rPr lang="es-ES" dirty="0"/>
              <a:t> </a:t>
            </a:r>
            <a:r>
              <a:rPr lang="es-ES" dirty="0" err="1"/>
              <a:t>occaecat</a:t>
            </a:r>
            <a:r>
              <a:rPr lang="es-ES" dirty="0"/>
              <a:t> </a:t>
            </a:r>
            <a:r>
              <a:rPr lang="es-ES" dirty="0" err="1"/>
              <a:t>cupidatat</a:t>
            </a:r>
            <a:r>
              <a:rPr lang="es-ES" dirty="0"/>
              <a:t> non </a:t>
            </a:r>
            <a:r>
              <a:rPr lang="es-ES" dirty="0" err="1"/>
              <a:t>proident</a:t>
            </a:r>
            <a:r>
              <a:rPr lang="es-ES" dirty="0"/>
              <a:t>, </a:t>
            </a:r>
            <a:r>
              <a:rPr lang="es-ES" dirty="0" err="1"/>
              <a:t>sunt</a:t>
            </a:r>
            <a:r>
              <a:rPr lang="es-ES" dirty="0"/>
              <a:t> in culpa </a:t>
            </a:r>
            <a:r>
              <a:rPr lang="es-ES" dirty="0" err="1"/>
              <a:t>qui</a:t>
            </a:r>
            <a:r>
              <a:rPr lang="es-ES" dirty="0"/>
              <a:t> </a:t>
            </a:r>
            <a:r>
              <a:rPr lang="es-ES" dirty="0" err="1"/>
              <a:t>officia</a:t>
            </a:r>
            <a:r>
              <a:rPr lang="es-ES" dirty="0"/>
              <a:t> </a:t>
            </a:r>
            <a:r>
              <a:rPr lang="es-ES" dirty="0" err="1"/>
              <a:t>deserunt</a:t>
            </a:r>
            <a:r>
              <a:rPr lang="es-ES" dirty="0"/>
              <a:t> </a:t>
            </a:r>
            <a:r>
              <a:rPr lang="es-ES" dirty="0" err="1"/>
              <a:t>mollit</a:t>
            </a:r>
            <a:r>
              <a:rPr lang="es-ES" dirty="0"/>
              <a:t> </a:t>
            </a:r>
            <a:r>
              <a:rPr lang="es-ES" dirty="0" err="1"/>
              <a:t>anim</a:t>
            </a:r>
            <a:r>
              <a:rPr lang="es-ES" dirty="0"/>
              <a:t> id </a:t>
            </a:r>
            <a:r>
              <a:rPr lang="es-ES" dirty="0" err="1"/>
              <a:t>est</a:t>
            </a:r>
            <a:r>
              <a:rPr lang="es-ES" dirty="0"/>
              <a:t> </a:t>
            </a:r>
            <a:r>
              <a:rPr lang="es-ES" dirty="0" err="1"/>
              <a:t>laborum</a:t>
            </a:r>
            <a:r>
              <a:rPr lang="es-ES" dirty="0"/>
              <a:t>.</a:t>
            </a:r>
          </a:p>
          <a:p>
            <a:endParaRPr lang="es-ES" dirty="0"/>
          </a:p>
          <a:p>
            <a:endParaRPr lang="es-ES" dirty="0"/>
          </a:p>
        </p:txBody>
      </p:sp>
      <p:cxnSp>
        <p:nvCxnSpPr>
          <p:cNvPr id="13" name="Conector recto 12"/>
          <p:cNvCxnSpPr/>
          <p:nvPr userDrawn="1"/>
        </p:nvCxnSpPr>
        <p:spPr bwMode="auto">
          <a:xfrm flipH="1">
            <a:off x="-117390" y="6237295"/>
            <a:ext cx="10140779"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14" name="Content Placeholder 2"/>
          <p:cNvSpPr>
            <a:spLocks noGrp="1"/>
          </p:cNvSpPr>
          <p:nvPr>
            <p:ph sz="quarter" idx="27" hasCustomPrompt="1"/>
          </p:nvPr>
        </p:nvSpPr>
        <p:spPr>
          <a:xfrm>
            <a:off x="8622361" y="496587"/>
            <a:ext cx="817518" cy="792088"/>
          </a:xfrm>
          <a:prstGeom prst="rect">
            <a:avLst/>
          </a:prstGeom>
        </p:spPr>
        <p:txBody>
          <a:bodyPr/>
          <a:lstStyle>
            <a:lvl1pPr marL="0" indent="0">
              <a:buNone/>
              <a:defRPr sz="816" baseline="0"/>
            </a:lvl1pPr>
          </a:lstStyle>
          <a:p>
            <a:pPr lvl="0"/>
            <a:r>
              <a:rPr lang="en-US" dirty="0" err="1"/>
              <a:t>Grafismo</a:t>
            </a:r>
            <a:r>
              <a:rPr lang="en-US" dirty="0"/>
              <a:t> de </a:t>
            </a:r>
            <a:r>
              <a:rPr lang="en-US" dirty="0" err="1"/>
              <a:t>sección</a:t>
            </a:r>
            <a:r>
              <a:rPr lang="en-US" dirty="0"/>
              <a:t> de </a:t>
            </a:r>
            <a:r>
              <a:rPr lang="en-US" dirty="0" err="1"/>
              <a:t>documento</a:t>
            </a:r>
            <a:endParaRPr lang="en-US" dirty="0"/>
          </a:p>
        </p:txBody>
      </p:sp>
      <p:sp>
        <p:nvSpPr>
          <p:cNvPr id="2" name="Footer Placeholder 1"/>
          <p:cNvSpPr>
            <a:spLocks noGrp="1"/>
          </p:cNvSpPr>
          <p:nvPr>
            <p:ph type="ftr" sz="quarter" idx="28"/>
          </p:nvPr>
        </p:nvSpPr>
        <p:spPr/>
        <p:txBody>
          <a:bodyPr/>
          <a:lstStyle/>
          <a:p>
            <a:r>
              <a:rPr lang="es-ES"/>
              <a:t>AFI Escuela 2024. Todos los derechos reservados.</a:t>
            </a:r>
            <a:endParaRPr lang="en-US" dirty="0"/>
          </a:p>
        </p:txBody>
      </p:sp>
      <p:sp>
        <p:nvSpPr>
          <p:cNvPr id="3" name="Slide Number Placeholder 2"/>
          <p:cNvSpPr>
            <a:spLocks noGrp="1"/>
          </p:cNvSpPr>
          <p:nvPr>
            <p:ph type="sldNum" sz="quarter" idx="29"/>
          </p:nvPr>
        </p:nvSpPr>
        <p:spPr/>
        <p:txBody>
          <a:bodyPr/>
          <a:lstStyle/>
          <a:p>
            <a:pPr>
              <a:defRPr/>
            </a:pPr>
            <a:fld id="{AA05AA80-E33F-4D2D-A31B-6ECE2045C248}" type="slidenum">
              <a:rPr lang="en-GB" smtClean="0"/>
              <a:pPr>
                <a:defRPr/>
              </a:pPr>
              <a:t>‹Nº›</a:t>
            </a:fld>
            <a:endParaRPr lang="en-GB"/>
          </a:p>
        </p:txBody>
      </p:sp>
      <p:pic>
        <p:nvPicPr>
          <p:cNvPr id="16" name="Imagen 1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64029" y="6290042"/>
            <a:ext cx="1253801" cy="497929"/>
          </a:xfrm>
          <a:prstGeom prst="rect">
            <a:avLst/>
          </a:prstGeom>
        </p:spPr>
      </p:pic>
    </p:spTree>
    <p:extLst>
      <p:ext uri="{BB962C8B-B14F-4D97-AF65-F5344CB8AC3E}">
        <p14:creationId xmlns:p14="http://schemas.microsoft.com/office/powerpoint/2010/main" val="1910163062"/>
      </p:ext>
    </p:extLst>
  </p:cSld>
  <p:clrMapOvr>
    <a:masterClrMapping/>
  </p:clrMapOvr>
  <p:extLst>
    <p:ext uri="{DCECCB84-F9BA-43D5-87BE-67443E8EF086}">
      <p15:sldGuideLst xmlns:p15="http://schemas.microsoft.com/office/powerpoint/2012/main">
        <p15:guide id="1" orient="horz" pos="431">
          <p15:clr>
            <a:srgbClr val="FBAE40"/>
          </p15:clr>
        </p15:guide>
        <p15:guide id="2" pos="3050">
          <p15:clr>
            <a:srgbClr val="FBAE40"/>
          </p15:clr>
        </p15:guide>
        <p15:guide id="3" orient="horz" pos="4331">
          <p15:clr>
            <a:srgbClr val="FBAE40"/>
          </p15:clr>
        </p15:guide>
        <p15:guide id="4" pos="465">
          <p15:clr>
            <a:srgbClr val="FBAE40"/>
          </p15:clr>
        </p15:guide>
        <p15:guide id="5" pos="328">
          <p15:clr>
            <a:srgbClr val="FBAE40"/>
          </p15:clr>
        </p15:guide>
        <p15:guide id="6" pos="6271">
          <p15:clr>
            <a:srgbClr val="FBAE40"/>
          </p15:clr>
        </p15:guide>
        <p15:guide id="7" pos="6407">
          <p15:clr>
            <a:srgbClr val="FBAE40"/>
          </p15:clr>
        </p15:guide>
        <p15:guide id="8" pos="3368">
          <p15:clr>
            <a:srgbClr val="FBAE40"/>
          </p15:clr>
        </p15:guide>
        <p15:guide id="9" orient="horz" pos="2381">
          <p15:clr>
            <a:srgbClr val="FBAE40"/>
          </p15:clr>
        </p15:guide>
        <p15:guide id="10" orient="horz" pos="455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exto_izquierda01">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89BFBE-3304-ED42-AF83-77EDED05E1C6}"/>
              </a:ext>
            </a:extLst>
          </p:cNvPr>
          <p:cNvSpPr>
            <a:spLocks noGrp="1"/>
          </p:cNvSpPr>
          <p:nvPr>
            <p:ph type="ctrTitle" hasCustomPrompt="1"/>
          </p:nvPr>
        </p:nvSpPr>
        <p:spPr>
          <a:xfrm>
            <a:off x="695420" y="505038"/>
            <a:ext cx="4057433" cy="792088"/>
          </a:xfrm>
          <a:prstGeom prst="rect">
            <a:avLst/>
          </a:prstGeom>
        </p:spPr>
        <p:txBody>
          <a:bodyPr/>
          <a:lstStyle>
            <a:lvl1pPr algn="l">
              <a:defRPr sz="2722" b="1">
                <a:solidFill>
                  <a:srgbClr val="000000"/>
                </a:solidFill>
                <a:latin typeface="Century Gothic" panose="020B0502020202020204" pitchFamily="34" charset="0"/>
              </a:defRPr>
            </a:lvl1pPr>
          </a:lstStyle>
          <a:p>
            <a:r>
              <a:rPr lang="en-US" dirty="0"/>
              <a:t>Century Gothic 30 </a:t>
            </a:r>
            <a:r>
              <a:rPr lang="en-US" dirty="0" err="1"/>
              <a:t>pt</a:t>
            </a:r>
            <a:r>
              <a:rPr lang="en-US" dirty="0"/>
              <a:t> </a:t>
            </a:r>
            <a:r>
              <a:rPr lang="en-US" dirty="0" err="1"/>
              <a:t>Negrita</a:t>
            </a:r>
            <a:endParaRPr lang="en-US" dirty="0"/>
          </a:p>
        </p:txBody>
      </p:sp>
      <p:sp>
        <p:nvSpPr>
          <p:cNvPr id="15" name="Subtitle 2">
            <a:extLst>
              <a:ext uri="{FF2B5EF4-FFF2-40B4-BE49-F238E27FC236}">
                <a16:creationId xmlns:a16="http://schemas.microsoft.com/office/drawing/2014/main" id="{29F4DB63-CA24-C84E-BB8D-D48B49D7E9D5}"/>
              </a:ext>
            </a:extLst>
          </p:cNvPr>
          <p:cNvSpPr>
            <a:spLocks noGrp="1"/>
          </p:cNvSpPr>
          <p:nvPr>
            <p:ph type="subTitle" idx="13" hasCustomPrompt="1"/>
          </p:nvPr>
        </p:nvSpPr>
        <p:spPr>
          <a:xfrm>
            <a:off x="695023" y="1372453"/>
            <a:ext cx="4937614" cy="4864843"/>
          </a:xfrm>
          <a:prstGeom prst="rect">
            <a:avLst/>
          </a:prstGeom>
        </p:spPr>
        <p:txBody>
          <a:bodyPr/>
          <a:lstStyle>
            <a:lvl1pPr marL="0" indent="0" algn="l">
              <a:lnSpc>
                <a:spcPct val="100000"/>
              </a:lnSpc>
              <a:spcBef>
                <a:spcPts val="0"/>
              </a:spcBef>
              <a:spcAft>
                <a:spcPts val="181"/>
              </a:spcAft>
              <a:buFont typeface="Arial" panose="020B0604020202020204" pitchFamily="34" charset="0"/>
              <a:buNone/>
              <a:defRPr sz="1633" baseline="0">
                <a:solidFill>
                  <a:srgbClr val="000000"/>
                </a:solidFill>
                <a:latin typeface="+mn-lt"/>
              </a:defRPr>
            </a:lvl1pPr>
            <a:lvl2pPr marL="164181" indent="-164181" algn="l">
              <a:lnSpc>
                <a:spcPct val="100000"/>
              </a:lnSpc>
              <a:spcBef>
                <a:spcPts val="0"/>
              </a:spcBef>
              <a:spcAft>
                <a:spcPts val="181"/>
              </a:spcAft>
              <a:buFont typeface="Arial" panose="020B0604020202020204" pitchFamily="34" charset="0"/>
              <a:buChar char="•"/>
              <a:defRPr lang="es-ES" sz="1633" smtClean="0">
                <a:solidFill>
                  <a:srgbClr val="000000"/>
                </a:solidFill>
                <a:latin typeface="+mn-lt"/>
              </a:defRPr>
            </a:lvl2pPr>
            <a:lvl3pPr marL="464876" indent="0" algn="ctr">
              <a:buNone/>
              <a:defRPr>
                <a:solidFill>
                  <a:schemeClr val="tx1">
                    <a:tint val="75000"/>
                  </a:schemeClr>
                </a:solidFill>
              </a:defRPr>
            </a:lvl3pPr>
            <a:lvl4pPr marL="697314" indent="0" algn="ctr">
              <a:buNone/>
              <a:defRPr>
                <a:solidFill>
                  <a:schemeClr val="tx1">
                    <a:tint val="75000"/>
                  </a:schemeClr>
                </a:solidFill>
              </a:defRPr>
            </a:lvl4pPr>
            <a:lvl5pPr marL="929752" indent="0" algn="ctr">
              <a:buNone/>
              <a:defRPr>
                <a:solidFill>
                  <a:schemeClr val="tx1">
                    <a:tint val="75000"/>
                  </a:schemeClr>
                </a:solidFill>
              </a:defRPr>
            </a:lvl5pPr>
            <a:lvl6pPr marL="1162190" indent="0" algn="ctr">
              <a:buNone/>
              <a:defRPr>
                <a:solidFill>
                  <a:schemeClr val="tx1">
                    <a:tint val="75000"/>
                  </a:schemeClr>
                </a:solidFill>
              </a:defRPr>
            </a:lvl6pPr>
            <a:lvl7pPr marL="1394628" indent="0" algn="ctr">
              <a:buNone/>
              <a:defRPr>
                <a:solidFill>
                  <a:schemeClr val="tx1">
                    <a:tint val="75000"/>
                  </a:schemeClr>
                </a:solidFill>
              </a:defRPr>
            </a:lvl7pPr>
            <a:lvl8pPr marL="1627066" indent="0" algn="ctr">
              <a:buNone/>
              <a:defRPr>
                <a:solidFill>
                  <a:schemeClr val="tx1">
                    <a:tint val="75000"/>
                  </a:schemeClr>
                </a:solidFill>
              </a:defRPr>
            </a:lvl8pPr>
            <a:lvl9pPr marL="1859503" indent="0" algn="ctr">
              <a:buNone/>
              <a:defRPr>
                <a:solidFill>
                  <a:schemeClr val="tx1">
                    <a:tint val="75000"/>
                  </a:schemeClr>
                </a:solidFill>
              </a:defRPr>
            </a:lvl9pPr>
          </a:lstStyle>
          <a:p>
            <a:r>
              <a:rPr lang="es-ES" dirty="0"/>
              <a:t>Century Gothic 18 pt, </a:t>
            </a:r>
            <a:r>
              <a:rPr lang="es-ES" dirty="0" err="1"/>
              <a:t>consectetur</a:t>
            </a:r>
            <a:r>
              <a:rPr lang="es-ES" dirty="0"/>
              <a:t> </a:t>
            </a:r>
            <a:r>
              <a:rPr lang="es-ES" dirty="0" err="1"/>
              <a:t>adipiscing</a:t>
            </a:r>
            <a:r>
              <a:rPr lang="es-ES" dirty="0"/>
              <a:t> </a:t>
            </a:r>
            <a:r>
              <a:rPr lang="es-ES" dirty="0" err="1"/>
              <a:t>elit</a:t>
            </a:r>
            <a:r>
              <a:rPr lang="es-ES" dirty="0"/>
              <a:t>, sed do </a:t>
            </a:r>
            <a:r>
              <a:rPr lang="es-ES" dirty="0" err="1"/>
              <a:t>eiusmod</a:t>
            </a:r>
            <a:r>
              <a:rPr lang="es-ES" dirty="0"/>
              <a:t> </a:t>
            </a:r>
            <a:r>
              <a:rPr lang="es-ES" dirty="0" err="1"/>
              <a:t>tempor</a:t>
            </a:r>
            <a:r>
              <a:rPr lang="es-ES" dirty="0"/>
              <a:t> </a:t>
            </a:r>
            <a:r>
              <a:rPr lang="es-ES" dirty="0" err="1"/>
              <a:t>incididunt</a:t>
            </a:r>
            <a:r>
              <a:rPr lang="es-ES" dirty="0"/>
              <a:t> ut labore et </a:t>
            </a:r>
            <a:r>
              <a:rPr lang="es-ES" dirty="0" err="1"/>
              <a:t>dolore</a:t>
            </a:r>
            <a:r>
              <a:rPr lang="es-ES" dirty="0"/>
              <a:t> magna </a:t>
            </a:r>
            <a:r>
              <a:rPr lang="es-ES" dirty="0" err="1"/>
              <a:t>aliqua</a:t>
            </a:r>
            <a:r>
              <a:rPr lang="es-ES" dirty="0"/>
              <a:t>.</a:t>
            </a:r>
          </a:p>
          <a:p>
            <a:endParaRPr lang="es-ES" dirty="0"/>
          </a:p>
          <a:p>
            <a:pPr lvl="1"/>
            <a:r>
              <a:rPr lang="es-ES" dirty="0"/>
              <a:t>Century Gothic 18 pt negrita, </a:t>
            </a:r>
            <a:r>
              <a:rPr lang="es-ES" dirty="0" err="1"/>
              <a:t>quis</a:t>
            </a:r>
            <a:r>
              <a:rPr lang="es-ES" dirty="0"/>
              <a:t> </a:t>
            </a:r>
            <a:r>
              <a:rPr lang="es-ES" dirty="0" err="1"/>
              <a:t>nostrud</a:t>
            </a:r>
            <a:r>
              <a:rPr lang="es-ES" dirty="0"/>
              <a:t> </a:t>
            </a:r>
            <a:r>
              <a:rPr lang="es-ES" dirty="0" err="1"/>
              <a:t>exercitation</a:t>
            </a:r>
            <a:r>
              <a:rPr lang="es-ES" dirty="0"/>
              <a:t> </a:t>
            </a:r>
            <a:r>
              <a:rPr lang="es-ES" dirty="0" err="1"/>
              <a:t>ullamco</a:t>
            </a:r>
            <a:r>
              <a:rPr lang="es-ES" dirty="0"/>
              <a:t> </a:t>
            </a:r>
            <a:r>
              <a:rPr lang="es-ES" dirty="0" err="1"/>
              <a:t>laboris</a:t>
            </a:r>
            <a:r>
              <a:rPr lang="es-ES" dirty="0"/>
              <a:t> </a:t>
            </a:r>
            <a:r>
              <a:rPr lang="es-ES" dirty="0" err="1"/>
              <a:t>nisi</a:t>
            </a:r>
            <a:r>
              <a:rPr lang="es-ES" dirty="0"/>
              <a:t> ut </a:t>
            </a:r>
            <a:r>
              <a:rPr lang="es-ES" dirty="0" err="1"/>
              <a:t>aliquip</a:t>
            </a:r>
            <a:r>
              <a:rPr lang="es-ES" dirty="0"/>
              <a:t> ex </a:t>
            </a:r>
            <a:r>
              <a:rPr lang="es-ES" dirty="0" err="1"/>
              <a:t>ea</a:t>
            </a:r>
            <a:r>
              <a:rPr lang="es-ES" dirty="0"/>
              <a:t> commodo </a:t>
            </a:r>
            <a:r>
              <a:rPr lang="es-ES" dirty="0" err="1"/>
              <a:t>consequat</a:t>
            </a:r>
            <a:r>
              <a:rPr lang="es-ES" dirty="0"/>
              <a:t>. </a:t>
            </a:r>
          </a:p>
          <a:p>
            <a:endParaRPr lang="es-ES" dirty="0"/>
          </a:p>
          <a:p>
            <a:pPr marL="164181" lvl="1" indent="-164181" algn="l" rtl="0" eaLnBrk="1" fontAlgn="base" hangingPunct="1">
              <a:lnSpc>
                <a:spcPct val="100000"/>
              </a:lnSpc>
              <a:spcBef>
                <a:spcPts val="0"/>
              </a:spcBef>
              <a:spcAft>
                <a:spcPts val="181"/>
              </a:spcAft>
              <a:buFont typeface="Arial" panose="020B0604020202020204" pitchFamily="34" charset="0"/>
              <a:buChar char="•"/>
            </a:pPr>
            <a:r>
              <a:rPr lang="es-ES" dirty="0" err="1"/>
              <a:t>Duis</a:t>
            </a:r>
            <a:r>
              <a:rPr lang="es-ES" dirty="0"/>
              <a:t> </a:t>
            </a:r>
            <a:r>
              <a:rPr lang="es-ES" dirty="0" err="1"/>
              <a:t>aute</a:t>
            </a:r>
            <a:r>
              <a:rPr lang="es-ES" dirty="0"/>
              <a:t> </a:t>
            </a:r>
            <a:r>
              <a:rPr lang="es-ES" dirty="0" err="1"/>
              <a:t>irure</a:t>
            </a:r>
            <a:r>
              <a:rPr lang="es-ES" dirty="0"/>
              <a:t> dolor in </a:t>
            </a:r>
            <a:r>
              <a:rPr lang="es-ES" dirty="0" err="1"/>
              <a:t>reprehenderit</a:t>
            </a:r>
            <a:r>
              <a:rPr lang="es-ES" dirty="0"/>
              <a:t> in </a:t>
            </a:r>
            <a:r>
              <a:rPr lang="es-ES" dirty="0" err="1"/>
              <a:t>voluptate</a:t>
            </a:r>
            <a:r>
              <a:rPr lang="es-ES" dirty="0"/>
              <a:t> </a:t>
            </a:r>
            <a:r>
              <a:rPr lang="es-ES" dirty="0" err="1"/>
              <a:t>velit</a:t>
            </a:r>
            <a:r>
              <a:rPr lang="es-ES" dirty="0"/>
              <a:t> </a:t>
            </a:r>
            <a:r>
              <a:rPr lang="es-ES" dirty="0" err="1"/>
              <a:t>esse</a:t>
            </a:r>
            <a:r>
              <a:rPr lang="es-ES" dirty="0"/>
              <a:t> </a:t>
            </a:r>
            <a:r>
              <a:rPr lang="es-ES" dirty="0" err="1"/>
              <a:t>cillum</a:t>
            </a:r>
            <a:r>
              <a:rPr lang="es-ES" dirty="0"/>
              <a:t> </a:t>
            </a:r>
            <a:r>
              <a:rPr lang="es-ES" dirty="0" err="1"/>
              <a:t>dolore</a:t>
            </a:r>
            <a:r>
              <a:rPr lang="es-ES" dirty="0"/>
              <a:t> </a:t>
            </a:r>
            <a:r>
              <a:rPr lang="es-ES" dirty="0" err="1"/>
              <a:t>eu</a:t>
            </a:r>
            <a:r>
              <a:rPr lang="es-ES" dirty="0"/>
              <a:t> </a:t>
            </a:r>
            <a:r>
              <a:rPr lang="es-ES" dirty="0" err="1"/>
              <a:t>fugiat</a:t>
            </a:r>
            <a:r>
              <a:rPr lang="es-ES" dirty="0"/>
              <a:t> </a:t>
            </a:r>
            <a:r>
              <a:rPr lang="es-ES" dirty="0" err="1"/>
              <a:t>nulla</a:t>
            </a:r>
            <a:r>
              <a:rPr lang="es-ES" dirty="0"/>
              <a:t> </a:t>
            </a:r>
            <a:r>
              <a:rPr lang="es-ES" dirty="0" err="1"/>
              <a:t>pariatur</a:t>
            </a:r>
            <a:r>
              <a:rPr lang="es-ES" dirty="0"/>
              <a:t>. </a:t>
            </a:r>
          </a:p>
          <a:p>
            <a:pPr marL="164181" lvl="1" indent="-164181" algn="l" rtl="0" eaLnBrk="1" fontAlgn="base" hangingPunct="1">
              <a:lnSpc>
                <a:spcPct val="100000"/>
              </a:lnSpc>
              <a:spcBef>
                <a:spcPts val="0"/>
              </a:spcBef>
              <a:spcAft>
                <a:spcPts val="181"/>
              </a:spcAft>
              <a:buFont typeface="Arial" panose="020B0604020202020204" pitchFamily="34" charset="0"/>
              <a:buChar char="•"/>
            </a:pPr>
            <a:endParaRPr lang="es-ES" dirty="0"/>
          </a:p>
          <a:p>
            <a:pPr marL="164181" lvl="1" indent="-164181" algn="l" rtl="0" eaLnBrk="1" fontAlgn="base" hangingPunct="1">
              <a:lnSpc>
                <a:spcPct val="100000"/>
              </a:lnSpc>
              <a:spcBef>
                <a:spcPts val="0"/>
              </a:spcBef>
              <a:spcAft>
                <a:spcPts val="181"/>
              </a:spcAft>
              <a:buFont typeface="Arial" panose="020B0604020202020204" pitchFamily="34" charset="0"/>
              <a:buChar char="•"/>
            </a:pPr>
            <a:r>
              <a:rPr lang="es-ES" dirty="0" err="1"/>
              <a:t>Excepteur</a:t>
            </a:r>
            <a:r>
              <a:rPr lang="es-ES" dirty="0"/>
              <a:t> </a:t>
            </a:r>
            <a:r>
              <a:rPr lang="es-ES" dirty="0" err="1"/>
              <a:t>sint</a:t>
            </a:r>
            <a:r>
              <a:rPr lang="es-ES" dirty="0"/>
              <a:t> </a:t>
            </a:r>
            <a:r>
              <a:rPr lang="es-ES" dirty="0" err="1"/>
              <a:t>occaecat</a:t>
            </a:r>
            <a:r>
              <a:rPr lang="es-ES" dirty="0"/>
              <a:t> </a:t>
            </a:r>
            <a:r>
              <a:rPr lang="es-ES" dirty="0" err="1"/>
              <a:t>cupidatat</a:t>
            </a:r>
            <a:r>
              <a:rPr lang="es-ES" dirty="0"/>
              <a:t> non </a:t>
            </a:r>
            <a:r>
              <a:rPr lang="es-ES" dirty="0" err="1"/>
              <a:t>proident</a:t>
            </a:r>
            <a:r>
              <a:rPr lang="es-ES" dirty="0"/>
              <a:t>, </a:t>
            </a:r>
            <a:r>
              <a:rPr lang="es-ES" dirty="0" err="1"/>
              <a:t>sunt</a:t>
            </a:r>
            <a:r>
              <a:rPr lang="es-ES" dirty="0"/>
              <a:t> in culpa </a:t>
            </a:r>
            <a:r>
              <a:rPr lang="es-ES" dirty="0" err="1"/>
              <a:t>qui</a:t>
            </a:r>
            <a:r>
              <a:rPr lang="es-ES" dirty="0"/>
              <a:t> </a:t>
            </a:r>
            <a:r>
              <a:rPr lang="es-ES" dirty="0" err="1"/>
              <a:t>officia</a:t>
            </a:r>
            <a:r>
              <a:rPr lang="es-ES" dirty="0"/>
              <a:t> </a:t>
            </a:r>
            <a:r>
              <a:rPr lang="es-ES" dirty="0" err="1"/>
              <a:t>deserunt</a:t>
            </a:r>
            <a:r>
              <a:rPr lang="es-ES" dirty="0"/>
              <a:t> </a:t>
            </a:r>
            <a:r>
              <a:rPr lang="es-ES" dirty="0" err="1"/>
              <a:t>mollit</a:t>
            </a:r>
            <a:r>
              <a:rPr lang="es-ES" dirty="0"/>
              <a:t> </a:t>
            </a:r>
            <a:r>
              <a:rPr lang="es-ES" dirty="0" err="1"/>
              <a:t>anim</a:t>
            </a:r>
            <a:r>
              <a:rPr lang="es-ES" dirty="0"/>
              <a:t> id </a:t>
            </a:r>
            <a:r>
              <a:rPr lang="es-ES" dirty="0" err="1"/>
              <a:t>est</a:t>
            </a:r>
            <a:r>
              <a:rPr lang="es-ES" dirty="0"/>
              <a:t> </a:t>
            </a:r>
            <a:r>
              <a:rPr lang="es-ES" dirty="0" err="1"/>
              <a:t>laborum</a:t>
            </a:r>
            <a:r>
              <a:rPr lang="es-ES" dirty="0"/>
              <a:t>.</a:t>
            </a:r>
          </a:p>
          <a:p>
            <a:endParaRPr lang="es-ES" dirty="0"/>
          </a:p>
          <a:p>
            <a:endParaRPr lang="es-ES" dirty="0"/>
          </a:p>
        </p:txBody>
      </p:sp>
      <p:cxnSp>
        <p:nvCxnSpPr>
          <p:cNvPr id="12" name="Conector recto 11"/>
          <p:cNvCxnSpPr/>
          <p:nvPr userDrawn="1"/>
        </p:nvCxnSpPr>
        <p:spPr bwMode="auto">
          <a:xfrm flipH="1">
            <a:off x="-117390" y="6237295"/>
            <a:ext cx="10140779"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14" name="Content Placeholder 2"/>
          <p:cNvSpPr>
            <a:spLocks noGrp="1"/>
          </p:cNvSpPr>
          <p:nvPr>
            <p:ph sz="quarter" idx="27" hasCustomPrompt="1"/>
          </p:nvPr>
        </p:nvSpPr>
        <p:spPr>
          <a:xfrm>
            <a:off x="4815120" y="505038"/>
            <a:ext cx="817518" cy="792088"/>
          </a:xfrm>
          <a:prstGeom prst="rect">
            <a:avLst/>
          </a:prstGeom>
        </p:spPr>
        <p:txBody>
          <a:bodyPr/>
          <a:lstStyle>
            <a:lvl1pPr marL="0" indent="0">
              <a:buNone/>
              <a:defRPr sz="816" baseline="0"/>
            </a:lvl1pPr>
          </a:lstStyle>
          <a:p>
            <a:pPr lvl="0"/>
            <a:r>
              <a:rPr lang="en-US" dirty="0" err="1"/>
              <a:t>Grafismo</a:t>
            </a:r>
            <a:r>
              <a:rPr lang="en-US" dirty="0"/>
              <a:t> de </a:t>
            </a:r>
            <a:r>
              <a:rPr lang="en-US" dirty="0" err="1"/>
              <a:t>sección</a:t>
            </a:r>
            <a:r>
              <a:rPr lang="en-US" dirty="0"/>
              <a:t> de </a:t>
            </a:r>
            <a:r>
              <a:rPr lang="en-US" dirty="0" err="1"/>
              <a:t>documento</a:t>
            </a:r>
            <a:endParaRPr lang="en-US" dirty="0"/>
          </a:p>
        </p:txBody>
      </p:sp>
      <p:sp>
        <p:nvSpPr>
          <p:cNvPr id="2" name="Footer Placeholder 1"/>
          <p:cNvSpPr>
            <a:spLocks noGrp="1"/>
          </p:cNvSpPr>
          <p:nvPr>
            <p:ph type="ftr" sz="quarter" idx="28"/>
          </p:nvPr>
        </p:nvSpPr>
        <p:spPr/>
        <p:txBody>
          <a:bodyPr/>
          <a:lstStyle/>
          <a:p>
            <a:r>
              <a:rPr lang="es-ES"/>
              <a:t>AFI Escuela 2024. Todos los derechos reservados.</a:t>
            </a:r>
            <a:endParaRPr lang="en-US" dirty="0"/>
          </a:p>
        </p:txBody>
      </p:sp>
      <p:sp>
        <p:nvSpPr>
          <p:cNvPr id="3" name="Slide Number Placeholder 2"/>
          <p:cNvSpPr>
            <a:spLocks noGrp="1"/>
          </p:cNvSpPr>
          <p:nvPr>
            <p:ph type="sldNum" sz="quarter" idx="29"/>
          </p:nvPr>
        </p:nvSpPr>
        <p:spPr/>
        <p:txBody>
          <a:bodyPr/>
          <a:lstStyle/>
          <a:p>
            <a:pPr>
              <a:defRPr/>
            </a:pPr>
            <a:fld id="{AA05AA80-E33F-4D2D-A31B-6ECE2045C248}" type="slidenum">
              <a:rPr lang="en-GB" smtClean="0"/>
              <a:pPr>
                <a:defRPr/>
              </a:pPr>
              <a:t>‹Nº›</a:t>
            </a:fld>
            <a:endParaRPr lang="en-GB"/>
          </a:p>
        </p:txBody>
      </p:sp>
      <p:pic>
        <p:nvPicPr>
          <p:cNvPr id="17" name="Imagen 1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64029" y="6290042"/>
            <a:ext cx="1253801" cy="497929"/>
          </a:xfrm>
          <a:prstGeom prst="rect">
            <a:avLst/>
          </a:prstGeom>
        </p:spPr>
      </p:pic>
    </p:spTree>
    <p:extLst>
      <p:ext uri="{BB962C8B-B14F-4D97-AF65-F5344CB8AC3E}">
        <p14:creationId xmlns:p14="http://schemas.microsoft.com/office/powerpoint/2010/main" val="2978304896"/>
      </p:ext>
    </p:extLst>
  </p:cSld>
  <p:clrMapOvr>
    <a:masterClrMapping/>
  </p:clrMapOvr>
  <p:extLst>
    <p:ext uri="{DCECCB84-F9BA-43D5-87BE-67443E8EF086}">
      <p15:sldGuideLst xmlns:p15="http://schemas.microsoft.com/office/powerpoint/2012/main">
        <p15:guide id="1" orient="horz" pos="431">
          <p15:clr>
            <a:srgbClr val="FBAE40"/>
          </p15:clr>
        </p15:guide>
        <p15:guide id="2" pos="3821">
          <p15:clr>
            <a:srgbClr val="FBAE40"/>
          </p15:clr>
        </p15:guide>
        <p15:guide id="3" orient="horz" pos="4331">
          <p15:clr>
            <a:srgbClr val="FBAE40"/>
          </p15:clr>
        </p15:guide>
        <p15:guide id="4" pos="465">
          <p15:clr>
            <a:srgbClr val="FBAE40"/>
          </p15:clr>
        </p15:guide>
        <p15:guide id="5" pos="328">
          <p15:clr>
            <a:srgbClr val="FBAE40"/>
          </p15:clr>
        </p15:guide>
        <p15:guide id="6" pos="6271">
          <p15:clr>
            <a:srgbClr val="FBAE40"/>
          </p15:clr>
        </p15:guide>
        <p15:guide id="7" pos="6407">
          <p15:clr>
            <a:srgbClr val="FBAE40"/>
          </p15:clr>
        </p15:guide>
        <p15:guide id="8" pos="3368">
          <p15:clr>
            <a:srgbClr val="FBAE40"/>
          </p15:clr>
        </p15:guide>
        <p15:guide id="9" orient="horz" pos="2381">
          <p15:clr>
            <a:srgbClr val="FBAE40"/>
          </p15:clr>
        </p15:guide>
        <p15:guide id="10" orient="horz" pos="455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2_Texto_derecha0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89BFBE-3304-ED42-AF83-77EDED05E1C6}"/>
              </a:ext>
            </a:extLst>
          </p:cNvPr>
          <p:cNvSpPr>
            <a:spLocks noGrp="1"/>
          </p:cNvSpPr>
          <p:nvPr>
            <p:ph type="ctrTitle" hasCustomPrompt="1"/>
          </p:nvPr>
        </p:nvSpPr>
        <p:spPr>
          <a:xfrm>
            <a:off x="4502660" y="496587"/>
            <a:ext cx="4052985" cy="792088"/>
          </a:xfrm>
          <a:prstGeom prst="rect">
            <a:avLst/>
          </a:prstGeom>
        </p:spPr>
        <p:txBody>
          <a:bodyPr/>
          <a:lstStyle>
            <a:lvl1pPr algn="l">
              <a:defRPr sz="2722" b="1">
                <a:solidFill>
                  <a:srgbClr val="000000"/>
                </a:solidFill>
                <a:latin typeface="Century Gothic" panose="020B0502020202020204" pitchFamily="34" charset="0"/>
              </a:defRPr>
            </a:lvl1pPr>
          </a:lstStyle>
          <a:p>
            <a:r>
              <a:rPr lang="en-US" dirty="0"/>
              <a:t>Century Gothic 30 </a:t>
            </a:r>
            <a:r>
              <a:rPr lang="en-US" dirty="0" err="1"/>
              <a:t>pt</a:t>
            </a:r>
            <a:r>
              <a:rPr lang="en-US" dirty="0"/>
              <a:t> </a:t>
            </a:r>
            <a:r>
              <a:rPr lang="en-US" dirty="0" err="1"/>
              <a:t>Negrita</a:t>
            </a:r>
            <a:endParaRPr lang="en-US" dirty="0"/>
          </a:p>
        </p:txBody>
      </p:sp>
      <p:sp>
        <p:nvSpPr>
          <p:cNvPr id="12" name="Subtitle 2">
            <a:extLst>
              <a:ext uri="{FF2B5EF4-FFF2-40B4-BE49-F238E27FC236}">
                <a16:creationId xmlns:a16="http://schemas.microsoft.com/office/drawing/2014/main" id="{29F4DB63-CA24-C84E-BB8D-D48B49D7E9D5}"/>
              </a:ext>
            </a:extLst>
          </p:cNvPr>
          <p:cNvSpPr>
            <a:spLocks noGrp="1"/>
          </p:cNvSpPr>
          <p:nvPr>
            <p:ph type="subTitle" idx="13" hasCustomPrompt="1"/>
          </p:nvPr>
        </p:nvSpPr>
        <p:spPr>
          <a:xfrm>
            <a:off x="4502263" y="1355271"/>
            <a:ext cx="4937614" cy="4882025"/>
          </a:xfrm>
          <a:prstGeom prst="rect">
            <a:avLst/>
          </a:prstGeom>
        </p:spPr>
        <p:txBody>
          <a:bodyPr/>
          <a:lstStyle>
            <a:lvl1pPr marL="0" indent="0" algn="l">
              <a:lnSpc>
                <a:spcPct val="100000"/>
              </a:lnSpc>
              <a:spcBef>
                <a:spcPts val="0"/>
              </a:spcBef>
              <a:spcAft>
                <a:spcPts val="181"/>
              </a:spcAft>
              <a:buFont typeface="Arial" panose="020B0604020202020204" pitchFamily="34" charset="0"/>
              <a:buNone/>
              <a:defRPr sz="1633" baseline="0">
                <a:solidFill>
                  <a:srgbClr val="000000"/>
                </a:solidFill>
                <a:latin typeface="+mn-lt"/>
              </a:defRPr>
            </a:lvl1pPr>
            <a:lvl2pPr marL="164181" indent="-164181" algn="l">
              <a:lnSpc>
                <a:spcPct val="100000"/>
              </a:lnSpc>
              <a:spcBef>
                <a:spcPts val="0"/>
              </a:spcBef>
              <a:spcAft>
                <a:spcPts val="181"/>
              </a:spcAft>
              <a:buFont typeface="Arial" panose="020B0604020202020204" pitchFamily="34" charset="0"/>
              <a:buChar char="•"/>
              <a:defRPr lang="es-ES" sz="1633" smtClean="0">
                <a:solidFill>
                  <a:srgbClr val="000000"/>
                </a:solidFill>
                <a:latin typeface="+mn-lt"/>
              </a:defRPr>
            </a:lvl2pPr>
            <a:lvl3pPr marL="464876" indent="0" algn="ctr">
              <a:buNone/>
              <a:defRPr>
                <a:solidFill>
                  <a:schemeClr val="tx1">
                    <a:tint val="75000"/>
                  </a:schemeClr>
                </a:solidFill>
              </a:defRPr>
            </a:lvl3pPr>
            <a:lvl4pPr marL="697314" indent="0" algn="ctr">
              <a:buNone/>
              <a:defRPr>
                <a:solidFill>
                  <a:schemeClr val="tx1">
                    <a:tint val="75000"/>
                  </a:schemeClr>
                </a:solidFill>
              </a:defRPr>
            </a:lvl4pPr>
            <a:lvl5pPr marL="929752" indent="0" algn="ctr">
              <a:buNone/>
              <a:defRPr>
                <a:solidFill>
                  <a:schemeClr val="tx1">
                    <a:tint val="75000"/>
                  </a:schemeClr>
                </a:solidFill>
              </a:defRPr>
            </a:lvl5pPr>
            <a:lvl6pPr marL="1162190" indent="0" algn="ctr">
              <a:buNone/>
              <a:defRPr>
                <a:solidFill>
                  <a:schemeClr val="tx1">
                    <a:tint val="75000"/>
                  </a:schemeClr>
                </a:solidFill>
              </a:defRPr>
            </a:lvl6pPr>
            <a:lvl7pPr marL="1394628" indent="0" algn="ctr">
              <a:buNone/>
              <a:defRPr>
                <a:solidFill>
                  <a:schemeClr val="tx1">
                    <a:tint val="75000"/>
                  </a:schemeClr>
                </a:solidFill>
              </a:defRPr>
            </a:lvl7pPr>
            <a:lvl8pPr marL="1627066" indent="0" algn="ctr">
              <a:buNone/>
              <a:defRPr>
                <a:solidFill>
                  <a:schemeClr val="tx1">
                    <a:tint val="75000"/>
                  </a:schemeClr>
                </a:solidFill>
              </a:defRPr>
            </a:lvl8pPr>
            <a:lvl9pPr marL="1859503" indent="0" algn="ctr">
              <a:buNone/>
              <a:defRPr>
                <a:solidFill>
                  <a:schemeClr val="tx1">
                    <a:tint val="75000"/>
                  </a:schemeClr>
                </a:solidFill>
              </a:defRPr>
            </a:lvl9pPr>
          </a:lstStyle>
          <a:p>
            <a:r>
              <a:rPr lang="es-ES" dirty="0"/>
              <a:t>Century Gothic 18 pt, </a:t>
            </a:r>
            <a:r>
              <a:rPr lang="es-ES" dirty="0" err="1"/>
              <a:t>consectetur</a:t>
            </a:r>
            <a:r>
              <a:rPr lang="es-ES" dirty="0"/>
              <a:t> </a:t>
            </a:r>
            <a:r>
              <a:rPr lang="es-ES" dirty="0" err="1"/>
              <a:t>adipiscing</a:t>
            </a:r>
            <a:r>
              <a:rPr lang="es-ES" dirty="0"/>
              <a:t> </a:t>
            </a:r>
            <a:r>
              <a:rPr lang="es-ES" dirty="0" err="1"/>
              <a:t>elit</a:t>
            </a:r>
            <a:r>
              <a:rPr lang="es-ES" dirty="0"/>
              <a:t>, sed do </a:t>
            </a:r>
            <a:r>
              <a:rPr lang="es-ES" dirty="0" err="1"/>
              <a:t>eiusmod</a:t>
            </a:r>
            <a:r>
              <a:rPr lang="es-ES" dirty="0"/>
              <a:t> </a:t>
            </a:r>
            <a:r>
              <a:rPr lang="es-ES" dirty="0" err="1"/>
              <a:t>tempor</a:t>
            </a:r>
            <a:r>
              <a:rPr lang="es-ES" dirty="0"/>
              <a:t> </a:t>
            </a:r>
            <a:r>
              <a:rPr lang="es-ES" dirty="0" err="1"/>
              <a:t>incididunt</a:t>
            </a:r>
            <a:r>
              <a:rPr lang="es-ES" dirty="0"/>
              <a:t> ut labore et </a:t>
            </a:r>
            <a:r>
              <a:rPr lang="es-ES" dirty="0" err="1"/>
              <a:t>dolore</a:t>
            </a:r>
            <a:r>
              <a:rPr lang="es-ES" dirty="0"/>
              <a:t> magna </a:t>
            </a:r>
            <a:r>
              <a:rPr lang="es-ES" dirty="0" err="1"/>
              <a:t>aliqua</a:t>
            </a:r>
            <a:r>
              <a:rPr lang="es-ES" dirty="0"/>
              <a:t>.</a:t>
            </a:r>
          </a:p>
          <a:p>
            <a:endParaRPr lang="es-ES" dirty="0"/>
          </a:p>
          <a:p>
            <a:pPr lvl="1"/>
            <a:r>
              <a:rPr lang="es-ES" dirty="0"/>
              <a:t>Century Gothic 18 pt negrita, </a:t>
            </a:r>
            <a:r>
              <a:rPr lang="es-ES" dirty="0" err="1"/>
              <a:t>quis</a:t>
            </a:r>
            <a:r>
              <a:rPr lang="es-ES" dirty="0"/>
              <a:t> </a:t>
            </a:r>
            <a:r>
              <a:rPr lang="es-ES" dirty="0" err="1"/>
              <a:t>nostrud</a:t>
            </a:r>
            <a:r>
              <a:rPr lang="es-ES" dirty="0"/>
              <a:t> </a:t>
            </a:r>
            <a:r>
              <a:rPr lang="es-ES" dirty="0" err="1"/>
              <a:t>exercitation</a:t>
            </a:r>
            <a:r>
              <a:rPr lang="es-ES" dirty="0"/>
              <a:t> </a:t>
            </a:r>
            <a:r>
              <a:rPr lang="es-ES" dirty="0" err="1"/>
              <a:t>ullamco</a:t>
            </a:r>
            <a:r>
              <a:rPr lang="es-ES" dirty="0"/>
              <a:t> </a:t>
            </a:r>
            <a:r>
              <a:rPr lang="es-ES" dirty="0" err="1"/>
              <a:t>laboris</a:t>
            </a:r>
            <a:r>
              <a:rPr lang="es-ES" dirty="0"/>
              <a:t> </a:t>
            </a:r>
            <a:r>
              <a:rPr lang="es-ES" dirty="0" err="1"/>
              <a:t>nisi</a:t>
            </a:r>
            <a:r>
              <a:rPr lang="es-ES" dirty="0"/>
              <a:t> ut </a:t>
            </a:r>
            <a:r>
              <a:rPr lang="es-ES" dirty="0" err="1"/>
              <a:t>aliquip</a:t>
            </a:r>
            <a:r>
              <a:rPr lang="es-ES" dirty="0"/>
              <a:t> ex </a:t>
            </a:r>
            <a:r>
              <a:rPr lang="es-ES" dirty="0" err="1"/>
              <a:t>ea</a:t>
            </a:r>
            <a:r>
              <a:rPr lang="es-ES" dirty="0"/>
              <a:t> commodo </a:t>
            </a:r>
            <a:r>
              <a:rPr lang="es-ES" dirty="0" err="1"/>
              <a:t>consequat</a:t>
            </a:r>
            <a:r>
              <a:rPr lang="es-ES" dirty="0"/>
              <a:t>. </a:t>
            </a:r>
          </a:p>
          <a:p>
            <a:endParaRPr lang="es-ES" dirty="0"/>
          </a:p>
          <a:p>
            <a:pPr marL="164181" lvl="1" indent="-164181" algn="l" rtl="0" eaLnBrk="1" fontAlgn="base" hangingPunct="1">
              <a:lnSpc>
                <a:spcPct val="100000"/>
              </a:lnSpc>
              <a:spcBef>
                <a:spcPts val="0"/>
              </a:spcBef>
              <a:spcAft>
                <a:spcPts val="181"/>
              </a:spcAft>
              <a:buFont typeface="Arial" panose="020B0604020202020204" pitchFamily="34" charset="0"/>
              <a:buChar char="•"/>
            </a:pPr>
            <a:r>
              <a:rPr lang="es-ES" dirty="0" err="1"/>
              <a:t>Duis</a:t>
            </a:r>
            <a:r>
              <a:rPr lang="es-ES" dirty="0"/>
              <a:t> </a:t>
            </a:r>
            <a:r>
              <a:rPr lang="es-ES" dirty="0" err="1"/>
              <a:t>aute</a:t>
            </a:r>
            <a:r>
              <a:rPr lang="es-ES" dirty="0"/>
              <a:t> </a:t>
            </a:r>
            <a:r>
              <a:rPr lang="es-ES" dirty="0" err="1"/>
              <a:t>irure</a:t>
            </a:r>
            <a:r>
              <a:rPr lang="es-ES" dirty="0"/>
              <a:t> dolor in </a:t>
            </a:r>
            <a:r>
              <a:rPr lang="es-ES" dirty="0" err="1"/>
              <a:t>reprehenderit</a:t>
            </a:r>
            <a:r>
              <a:rPr lang="es-ES" dirty="0"/>
              <a:t> in </a:t>
            </a:r>
            <a:r>
              <a:rPr lang="es-ES" dirty="0" err="1"/>
              <a:t>voluptate</a:t>
            </a:r>
            <a:r>
              <a:rPr lang="es-ES" dirty="0"/>
              <a:t> </a:t>
            </a:r>
            <a:r>
              <a:rPr lang="es-ES" dirty="0" err="1"/>
              <a:t>velit</a:t>
            </a:r>
            <a:r>
              <a:rPr lang="es-ES" dirty="0"/>
              <a:t> </a:t>
            </a:r>
            <a:r>
              <a:rPr lang="es-ES" dirty="0" err="1"/>
              <a:t>esse</a:t>
            </a:r>
            <a:r>
              <a:rPr lang="es-ES" dirty="0"/>
              <a:t> </a:t>
            </a:r>
            <a:r>
              <a:rPr lang="es-ES" dirty="0" err="1"/>
              <a:t>cillum</a:t>
            </a:r>
            <a:r>
              <a:rPr lang="es-ES" dirty="0"/>
              <a:t> </a:t>
            </a:r>
            <a:r>
              <a:rPr lang="es-ES" dirty="0" err="1"/>
              <a:t>dolore</a:t>
            </a:r>
            <a:r>
              <a:rPr lang="es-ES" dirty="0"/>
              <a:t> </a:t>
            </a:r>
            <a:r>
              <a:rPr lang="es-ES" dirty="0" err="1"/>
              <a:t>eu</a:t>
            </a:r>
            <a:r>
              <a:rPr lang="es-ES" dirty="0"/>
              <a:t> </a:t>
            </a:r>
            <a:r>
              <a:rPr lang="es-ES" dirty="0" err="1"/>
              <a:t>fugiat</a:t>
            </a:r>
            <a:r>
              <a:rPr lang="es-ES" dirty="0"/>
              <a:t> </a:t>
            </a:r>
            <a:r>
              <a:rPr lang="es-ES" dirty="0" err="1"/>
              <a:t>nulla</a:t>
            </a:r>
            <a:r>
              <a:rPr lang="es-ES" dirty="0"/>
              <a:t> </a:t>
            </a:r>
            <a:r>
              <a:rPr lang="es-ES" dirty="0" err="1"/>
              <a:t>pariatur</a:t>
            </a:r>
            <a:r>
              <a:rPr lang="es-ES" dirty="0"/>
              <a:t>. </a:t>
            </a:r>
          </a:p>
          <a:p>
            <a:pPr marL="164181" lvl="1" indent="-164181" algn="l" rtl="0" eaLnBrk="1" fontAlgn="base" hangingPunct="1">
              <a:lnSpc>
                <a:spcPct val="100000"/>
              </a:lnSpc>
              <a:spcBef>
                <a:spcPts val="0"/>
              </a:spcBef>
              <a:spcAft>
                <a:spcPts val="181"/>
              </a:spcAft>
              <a:buFont typeface="Arial" panose="020B0604020202020204" pitchFamily="34" charset="0"/>
              <a:buChar char="•"/>
            </a:pPr>
            <a:endParaRPr lang="es-ES" dirty="0"/>
          </a:p>
          <a:p>
            <a:pPr marL="164181" lvl="1" indent="-164181" algn="l" rtl="0" eaLnBrk="1" fontAlgn="base" hangingPunct="1">
              <a:lnSpc>
                <a:spcPct val="100000"/>
              </a:lnSpc>
              <a:spcBef>
                <a:spcPts val="0"/>
              </a:spcBef>
              <a:spcAft>
                <a:spcPts val="181"/>
              </a:spcAft>
              <a:buFont typeface="Arial" panose="020B0604020202020204" pitchFamily="34" charset="0"/>
              <a:buChar char="•"/>
            </a:pPr>
            <a:r>
              <a:rPr lang="es-ES" dirty="0" err="1"/>
              <a:t>Excepteur</a:t>
            </a:r>
            <a:r>
              <a:rPr lang="es-ES" dirty="0"/>
              <a:t> </a:t>
            </a:r>
            <a:r>
              <a:rPr lang="es-ES" dirty="0" err="1"/>
              <a:t>sint</a:t>
            </a:r>
            <a:r>
              <a:rPr lang="es-ES" dirty="0"/>
              <a:t> </a:t>
            </a:r>
            <a:r>
              <a:rPr lang="es-ES" dirty="0" err="1"/>
              <a:t>occaecat</a:t>
            </a:r>
            <a:r>
              <a:rPr lang="es-ES" dirty="0"/>
              <a:t> </a:t>
            </a:r>
            <a:r>
              <a:rPr lang="es-ES" dirty="0" err="1"/>
              <a:t>cupidatat</a:t>
            </a:r>
            <a:r>
              <a:rPr lang="es-ES" dirty="0"/>
              <a:t> non </a:t>
            </a:r>
            <a:r>
              <a:rPr lang="es-ES" dirty="0" err="1"/>
              <a:t>proident</a:t>
            </a:r>
            <a:r>
              <a:rPr lang="es-ES" dirty="0"/>
              <a:t>, </a:t>
            </a:r>
            <a:r>
              <a:rPr lang="es-ES" dirty="0" err="1"/>
              <a:t>sunt</a:t>
            </a:r>
            <a:r>
              <a:rPr lang="es-ES" dirty="0"/>
              <a:t> in culpa </a:t>
            </a:r>
            <a:r>
              <a:rPr lang="es-ES" dirty="0" err="1"/>
              <a:t>qui</a:t>
            </a:r>
            <a:r>
              <a:rPr lang="es-ES" dirty="0"/>
              <a:t> </a:t>
            </a:r>
            <a:r>
              <a:rPr lang="es-ES" dirty="0" err="1"/>
              <a:t>officia</a:t>
            </a:r>
            <a:r>
              <a:rPr lang="es-ES" dirty="0"/>
              <a:t> </a:t>
            </a:r>
            <a:r>
              <a:rPr lang="es-ES" dirty="0" err="1"/>
              <a:t>deserunt</a:t>
            </a:r>
            <a:r>
              <a:rPr lang="es-ES" dirty="0"/>
              <a:t> </a:t>
            </a:r>
            <a:r>
              <a:rPr lang="es-ES" dirty="0" err="1"/>
              <a:t>mollit</a:t>
            </a:r>
            <a:r>
              <a:rPr lang="es-ES" dirty="0"/>
              <a:t> </a:t>
            </a:r>
            <a:r>
              <a:rPr lang="es-ES" dirty="0" err="1"/>
              <a:t>anim</a:t>
            </a:r>
            <a:r>
              <a:rPr lang="es-ES" dirty="0"/>
              <a:t> id </a:t>
            </a:r>
            <a:r>
              <a:rPr lang="es-ES" dirty="0" err="1"/>
              <a:t>est</a:t>
            </a:r>
            <a:r>
              <a:rPr lang="es-ES" dirty="0"/>
              <a:t> </a:t>
            </a:r>
            <a:r>
              <a:rPr lang="es-ES" dirty="0" err="1"/>
              <a:t>laborum</a:t>
            </a:r>
            <a:r>
              <a:rPr lang="es-ES" dirty="0"/>
              <a:t>.</a:t>
            </a:r>
          </a:p>
          <a:p>
            <a:endParaRPr lang="es-ES" dirty="0"/>
          </a:p>
          <a:p>
            <a:endParaRPr lang="es-ES" dirty="0"/>
          </a:p>
        </p:txBody>
      </p:sp>
      <p:cxnSp>
        <p:nvCxnSpPr>
          <p:cNvPr id="13" name="Conector recto 12"/>
          <p:cNvCxnSpPr/>
          <p:nvPr userDrawn="1"/>
        </p:nvCxnSpPr>
        <p:spPr bwMode="auto">
          <a:xfrm flipH="1">
            <a:off x="-117390" y="6237295"/>
            <a:ext cx="10140779"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14" name="Content Placeholder 2"/>
          <p:cNvSpPr>
            <a:spLocks noGrp="1"/>
          </p:cNvSpPr>
          <p:nvPr>
            <p:ph sz="quarter" idx="27" hasCustomPrompt="1"/>
          </p:nvPr>
        </p:nvSpPr>
        <p:spPr>
          <a:xfrm>
            <a:off x="8622361" y="496587"/>
            <a:ext cx="817518" cy="792088"/>
          </a:xfrm>
          <a:prstGeom prst="rect">
            <a:avLst/>
          </a:prstGeom>
        </p:spPr>
        <p:txBody>
          <a:bodyPr/>
          <a:lstStyle>
            <a:lvl1pPr marL="0" indent="0">
              <a:buNone/>
              <a:defRPr sz="816" baseline="0"/>
            </a:lvl1pPr>
          </a:lstStyle>
          <a:p>
            <a:pPr lvl="0"/>
            <a:r>
              <a:rPr lang="en-US" dirty="0" err="1"/>
              <a:t>Grafismo</a:t>
            </a:r>
            <a:r>
              <a:rPr lang="en-US" dirty="0"/>
              <a:t> de </a:t>
            </a:r>
            <a:r>
              <a:rPr lang="en-US" dirty="0" err="1"/>
              <a:t>sección</a:t>
            </a:r>
            <a:r>
              <a:rPr lang="en-US" dirty="0"/>
              <a:t> de </a:t>
            </a:r>
            <a:r>
              <a:rPr lang="en-US" dirty="0" err="1"/>
              <a:t>documento</a:t>
            </a:r>
            <a:endParaRPr lang="en-US" dirty="0"/>
          </a:p>
        </p:txBody>
      </p:sp>
      <p:sp>
        <p:nvSpPr>
          <p:cNvPr id="2" name="Footer Placeholder 1"/>
          <p:cNvSpPr>
            <a:spLocks noGrp="1"/>
          </p:cNvSpPr>
          <p:nvPr>
            <p:ph type="ftr" sz="quarter" idx="28"/>
          </p:nvPr>
        </p:nvSpPr>
        <p:spPr/>
        <p:txBody>
          <a:bodyPr/>
          <a:lstStyle/>
          <a:p>
            <a:r>
              <a:rPr lang="es-ES"/>
              <a:t>AFI Escuela 2024. Todos los derechos reservados.</a:t>
            </a:r>
            <a:endParaRPr lang="en-US" dirty="0"/>
          </a:p>
        </p:txBody>
      </p:sp>
      <p:sp>
        <p:nvSpPr>
          <p:cNvPr id="3" name="Slide Number Placeholder 2"/>
          <p:cNvSpPr>
            <a:spLocks noGrp="1"/>
          </p:cNvSpPr>
          <p:nvPr>
            <p:ph type="sldNum" sz="quarter" idx="29"/>
          </p:nvPr>
        </p:nvSpPr>
        <p:spPr/>
        <p:txBody>
          <a:bodyPr/>
          <a:lstStyle/>
          <a:p>
            <a:pPr>
              <a:defRPr/>
            </a:pPr>
            <a:fld id="{AA05AA80-E33F-4D2D-A31B-6ECE2045C248}" type="slidenum">
              <a:rPr lang="en-GB" smtClean="0"/>
              <a:pPr>
                <a:defRPr/>
              </a:pPr>
              <a:t>‹Nº›</a:t>
            </a:fld>
            <a:endParaRPr lang="en-GB"/>
          </a:p>
        </p:txBody>
      </p:sp>
      <p:pic>
        <p:nvPicPr>
          <p:cNvPr id="17" name="Imagen 1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64029" y="6290042"/>
            <a:ext cx="1253801" cy="497929"/>
          </a:xfrm>
          <a:prstGeom prst="rect">
            <a:avLst/>
          </a:prstGeom>
        </p:spPr>
      </p:pic>
    </p:spTree>
    <p:extLst>
      <p:ext uri="{BB962C8B-B14F-4D97-AF65-F5344CB8AC3E}">
        <p14:creationId xmlns:p14="http://schemas.microsoft.com/office/powerpoint/2010/main" val="3577800636"/>
      </p:ext>
    </p:extLst>
  </p:cSld>
  <p:clrMapOvr>
    <a:masterClrMapping/>
  </p:clrMapOvr>
  <p:extLst>
    <p:ext uri="{DCECCB84-F9BA-43D5-87BE-67443E8EF086}">
      <p15:sldGuideLst xmlns:p15="http://schemas.microsoft.com/office/powerpoint/2012/main">
        <p15:guide id="1" orient="horz" pos="431">
          <p15:clr>
            <a:srgbClr val="FBAE40"/>
          </p15:clr>
        </p15:guide>
        <p15:guide id="2" pos="3050">
          <p15:clr>
            <a:srgbClr val="FBAE40"/>
          </p15:clr>
        </p15:guide>
        <p15:guide id="3" orient="horz" pos="4331">
          <p15:clr>
            <a:srgbClr val="FBAE40"/>
          </p15:clr>
        </p15:guide>
        <p15:guide id="4" pos="465">
          <p15:clr>
            <a:srgbClr val="FBAE40"/>
          </p15:clr>
        </p15:guide>
        <p15:guide id="5" pos="328">
          <p15:clr>
            <a:srgbClr val="FBAE40"/>
          </p15:clr>
        </p15:guide>
        <p15:guide id="6" pos="6271">
          <p15:clr>
            <a:srgbClr val="FBAE40"/>
          </p15:clr>
        </p15:guide>
        <p15:guide id="7" pos="6407">
          <p15:clr>
            <a:srgbClr val="FBAE40"/>
          </p15:clr>
        </p15:guide>
        <p15:guide id="8" pos="3368">
          <p15:clr>
            <a:srgbClr val="FBAE40"/>
          </p15:clr>
        </p15:guide>
        <p15:guide id="9" orient="horz" pos="2381">
          <p15:clr>
            <a:srgbClr val="FBAE40"/>
          </p15:clr>
        </p15:guide>
        <p15:guide id="10" orient="horz" pos="455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o_izquierda02">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C89BFBE-3304-ED42-AF83-77EDED05E1C6}"/>
              </a:ext>
            </a:extLst>
          </p:cNvPr>
          <p:cNvSpPr>
            <a:spLocks noGrp="1"/>
          </p:cNvSpPr>
          <p:nvPr>
            <p:ph type="ctrTitle" hasCustomPrompt="1"/>
          </p:nvPr>
        </p:nvSpPr>
        <p:spPr>
          <a:xfrm>
            <a:off x="607565" y="505364"/>
            <a:ext cx="4145288" cy="792088"/>
          </a:xfrm>
          <a:prstGeom prst="rect">
            <a:avLst/>
          </a:prstGeom>
        </p:spPr>
        <p:txBody>
          <a:bodyPr/>
          <a:lstStyle>
            <a:lvl1pPr algn="l">
              <a:defRPr sz="2722" b="1">
                <a:solidFill>
                  <a:srgbClr val="000000"/>
                </a:solidFill>
                <a:latin typeface="Century Gothic" panose="020B0502020202020204" pitchFamily="34" charset="0"/>
              </a:defRPr>
            </a:lvl1pPr>
          </a:lstStyle>
          <a:p>
            <a:r>
              <a:rPr lang="en-US" dirty="0"/>
              <a:t>Century Gothic 30 </a:t>
            </a:r>
            <a:r>
              <a:rPr lang="en-US" dirty="0" err="1"/>
              <a:t>pt</a:t>
            </a:r>
            <a:r>
              <a:rPr lang="en-US" dirty="0"/>
              <a:t> </a:t>
            </a:r>
            <a:r>
              <a:rPr lang="en-US" dirty="0" err="1"/>
              <a:t>Negrita</a:t>
            </a:r>
            <a:endParaRPr lang="en-US" dirty="0"/>
          </a:p>
        </p:txBody>
      </p:sp>
      <p:sp>
        <p:nvSpPr>
          <p:cNvPr id="12" name="Subtitle 2">
            <a:extLst>
              <a:ext uri="{FF2B5EF4-FFF2-40B4-BE49-F238E27FC236}">
                <a16:creationId xmlns:a16="http://schemas.microsoft.com/office/drawing/2014/main" id="{29F4DB63-CA24-C84E-BB8D-D48B49D7E9D5}"/>
              </a:ext>
            </a:extLst>
          </p:cNvPr>
          <p:cNvSpPr>
            <a:spLocks noGrp="1"/>
          </p:cNvSpPr>
          <p:nvPr>
            <p:ph type="subTitle" idx="13" hasCustomPrompt="1"/>
          </p:nvPr>
        </p:nvSpPr>
        <p:spPr>
          <a:xfrm>
            <a:off x="607168" y="1372778"/>
            <a:ext cx="5003933" cy="4866831"/>
          </a:xfrm>
          <a:prstGeom prst="rect">
            <a:avLst/>
          </a:prstGeom>
        </p:spPr>
        <p:txBody>
          <a:bodyPr/>
          <a:lstStyle>
            <a:lvl1pPr marL="0" indent="0" algn="l">
              <a:lnSpc>
                <a:spcPct val="100000"/>
              </a:lnSpc>
              <a:spcBef>
                <a:spcPts val="0"/>
              </a:spcBef>
              <a:spcAft>
                <a:spcPts val="181"/>
              </a:spcAft>
              <a:buFont typeface="Arial" panose="020B0604020202020204" pitchFamily="34" charset="0"/>
              <a:buNone/>
              <a:defRPr sz="1633" baseline="0">
                <a:solidFill>
                  <a:srgbClr val="000000"/>
                </a:solidFill>
                <a:latin typeface="+mn-lt"/>
              </a:defRPr>
            </a:lvl1pPr>
            <a:lvl2pPr marL="164181" indent="-164181" algn="l">
              <a:lnSpc>
                <a:spcPct val="100000"/>
              </a:lnSpc>
              <a:spcBef>
                <a:spcPts val="0"/>
              </a:spcBef>
              <a:spcAft>
                <a:spcPts val="181"/>
              </a:spcAft>
              <a:buFont typeface="Arial" panose="020B0604020202020204" pitchFamily="34" charset="0"/>
              <a:buChar char="•"/>
              <a:defRPr lang="es-ES" sz="1633" smtClean="0">
                <a:solidFill>
                  <a:srgbClr val="000000"/>
                </a:solidFill>
                <a:latin typeface="+mn-lt"/>
              </a:defRPr>
            </a:lvl2pPr>
            <a:lvl3pPr marL="464876" indent="0" algn="ctr">
              <a:buNone/>
              <a:defRPr>
                <a:solidFill>
                  <a:schemeClr val="tx1">
                    <a:tint val="75000"/>
                  </a:schemeClr>
                </a:solidFill>
              </a:defRPr>
            </a:lvl3pPr>
            <a:lvl4pPr marL="697314" indent="0" algn="ctr">
              <a:buNone/>
              <a:defRPr>
                <a:solidFill>
                  <a:schemeClr val="tx1">
                    <a:tint val="75000"/>
                  </a:schemeClr>
                </a:solidFill>
              </a:defRPr>
            </a:lvl4pPr>
            <a:lvl5pPr marL="929752" indent="0" algn="ctr">
              <a:buNone/>
              <a:defRPr>
                <a:solidFill>
                  <a:schemeClr val="tx1">
                    <a:tint val="75000"/>
                  </a:schemeClr>
                </a:solidFill>
              </a:defRPr>
            </a:lvl5pPr>
            <a:lvl6pPr marL="1162190" indent="0" algn="ctr">
              <a:buNone/>
              <a:defRPr>
                <a:solidFill>
                  <a:schemeClr val="tx1">
                    <a:tint val="75000"/>
                  </a:schemeClr>
                </a:solidFill>
              </a:defRPr>
            </a:lvl6pPr>
            <a:lvl7pPr marL="1394628" indent="0" algn="ctr">
              <a:buNone/>
              <a:defRPr>
                <a:solidFill>
                  <a:schemeClr val="tx1">
                    <a:tint val="75000"/>
                  </a:schemeClr>
                </a:solidFill>
              </a:defRPr>
            </a:lvl7pPr>
            <a:lvl8pPr marL="1627066" indent="0" algn="ctr">
              <a:buNone/>
              <a:defRPr>
                <a:solidFill>
                  <a:schemeClr val="tx1">
                    <a:tint val="75000"/>
                  </a:schemeClr>
                </a:solidFill>
              </a:defRPr>
            </a:lvl8pPr>
            <a:lvl9pPr marL="1859503" indent="0" algn="ctr">
              <a:buNone/>
              <a:defRPr>
                <a:solidFill>
                  <a:schemeClr val="tx1">
                    <a:tint val="75000"/>
                  </a:schemeClr>
                </a:solidFill>
              </a:defRPr>
            </a:lvl9pPr>
          </a:lstStyle>
          <a:p>
            <a:r>
              <a:rPr lang="es-ES" dirty="0"/>
              <a:t>Century Gothic 18 pt, </a:t>
            </a:r>
            <a:r>
              <a:rPr lang="es-ES" dirty="0" err="1"/>
              <a:t>consectetur</a:t>
            </a:r>
            <a:r>
              <a:rPr lang="es-ES" dirty="0"/>
              <a:t> </a:t>
            </a:r>
            <a:r>
              <a:rPr lang="es-ES" dirty="0" err="1"/>
              <a:t>adipiscing</a:t>
            </a:r>
            <a:r>
              <a:rPr lang="es-ES" dirty="0"/>
              <a:t> </a:t>
            </a:r>
            <a:r>
              <a:rPr lang="es-ES" dirty="0" err="1"/>
              <a:t>elit</a:t>
            </a:r>
            <a:r>
              <a:rPr lang="es-ES" dirty="0"/>
              <a:t>, sed do </a:t>
            </a:r>
            <a:r>
              <a:rPr lang="es-ES" dirty="0" err="1"/>
              <a:t>eiusmod</a:t>
            </a:r>
            <a:r>
              <a:rPr lang="es-ES" dirty="0"/>
              <a:t> </a:t>
            </a:r>
            <a:r>
              <a:rPr lang="es-ES" dirty="0" err="1"/>
              <a:t>tempor</a:t>
            </a:r>
            <a:r>
              <a:rPr lang="es-ES" dirty="0"/>
              <a:t> </a:t>
            </a:r>
            <a:r>
              <a:rPr lang="es-ES" dirty="0" err="1"/>
              <a:t>incididunt</a:t>
            </a:r>
            <a:r>
              <a:rPr lang="es-ES" dirty="0"/>
              <a:t> ut labore et </a:t>
            </a:r>
            <a:r>
              <a:rPr lang="es-ES" dirty="0" err="1"/>
              <a:t>dolore</a:t>
            </a:r>
            <a:r>
              <a:rPr lang="es-ES" dirty="0"/>
              <a:t> magna </a:t>
            </a:r>
            <a:r>
              <a:rPr lang="es-ES" dirty="0" err="1"/>
              <a:t>aliqua</a:t>
            </a:r>
            <a:r>
              <a:rPr lang="es-ES" dirty="0"/>
              <a:t>.</a:t>
            </a:r>
          </a:p>
          <a:p>
            <a:endParaRPr lang="es-ES" dirty="0"/>
          </a:p>
          <a:p>
            <a:pPr lvl="1"/>
            <a:r>
              <a:rPr lang="es-ES" dirty="0"/>
              <a:t>Century Gothic 18 pt negrita, </a:t>
            </a:r>
            <a:r>
              <a:rPr lang="es-ES" dirty="0" err="1"/>
              <a:t>quis</a:t>
            </a:r>
            <a:r>
              <a:rPr lang="es-ES" dirty="0"/>
              <a:t> </a:t>
            </a:r>
            <a:r>
              <a:rPr lang="es-ES" dirty="0" err="1"/>
              <a:t>nostrud</a:t>
            </a:r>
            <a:r>
              <a:rPr lang="es-ES" dirty="0"/>
              <a:t> </a:t>
            </a:r>
            <a:r>
              <a:rPr lang="es-ES" dirty="0" err="1"/>
              <a:t>exercitation</a:t>
            </a:r>
            <a:r>
              <a:rPr lang="es-ES" dirty="0"/>
              <a:t> </a:t>
            </a:r>
            <a:r>
              <a:rPr lang="es-ES" dirty="0" err="1"/>
              <a:t>ullamco</a:t>
            </a:r>
            <a:r>
              <a:rPr lang="es-ES" dirty="0"/>
              <a:t> </a:t>
            </a:r>
            <a:r>
              <a:rPr lang="es-ES" dirty="0" err="1"/>
              <a:t>laboris</a:t>
            </a:r>
            <a:r>
              <a:rPr lang="es-ES" dirty="0"/>
              <a:t> </a:t>
            </a:r>
            <a:r>
              <a:rPr lang="es-ES" dirty="0" err="1"/>
              <a:t>nisi</a:t>
            </a:r>
            <a:r>
              <a:rPr lang="es-ES" dirty="0"/>
              <a:t> ut </a:t>
            </a:r>
            <a:r>
              <a:rPr lang="es-ES" dirty="0" err="1"/>
              <a:t>aliquip</a:t>
            </a:r>
            <a:r>
              <a:rPr lang="es-ES" dirty="0"/>
              <a:t> ex </a:t>
            </a:r>
            <a:r>
              <a:rPr lang="es-ES" dirty="0" err="1"/>
              <a:t>ea</a:t>
            </a:r>
            <a:r>
              <a:rPr lang="es-ES" dirty="0"/>
              <a:t> commodo </a:t>
            </a:r>
            <a:r>
              <a:rPr lang="es-ES" dirty="0" err="1"/>
              <a:t>consequat</a:t>
            </a:r>
            <a:r>
              <a:rPr lang="es-ES" dirty="0"/>
              <a:t>. </a:t>
            </a:r>
          </a:p>
          <a:p>
            <a:endParaRPr lang="es-ES" dirty="0"/>
          </a:p>
          <a:p>
            <a:pPr marL="164181" lvl="1" indent="-164181" algn="l" rtl="0" eaLnBrk="1" fontAlgn="base" hangingPunct="1">
              <a:lnSpc>
                <a:spcPct val="100000"/>
              </a:lnSpc>
              <a:spcBef>
                <a:spcPts val="0"/>
              </a:spcBef>
              <a:spcAft>
                <a:spcPts val="181"/>
              </a:spcAft>
              <a:buFont typeface="Arial" panose="020B0604020202020204" pitchFamily="34" charset="0"/>
              <a:buChar char="•"/>
            </a:pPr>
            <a:r>
              <a:rPr lang="es-ES" dirty="0" err="1"/>
              <a:t>Duis</a:t>
            </a:r>
            <a:r>
              <a:rPr lang="es-ES" dirty="0"/>
              <a:t> </a:t>
            </a:r>
            <a:r>
              <a:rPr lang="es-ES" dirty="0" err="1"/>
              <a:t>aute</a:t>
            </a:r>
            <a:r>
              <a:rPr lang="es-ES" dirty="0"/>
              <a:t> </a:t>
            </a:r>
            <a:r>
              <a:rPr lang="es-ES" dirty="0" err="1"/>
              <a:t>irure</a:t>
            </a:r>
            <a:r>
              <a:rPr lang="es-ES" dirty="0"/>
              <a:t> dolor in </a:t>
            </a:r>
            <a:r>
              <a:rPr lang="es-ES" dirty="0" err="1"/>
              <a:t>reprehenderit</a:t>
            </a:r>
            <a:r>
              <a:rPr lang="es-ES" dirty="0"/>
              <a:t> in </a:t>
            </a:r>
            <a:r>
              <a:rPr lang="es-ES" dirty="0" err="1"/>
              <a:t>voluptate</a:t>
            </a:r>
            <a:r>
              <a:rPr lang="es-ES" dirty="0"/>
              <a:t> </a:t>
            </a:r>
            <a:r>
              <a:rPr lang="es-ES" dirty="0" err="1"/>
              <a:t>velit</a:t>
            </a:r>
            <a:r>
              <a:rPr lang="es-ES" dirty="0"/>
              <a:t> </a:t>
            </a:r>
            <a:r>
              <a:rPr lang="es-ES" dirty="0" err="1"/>
              <a:t>esse</a:t>
            </a:r>
            <a:r>
              <a:rPr lang="es-ES" dirty="0"/>
              <a:t> </a:t>
            </a:r>
            <a:r>
              <a:rPr lang="es-ES" dirty="0" err="1"/>
              <a:t>cillum</a:t>
            </a:r>
            <a:r>
              <a:rPr lang="es-ES" dirty="0"/>
              <a:t> </a:t>
            </a:r>
            <a:r>
              <a:rPr lang="es-ES" dirty="0" err="1"/>
              <a:t>dolore</a:t>
            </a:r>
            <a:r>
              <a:rPr lang="es-ES" dirty="0"/>
              <a:t> </a:t>
            </a:r>
            <a:r>
              <a:rPr lang="es-ES" dirty="0" err="1"/>
              <a:t>eu</a:t>
            </a:r>
            <a:r>
              <a:rPr lang="es-ES" dirty="0"/>
              <a:t> </a:t>
            </a:r>
            <a:r>
              <a:rPr lang="es-ES" dirty="0" err="1"/>
              <a:t>fugiat</a:t>
            </a:r>
            <a:r>
              <a:rPr lang="es-ES" dirty="0"/>
              <a:t> </a:t>
            </a:r>
            <a:r>
              <a:rPr lang="es-ES" dirty="0" err="1"/>
              <a:t>nulla</a:t>
            </a:r>
            <a:r>
              <a:rPr lang="es-ES" dirty="0"/>
              <a:t> </a:t>
            </a:r>
            <a:r>
              <a:rPr lang="es-ES" dirty="0" err="1"/>
              <a:t>pariatur</a:t>
            </a:r>
            <a:r>
              <a:rPr lang="es-ES" dirty="0"/>
              <a:t>. </a:t>
            </a:r>
          </a:p>
          <a:p>
            <a:pPr marL="164181" lvl="1" indent="-164181" algn="l" rtl="0" eaLnBrk="1" fontAlgn="base" hangingPunct="1">
              <a:lnSpc>
                <a:spcPct val="100000"/>
              </a:lnSpc>
              <a:spcBef>
                <a:spcPts val="0"/>
              </a:spcBef>
              <a:spcAft>
                <a:spcPts val="181"/>
              </a:spcAft>
              <a:buFont typeface="Arial" panose="020B0604020202020204" pitchFamily="34" charset="0"/>
              <a:buChar char="•"/>
            </a:pPr>
            <a:endParaRPr lang="es-ES" dirty="0"/>
          </a:p>
          <a:p>
            <a:pPr marL="164181" lvl="1" indent="-164181" algn="l" rtl="0" eaLnBrk="1" fontAlgn="base" hangingPunct="1">
              <a:lnSpc>
                <a:spcPct val="100000"/>
              </a:lnSpc>
              <a:spcBef>
                <a:spcPts val="0"/>
              </a:spcBef>
              <a:spcAft>
                <a:spcPts val="181"/>
              </a:spcAft>
              <a:buFont typeface="Arial" panose="020B0604020202020204" pitchFamily="34" charset="0"/>
              <a:buChar char="•"/>
            </a:pPr>
            <a:r>
              <a:rPr lang="es-ES" dirty="0" err="1"/>
              <a:t>Excepteur</a:t>
            </a:r>
            <a:r>
              <a:rPr lang="es-ES" dirty="0"/>
              <a:t> </a:t>
            </a:r>
            <a:r>
              <a:rPr lang="es-ES" dirty="0" err="1"/>
              <a:t>sint</a:t>
            </a:r>
            <a:r>
              <a:rPr lang="es-ES" dirty="0"/>
              <a:t> </a:t>
            </a:r>
            <a:r>
              <a:rPr lang="es-ES" dirty="0" err="1"/>
              <a:t>occaecat</a:t>
            </a:r>
            <a:r>
              <a:rPr lang="es-ES" dirty="0"/>
              <a:t> </a:t>
            </a:r>
            <a:r>
              <a:rPr lang="es-ES" dirty="0" err="1"/>
              <a:t>cupidatat</a:t>
            </a:r>
            <a:r>
              <a:rPr lang="es-ES" dirty="0"/>
              <a:t> non </a:t>
            </a:r>
            <a:r>
              <a:rPr lang="es-ES" dirty="0" err="1"/>
              <a:t>proident</a:t>
            </a:r>
            <a:r>
              <a:rPr lang="es-ES" dirty="0"/>
              <a:t>, </a:t>
            </a:r>
            <a:r>
              <a:rPr lang="es-ES" dirty="0" err="1"/>
              <a:t>sunt</a:t>
            </a:r>
            <a:r>
              <a:rPr lang="es-ES" dirty="0"/>
              <a:t> in culpa </a:t>
            </a:r>
            <a:r>
              <a:rPr lang="es-ES" dirty="0" err="1"/>
              <a:t>qui</a:t>
            </a:r>
            <a:r>
              <a:rPr lang="es-ES" dirty="0"/>
              <a:t> </a:t>
            </a:r>
            <a:r>
              <a:rPr lang="es-ES" dirty="0" err="1"/>
              <a:t>officia</a:t>
            </a:r>
            <a:r>
              <a:rPr lang="es-ES" dirty="0"/>
              <a:t> </a:t>
            </a:r>
            <a:r>
              <a:rPr lang="es-ES" dirty="0" err="1"/>
              <a:t>deserunt</a:t>
            </a:r>
            <a:r>
              <a:rPr lang="es-ES" dirty="0"/>
              <a:t> </a:t>
            </a:r>
            <a:r>
              <a:rPr lang="es-ES" dirty="0" err="1"/>
              <a:t>mollit</a:t>
            </a:r>
            <a:r>
              <a:rPr lang="es-ES" dirty="0"/>
              <a:t> </a:t>
            </a:r>
            <a:r>
              <a:rPr lang="es-ES" dirty="0" err="1"/>
              <a:t>anim</a:t>
            </a:r>
            <a:r>
              <a:rPr lang="es-ES" dirty="0"/>
              <a:t> id </a:t>
            </a:r>
            <a:r>
              <a:rPr lang="es-ES" dirty="0" err="1"/>
              <a:t>est</a:t>
            </a:r>
            <a:r>
              <a:rPr lang="es-ES" dirty="0"/>
              <a:t> </a:t>
            </a:r>
            <a:r>
              <a:rPr lang="es-ES" dirty="0" err="1"/>
              <a:t>laborum</a:t>
            </a:r>
            <a:r>
              <a:rPr lang="es-ES" dirty="0"/>
              <a:t>.</a:t>
            </a:r>
          </a:p>
          <a:p>
            <a:endParaRPr lang="es-ES" dirty="0"/>
          </a:p>
          <a:p>
            <a:endParaRPr lang="es-ES" dirty="0"/>
          </a:p>
        </p:txBody>
      </p:sp>
      <p:cxnSp>
        <p:nvCxnSpPr>
          <p:cNvPr id="13" name="Conector recto 12"/>
          <p:cNvCxnSpPr/>
          <p:nvPr userDrawn="1"/>
        </p:nvCxnSpPr>
        <p:spPr bwMode="auto">
          <a:xfrm flipH="1">
            <a:off x="-117390" y="6237295"/>
            <a:ext cx="10140779"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16" name="Content Placeholder 2"/>
          <p:cNvSpPr>
            <a:spLocks noGrp="1"/>
          </p:cNvSpPr>
          <p:nvPr>
            <p:ph sz="quarter" idx="27" hasCustomPrompt="1"/>
          </p:nvPr>
        </p:nvSpPr>
        <p:spPr>
          <a:xfrm>
            <a:off x="4815120" y="505038"/>
            <a:ext cx="817518" cy="792088"/>
          </a:xfrm>
          <a:prstGeom prst="rect">
            <a:avLst/>
          </a:prstGeom>
        </p:spPr>
        <p:txBody>
          <a:bodyPr/>
          <a:lstStyle>
            <a:lvl1pPr marL="0" indent="0">
              <a:buNone/>
              <a:defRPr sz="816" baseline="0"/>
            </a:lvl1pPr>
          </a:lstStyle>
          <a:p>
            <a:pPr lvl="0"/>
            <a:r>
              <a:rPr lang="en-US" dirty="0" err="1"/>
              <a:t>Grafismo</a:t>
            </a:r>
            <a:r>
              <a:rPr lang="en-US" dirty="0"/>
              <a:t> de </a:t>
            </a:r>
            <a:r>
              <a:rPr lang="en-US" dirty="0" err="1"/>
              <a:t>sección</a:t>
            </a:r>
            <a:r>
              <a:rPr lang="en-US" dirty="0"/>
              <a:t> de </a:t>
            </a:r>
            <a:r>
              <a:rPr lang="en-US" dirty="0" err="1"/>
              <a:t>documento</a:t>
            </a:r>
            <a:endParaRPr lang="en-US" dirty="0"/>
          </a:p>
        </p:txBody>
      </p:sp>
      <p:sp>
        <p:nvSpPr>
          <p:cNvPr id="2" name="Footer Placeholder 1"/>
          <p:cNvSpPr>
            <a:spLocks noGrp="1"/>
          </p:cNvSpPr>
          <p:nvPr>
            <p:ph type="ftr" sz="quarter" idx="28"/>
          </p:nvPr>
        </p:nvSpPr>
        <p:spPr/>
        <p:txBody>
          <a:bodyPr/>
          <a:lstStyle/>
          <a:p>
            <a:r>
              <a:rPr lang="es-ES"/>
              <a:t>AFI Escuela 2024. Todos los derechos reservados.</a:t>
            </a:r>
            <a:endParaRPr lang="en-US" dirty="0"/>
          </a:p>
        </p:txBody>
      </p:sp>
      <p:sp>
        <p:nvSpPr>
          <p:cNvPr id="3" name="Slide Number Placeholder 2"/>
          <p:cNvSpPr>
            <a:spLocks noGrp="1"/>
          </p:cNvSpPr>
          <p:nvPr>
            <p:ph type="sldNum" sz="quarter" idx="29"/>
          </p:nvPr>
        </p:nvSpPr>
        <p:spPr/>
        <p:txBody>
          <a:bodyPr/>
          <a:lstStyle/>
          <a:p>
            <a:pPr>
              <a:defRPr/>
            </a:pPr>
            <a:fld id="{AA05AA80-E33F-4D2D-A31B-6ECE2045C248}" type="slidenum">
              <a:rPr lang="en-GB" smtClean="0"/>
              <a:pPr>
                <a:defRPr/>
              </a:pPr>
              <a:t>‹Nº›</a:t>
            </a:fld>
            <a:endParaRPr lang="en-GB"/>
          </a:p>
        </p:txBody>
      </p:sp>
      <p:pic>
        <p:nvPicPr>
          <p:cNvPr id="17" name="Imagen 1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64029" y="6290042"/>
            <a:ext cx="1253801" cy="497929"/>
          </a:xfrm>
          <a:prstGeom prst="rect">
            <a:avLst/>
          </a:prstGeom>
        </p:spPr>
      </p:pic>
    </p:spTree>
    <p:extLst>
      <p:ext uri="{BB962C8B-B14F-4D97-AF65-F5344CB8AC3E}">
        <p14:creationId xmlns:p14="http://schemas.microsoft.com/office/powerpoint/2010/main" val="1837908141"/>
      </p:ext>
    </p:extLst>
  </p:cSld>
  <p:clrMapOvr>
    <a:masterClrMapping/>
  </p:clrMapOvr>
  <p:extLst>
    <p:ext uri="{DCECCB84-F9BA-43D5-87BE-67443E8EF086}">
      <p15:sldGuideLst xmlns:p15="http://schemas.microsoft.com/office/powerpoint/2012/main">
        <p15:guide id="1" orient="horz" pos="431">
          <p15:clr>
            <a:srgbClr val="FBAE40"/>
          </p15:clr>
        </p15:guide>
        <p15:guide id="2" pos="3821">
          <p15:clr>
            <a:srgbClr val="FBAE40"/>
          </p15:clr>
        </p15:guide>
        <p15:guide id="3" orient="horz" pos="4331">
          <p15:clr>
            <a:srgbClr val="FBAE40"/>
          </p15:clr>
        </p15:guide>
        <p15:guide id="4" pos="465">
          <p15:clr>
            <a:srgbClr val="FBAE40"/>
          </p15:clr>
        </p15:guide>
        <p15:guide id="5" pos="328">
          <p15:clr>
            <a:srgbClr val="FBAE40"/>
          </p15:clr>
        </p15:guide>
        <p15:guide id="6" pos="6271">
          <p15:clr>
            <a:srgbClr val="FBAE40"/>
          </p15:clr>
        </p15:guide>
        <p15:guide id="7" pos="6407">
          <p15:clr>
            <a:srgbClr val="FBAE40"/>
          </p15:clr>
        </p15:guide>
        <p15:guide id="8" pos="3368">
          <p15:clr>
            <a:srgbClr val="FBAE40"/>
          </p15:clr>
        </p15:guide>
        <p15:guide id="9" orient="horz" pos="2381">
          <p15:clr>
            <a:srgbClr val="FBAE40"/>
          </p15:clr>
        </p15:guide>
        <p15:guide id="10" orient="horz" pos="455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extoAmplio01">
    <p:spTree>
      <p:nvGrpSpPr>
        <p:cNvPr id="1" name=""/>
        <p:cNvGrpSpPr/>
        <p:nvPr/>
      </p:nvGrpSpPr>
      <p:grpSpPr>
        <a:xfrm>
          <a:off x="0" y="0"/>
          <a:ext cx="0" cy="0"/>
          <a:chOff x="0" y="0"/>
          <a:chExt cx="0" cy="0"/>
        </a:xfrm>
      </p:grpSpPr>
      <p:sp>
        <p:nvSpPr>
          <p:cNvPr id="12" name="Text Placeholder 26">
            <a:extLst>
              <a:ext uri="{FF2B5EF4-FFF2-40B4-BE49-F238E27FC236}">
                <a16:creationId xmlns:a16="http://schemas.microsoft.com/office/drawing/2014/main" id="{0B1A706F-95CA-F047-BFF9-45DECAAE28B0}"/>
              </a:ext>
            </a:extLst>
          </p:cNvPr>
          <p:cNvSpPr>
            <a:spLocks noGrp="1"/>
          </p:cNvSpPr>
          <p:nvPr>
            <p:ph type="body" sz="quarter" idx="26" hasCustomPrompt="1"/>
          </p:nvPr>
        </p:nvSpPr>
        <p:spPr>
          <a:xfrm>
            <a:off x="289258" y="241030"/>
            <a:ext cx="8333103" cy="576064"/>
          </a:xfrm>
          <a:prstGeom prst="rect">
            <a:avLst/>
          </a:prstGeom>
        </p:spPr>
        <p:txBody>
          <a:bodyPr/>
          <a:lstStyle>
            <a:lvl1pPr marL="0" indent="0">
              <a:buNone/>
              <a:defRPr sz="2722" b="1">
                <a:solidFill>
                  <a:srgbClr val="000000"/>
                </a:solidFill>
                <a:latin typeface="Century Gothic" panose="020B0502020202020204" pitchFamily="34" charset="0"/>
              </a:defRPr>
            </a:lvl1pPr>
            <a:lvl2pPr marL="232437" indent="0">
              <a:buFont typeface="Arial" panose="020B0604020202020204" pitchFamily="34" charset="0"/>
              <a:buNone/>
              <a:defRPr sz="2938" b="1" baseline="0">
                <a:latin typeface="Century Gothic" panose="020B0502020202020204" pitchFamily="34" charset="0"/>
              </a:defRPr>
            </a:lvl2pPr>
            <a:lvl3pPr>
              <a:defRPr sz="2938">
                <a:latin typeface="Century Gothic" panose="020B0502020202020204" pitchFamily="34" charset="0"/>
              </a:defRPr>
            </a:lvl3pPr>
            <a:lvl4pPr>
              <a:defRPr sz="2938">
                <a:latin typeface="Century Gothic" panose="020B0502020202020204" pitchFamily="34" charset="0"/>
              </a:defRPr>
            </a:lvl4pPr>
            <a:lvl5pPr>
              <a:defRPr sz="2938">
                <a:latin typeface="Century Gothic" panose="020B0502020202020204" pitchFamily="34" charset="0"/>
              </a:defRPr>
            </a:lvl5pPr>
          </a:lstStyle>
          <a:p>
            <a:pPr lvl="0"/>
            <a:r>
              <a:rPr lang="en-US" dirty="0"/>
              <a:t>Century Gothic 30pt </a:t>
            </a:r>
            <a:r>
              <a:rPr lang="en-US" dirty="0" err="1"/>
              <a:t>Negrita</a:t>
            </a:r>
            <a:endParaRPr lang="en-US" dirty="0"/>
          </a:p>
        </p:txBody>
      </p:sp>
      <p:sp>
        <p:nvSpPr>
          <p:cNvPr id="13" name="Title Placeholder 1">
            <a:extLst>
              <a:ext uri="{FF2B5EF4-FFF2-40B4-BE49-F238E27FC236}">
                <a16:creationId xmlns:a16="http://schemas.microsoft.com/office/drawing/2014/main" id="{17568780-DD9D-F941-BDB5-2A2C795B0786}"/>
              </a:ext>
            </a:extLst>
          </p:cNvPr>
          <p:cNvSpPr>
            <a:spLocks noGrp="1"/>
          </p:cNvSpPr>
          <p:nvPr>
            <p:ph type="title" hasCustomPrompt="1"/>
          </p:nvPr>
        </p:nvSpPr>
        <p:spPr>
          <a:xfrm>
            <a:off x="289258" y="915857"/>
            <a:ext cx="8333103" cy="352907"/>
          </a:xfrm>
          <a:prstGeom prst="rect">
            <a:avLst/>
          </a:prstGeom>
        </p:spPr>
        <p:txBody>
          <a:bodyPr vert="horz" lIns="91440" tIns="45720" rIns="91440" bIns="45720" rtlCol="0" anchor="t">
            <a:normAutofit/>
          </a:bodyPr>
          <a:lstStyle>
            <a:lvl1pPr algn="l">
              <a:defRPr sz="1763" b="1">
                <a:solidFill>
                  <a:srgbClr val="000000"/>
                </a:solidFill>
                <a:latin typeface="Century Gothic" panose="020B0502020202020204" pitchFamily="34" charset="0"/>
              </a:defRPr>
            </a:lvl1pPr>
          </a:lstStyle>
          <a:p>
            <a:r>
              <a:rPr lang="en-US" dirty="0"/>
              <a:t>Century Gothic 18 </a:t>
            </a:r>
            <a:r>
              <a:rPr lang="en-US" dirty="0" err="1"/>
              <a:t>pt</a:t>
            </a:r>
            <a:r>
              <a:rPr lang="en-US" dirty="0"/>
              <a:t> </a:t>
            </a:r>
            <a:r>
              <a:rPr lang="en-US" dirty="0" err="1"/>
              <a:t>Negrita</a:t>
            </a:r>
            <a:br>
              <a:rPr lang="en-US" dirty="0"/>
            </a:br>
            <a:endParaRPr lang="en-US" dirty="0"/>
          </a:p>
        </p:txBody>
      </p:sp>
      <p:sp>
        <p:nvSpPr>
          <p:cNvPr id="17" name="Text Placeholder 17">
            <a:extLst>
              <a:ext uri="{FF2B5EF4-FFF2-40B4-BE49-F238E27FC236}">
                <a16:creationId xmlns:a16="http://schemas.microsoft.com/office/drawing/2014/main" id="{202DD52A-C625-3C45-A6B7-198497631D50}"/>
              </a:ext>
            </a:extLst>
          </p:cNvPr>
          <p:cNvSpPr>
            <a:spLocks noGrp="1"/>
          </p:cNvSpPr>
          <p:nvPr>
            <p:ph type="body" sz="quarter" idx="25" hasCustomPrompt="1"/>
          </p:nvPr>
        </p:nvSpPr>
        <p:spPr>
          <a:xfrm>
            <a:off x="306325" y="1403545"/>
            <a:ext cx="9240569" cy="1221009"/>
          </a:xfrm>
          <a:prstGeom prst="rect">
            <a:avLst/>
          </a:prstGeom>
        </p:spPr>
        <p:txBody>
          <a:bodyPr/>
          <a:lstStyle>
            <a:lvl1pPr marL="279790" marR="0" indent="-279790" algn="l" defTabSz="895327" rtl="0" eaLnBrk="1" fontAlgn="base" latinLnBrk="0" hangingPunct="1">
              <a:lnSpc>
                <a:spcPct val="100000"/>
              </a:lnSpc>
              <a:spcBef>
                <a:spcPct val="20000"/>
              </a:spcBef>
              <a:spcAft>
                <a:spcPct val="0"/>
              </a:spcAft>
              <a:buClrTx/>
              <a:buSzTx/>
              <a:buFont typeface="Arial" panose="020B0604020202020204" pitchFamily="34" charset="0"/>
              <a:buChar char="•"/>
              <a:tabLst/>
              <a:defRPr sz="1633">
                <a:solidFill>
                  <a:srgbClr val="000000"/>
                </a:solidFill>
                <a:latin typeface="Century Gothic" panose="020B0502020202020204" pitchFamily="34" charset="0"/>
              </a:defRPr>
            </a:lvl1pPr>
            <a:lvl2pPr>
              <a:defRPr sz="1270">
                <a:solidFill>
                  <a:srgbClr val="000000"/>
                </a:solidFill>
                <a:latin typeface="Century Gothic" panose="020B0502020202020204" pitchFamily="34" charset="0"/>
              </a:defRPr>
            </a:lvl2pPr>
            <a:lvl3pPr marL="464876" indent="0">
              <a:buNone/>
              <a:defRPr>
                <a:solidFill>
                  <a:srgbClr val="000000"/>
                </a:solidFill>
                <a:latin typeface="Century Gothic" panose="020B0502020202020204" pitchFamily="34" charset="0"/>
              </a:defRPr>
            </a:lvl3pPr>
            <a:lvl4pPr marL="697314" indent="0">
              <a:buNone/>
              <a:defRPr>
                <a:latin typeface="Century Gothic" panose="020B0502020202020204" pitchFamily="34" charset="0"/>
              </a:defRPr>
            </a:lvl4pPr>
            <a:lvl5pPr marL="929752" indent="0">
              <a:buNone/>
              <a:defRPr>
                <a:latin typeface="Century Gothic" panose="020B0502020202020204" pitchFamily="34" charset="0"/>
              </a:defRPr>
            </a:lvl5pPr>
          </a:lstStyle>
          <a:p>
            <a:pPr marL="0" marR="0" lvl="0" indent="0" algn="l" defTabSz="895327" rtl="0" eaLnBrk="1" fontAlgn="base" latinLnBrk="0" hangingPunct="1">
              <a:lnSpc>
                <a:spcPct val="100000"/>
              </a:lnSpc>
              <a:spcBef>
                <a:spcPct val="20000"/>
              </a:spcBef>
              <a:spcAft>
                <a:spcPct val="0"/>
              </a:spcAft>
              <a:buClrTx/>
              <a:buSzTx/>
              <a:buFontTx/>
              <a:buNone/>
              <a:tabLst/>
              <a:defRPr/>
            </a:pPr>
            <a:r>
              <a:rPr lang="en-US" b="0" kern="0" dirty="0">
                <a:latin typeface="Century Gothic" panose="020B0502020202020204" pitchFamily="34" charset="0"/>
              </a:rPr>
              <a:t>Century Gothic 18 </a:t>
            </a:r>
            <a:r>
              <a:rPr lang="en-US" b="0" kern="0" dirty="0" err="1">
                <a:latin typeface="Century Gothic" panose="020B0502020202020204" pitchFamily="34" charset="0"/>
              </a:rPr>
              <a:t>pt</a:t>
            </a:r>
            <a:r>
              <a:rPr lang="en-US" b="0" kern="0" dirty="0">
                <a:latin typeface="Century Gothic" panose="020B0502020202020204" pitchFamily="34" charset="0"/>
              </a:rPr>
              <a:t> Lorem ipsum dolor sit </a:t>
            </a:r>
            <a:r>
              <a:rPr lang="en-US" b="0" kern="0" dirty="0" err="1">
                <a:latin typeface="Century Gothic" panose="020B0502020202020204" pitchFamily="34" charset="0"/>
              </a:rPr>
              <a:t>amet</a:t>
            </a:r>
            <a:r>
              <a:rPr lang="en-US" b="0" kern="0" dirty="0">
                <a:latin typeface="Century Gothic" panose="020B0502020202020204" pitchFamily="34" charset="0"/>
              </a:rPr>
              <a:t>, </a:t>
            </a:r>
            <a:r>
              <a:rPr lang="en-US" b="0" kern="0" dirty="0" err="1">
                <a:latin typeface="Century Gothic" panose="020B0502020202020204" pitchFamily="34" charset="0"/>
              </a:rPr>
              <a:t>consectetur</a:t>
            </a:r>
            <a:r>
              <a:rPr lang="en-US" b="0" kern="0" dirty="0">
                <a:latin typeface="Century Gothic" panose="020B0502020202020204" pitchFamily="34" charset="0"/>
              </a:rPr>
              <a:t> </a:t>
            </a:r>
            <a:r>
              <a:rPr lang="en-US" b="0" kern="0" dirty="0" err="1">
                <a:latin typeface="Century Gothic" panose="020B0502020202020204" pitchFamily="34" charset="0"/>
              </a:rPr>
              <a:t>adipiscing</a:t>
            </a:r>
            <a:endParaRPr lang="en-US" dirty="0"/>
          </a:p>
          <a:p>
            <a:pPr lvl="0"/>
            <a:r>
              <a:rPr lang="en-US" b="0" kern="0" dirty="0">
                <a:latin typeface="Century Gothic" panose="020B0502020202020204" pitchFamily="34" charset="0"/>
              </a:rPr>
              <a:t>Century Gothic 18 </a:t>
            </a:r>
            <a:r>
              <a:rPr lang="en-US" b="0" kern="0" dirty="0" err="1">
                <a:latin typeface="Century Gothic" panose="020B0502020202020204" pitchFamily="34" charset="0"/>
              </a:rPr>
              <a:t>pt</a:t>
            </a:r>
            <a:r>
              <a:rPr lang="en-US" b="0" kern="0" dirty="0">
                <a:latin typeface="Century Gothic" panose="020B0502020202020204" pitchFamily="34" charset="0"/>
              </a:rPr>
              <a:t> </a:t>
            </a:r>
            <a:r>
              <a:rPr lang="en-US" dirty="0"/>
              <a:t>Edit Master text styles</a:t>
            </a:r>
          </a:p>
          <a:p>
            <a:pPr lvl="1"/>
            <a:r>
              <a:rPr lang="en-US" b="0" kern="0" dirty="0">
                <a:latin typeface="Century Gothic" panose="020B0502020202020204" pitchFamily="34" charset="0"/>
              </a:rPr>
              <a:t>Century Gothic 14 </a:t>
            </a:r>
            <a:r>
              <a:rPr lang="en-US" b="0" kern="0" dirty="0" err="1">
                <a:latin typeface="Century Gothic" panose="020B0502020202020204" pitchFamily="34" charset="0"/>
              </a:rPr>
              <a:t>pt</a:t>
            </a:r>
            <a:r>
              <a:rPr lang="en-US" b="0" kern="0" dirty="0">
                <a:latin typeface="Century Gothic" panose="020B0502020202020204" pitchFamily="34" charset="0"/>
              </a:rPr>
              <a:t> </a:t>
            </a:r>
            <a:r>
              <a:rPr lang="en-US" dirty="0"/>
              <a:t>Second level</a:t>
            </a:r>
          </a:p>
          <a:p>
            <a:pPr lvl="2"/>
            <a:endParaRPr lang="es-ES" dirty="0"/>
          </a:p>
        </p:txBody>
      </p:sp>
      <p:sp>
        <p:nvSpPr>
          <p:cNvPr id="18" name="Text Placeholder 2">
            <a:extLst>
              <a:ext uri="{FF2B5EF4-FFF2-40B4-BE49-F238E27FC236}">
                <a16:creationId xmlns:a16="http://schemas.microsoft.com/office/drawing/2014/main" id="{1AAF8394-47A6-3D4B-9F25-EF431D213B4E}"/>
              </a:ext>
            </a:extLst>
          </p:cNvPr>
          <p:cNvSpPr>
            <a:spLocks noGrp="1"/>
          </p:cNvSpPr>
          <p:nvPr>
            <p:ph type="body" sz="quarter" idx="23" hasCustomPrompt="1"/>
          </p:nvPr>
        </p:nvSpPr>
        <p:spPr>
          <a:xfrm>
            <a:off x="289256" y="2702752"/>
            <a:ext cx="9256718" cy="432256"/>
          </a:xfrm>
          <a:prstGeom prst="rect">
            <a:avLst/>
          </a:prstGeom>
        </p:spPr>
        <p:txBody>
          <a:bodyPr numCol="2"/>
          <a:lstStyle>
            <a:lvl1pPr marL="54906" indent="0" algn="ctr">
              <a:buNone/>
              <a:defRPr sz="1452" b="1">
                <a:solidFill>
                  <a:srgbClr val="000000"/>
                </a:solidFill>
                <a:latin typeface="Century Gothic" panose="020B0502020202020204" pitchFamily="34" charset="0"/>
              </a:defRPr>
            </a:lvl1pPr>
            <a:lvl2pPr marL="232438" indent="0">
              <a:buNone/>
              <a:defRPr sz="712"/>
            </a:lvl2pPr>
            <a:lvl3pPr marL="464876" indent="0">
              <a:buNone/>
              <a:defRPr sz="712"/>
            </a:lvl3pPr>
            <a:lvl4pPr marL="697314" indent="0">
              <a:buNone/>
              <a:defRPr sz="712"/>
            </a:lvl4pPr>
            <a:lvl5pPr marL="929752" indent="0">
              <a:buNone/>
              <a:defRPr sz="712"/>
            </a:lvl5pPr>
          </a:lstStyle>
          <a:p>
            <a:pPr lvl="0"/>
            <a:r>
              <a:rPr lang="en-US" dirty="0"/>
              <a:t>Century Gothic 16 </a:t>
            </a:r>
            <a:r>
              <a:rPr lang="en-US" dirty="0" err="1"/>
              <a:t>pt</a:t>
            </a:r>
            <a:r>
              <a:rPr lang="en-US" dirty="0"/>
              <a:t> </a:t>
            </a:r>
            <a:r>
              <a:rPr lang="en-US" dirty="0" err="1"/>
              <a:t>Negrita</a:t>
            </a:r>
            <a:endParaRPr lang="en-US" dirty="0"/>
          </a:p>
        </p:txBody>
      </p:sp>
      <p:sp>
        <p:nvSpPr>
          <p:cNvPr id="19" name="Content Placeholder 2">
            <a:extLst>
              <a:ext uri="{FF2B5EF4-FFF2-40B4-BE49-F238E27FC236}">
                <a16:creationId xmlns:a16="http://schemas.microsoft.com/office/drawing/2014/main" id="{BA3E57BC-D6AD-D54A-8C23-C66E456B2C87}"/>
              </a:ext>
            </a:extLst>
          </p:cNvPr>
          <p:cNvSpPr>
            <a:spLocks noGrp="1"/>
          </p:cNvSpPr>
          <p:nvPr>
            <p:ph idx="1"/>
          </p:nvPr>
        </p:nvSpPr>
        <p:spPr>
          <a:xfrm>
            <a:off x="2846766" y="3212260"/>
            <a:ext cx="4602511" cy="1596850"/>
          </a:xfrm>
          <a:prstGeom prst="rect">
            <a:avLst/>
          </a:prstGeom>
        </p:spPr>
        <p:txBody>
          <a:bodyPr vert="horz" wrap="square" lIns="0" tIns="0" anchor="t" anchorCtr="0"/>
          <a:lstStyle>
            <a:lvl1pPr marL="0" algn="r">
              <a:buNone/>
              <a:defRPr sz="814" baseline="0">
                <a:solidFill>
                  <a:srgbClr val="000000"/>
                </a:solidFill>
                <a:latin typeface="+mn-lt"/>
                <a:cs typeface="Arial" pitchFamily="34" charset="0"/>
              </a:defRPr>
            </a:lvl1pPr>
            <a:lvl2pPr>
              <a:buNone/>
              <a:defRPr/>
            </a:lvl2pPr>
            <a:lvl3pPr>
              <a:buNone/>
              <a:defRPr/>
            </a:lvl3pPr>
            <a:lvl4pPr>
              <a:buNone/>
              <a:defRPr/>
            </a:lvl4pPr>
            <a:lvl5pPr>
              <a:buNone/>
              <a:defRPr/>
            </a:lvl5pPr>
          </a:lstStyle>
          <a:p>
            <a:pPr lvl="0"/>
            <a:r>
              <a:rPr lang="en-US"/>
              <a:t>Edit Master text styles</a:t>
            </a:r>
          </a:p>
        </p:txBody>
      </p:sp>
      <p:sp>
        <p:nvSpPr>
          <p:cNvPr id="20" name="Text Placeholder 2">
            <a:extLst>
              <a:ext uri="{FF2B5EF4-FFF2-40B4-BE49-F238E27FC236}">
                <a16:creationId xmlns:a16="http://schemas.microsoft.com/office/drawing/2014/main" id="{E71C9012-C72E-7E4F-ABE4-F4441C859898}"/>
              </a:ext>
            </a:extLst>
          </p:cNvPr>
          <p:cNvSpPr>
            <a:spLocks noGrp="1"/>
          </p:cNvSpPr>
          <p:nvPr>
            <p:ph type="body" sz="quarter" idx="21" hasCustomPrompt="1"/>
          </p:nvPr>
        </p:nvSpPr>
        <p:spPr>
          <a:xfrm>
            <a:off x="289255" y="4912020"/>
            <a:ext cx="9256716" cy="245172"/>
          </a:xfrm>
          <a:prstGeom prst="rect">
            <a:avLst/>
          </a:prstGeom>
        </p:spPr>
        <p:txBody>
          <a:bodyPr numCol="2"/>
          <a:lstStyle>
            <a:lvl1pPr marL="54906" indent="0">
              <a:buNone/>
              <a:defRPr sz="1077" b="0">
                <a:solidFill>
                  <a:srgbClr val="000000"/>
                </a:solidFill>
                <a:latin typeface="Century Gothic" panose="020B0502020202020204" pitchFamily="34" charset="0"/>
              </a:defRPr>
            </a:lvl1pPr>
            <a:lvl2pPr marL="232438" indent="0">
              <a:buNone/>
              <a:defRPr sz="712"/>
            </a:lvl2pPr>
            <a:lvl3pPr marL="464876" indent="0">
              <a:buNone/>
              <a:defRPr sz="712"/>
            </a:lvl3pPr>
            <a:lvl4pPr marL="697314" indent="0">
              <a:buNone/>
              <a:defRPr sz="712"/>
            </a:lvl4pPr>
            <a:lvl5pPr marL="929752" indent="0">
              <a:buNone/>
              <a:defRPr sz="712"/>
            </a:lvl5pPr>
          </a:lstStyle>
          <a:p>
            <a:pPr lvl="0"/>
            <a:r>
              <a:rPr lang="en-US" dirty="0"/>
              <a:t>Fuente: Century Gothic 11 </a:t>
            </a:r>
            <a:r>
              <a:rPr lang="en-US" dirty="0" err="1"/>
              <a:t>pt</a:t>
            </a:r>
            <a:br>
              <a:rPr lang="en-US" dirty="0"/>
            </a:br>
            <a:endParaRPr lang="en-US" dirty="0"/>
          </a:p>
        </p:txBody>
      </p:sp>
      <p:sp>
        <p:nvSpPr>
          <p:cNvPr id="21" name="Text Placeholder 4">
            <a:extLst>
              <a:ext uri="{FF2B5EF4-FFF2-40B4-BE49-F238E27FC236}">
                <a16:creationId xmlns:a16="http://schemas.microsoft.com/office/drawing/2014/main" id="{F61394AD-F1DB-484A-B700-EFE62D4B7E88}"/>
              </a:ext>
            </a:extLst>
          </p:cNvPr>
          <p:cNvSpPr>
            <a:spLocks noGrp="1"/>
          </p:cNvSpPr>
          <p:nvPr>
            <p:ph type="body" sz="quarter" idx="24" hasCustomPrompt="1"/>
          </p:nvPr>
        </p:nvSpPr>
        <p:spPr>
          <a:xfrm>
            <a:off x="289256" y="5328533"/>
            <a:ext cx="9256716" cy="705981"/>
          </a:xfrm>
          <a:prstGeom prst="rect">
            <a:avLst/>
          </a:prstGeom>
          <a:noFill/>
          <a:ln>
            <a:noFill/>
          </a:ln>
        </p:spPr>
        <p:txBody>
          <a:bodyPr/>
          <a:lstStyle>
            <a:lvl1pPr marL="0" marR="0" indent="0" algn="l" defTabSz="895327" rtl="0" eaLnBrk="1" fontAlgn="base" latinLnBrk="0" hangingPunct="1">
              <a:lnSpc>
                <a:spcPct val="100000"/>
              </a:lnSpc>
              <a:spcBef>
                <a:spcPct val="20000"/>
              </a:spcBef>
              <a:spcAft>
                <a:spcPct val="0"/>
              </a:spcAft>
              <a:buClrTx/>
              <a:buSzTx/>
              <a:buFontTx/>
              <a:buNone/>
              <a:tabLst/>
              <a:defRPr sz="1633" b="1">
                <a:solidFill>
                  <a:srgbClr val="000000"/>
                </a:solidFill>
                <a:latin typeface="Century Gothic" panose="020B0502020202020204" pitchFamily="34" charset="0"/>
              </a:defRPr>
            </a:lvl1pPr>
            <a:lvl2pPr marL="232438" indent="0">
              <a:buNone/>
              <a:defRPr sz="814">
                <a:solidFill>
                  <a:schemeClr val="bg1"/>
                </a:solidFill>
              </a:defRPr>
            </a:lvl2pPr>
            <a:lvl3pPr marL="464876" indent="0">
              <a:buNone/>
              <a:defRPr sz="814">
                <a:solidFill>
                  <a:schemeClr val="bg1"/>
                </a:solidFill>
              </a:defRPr>
            </a:lvl3pPr>
            <a:lvl4pPr marL="697314" indent="0">
              <a:buNone/>
              <a:defRPr sz="814">
                <a:solidFill>
                  <a:schemeClr val="bg1"/>
                </a:solidFill>
              </a:defRPr>
            </a:lvl4pPr>
            <a:lvl5pPr marL="929752" indent="0">
              <a:buNone/>
              <a:defRPr sz="814">
                <a:solidFill>
                  <a:schemeClr val="bg1"/>
                </a:solidFill>
              </a:defRPr>
            </a:lvl5pPr>
          </a:lstStyle>
          <a:p>
            <a:pPr lvl="0"/>
            <a:r>
              <a:rPr lang="en-US" dirty="0"/>
              <a:t>Century Gothic 18 </a:t>
            </a:r>
            <a:r>
              <a:rPr lang="en-US" dirty="0" err="1"/>
              <a:t>pt</a:t>
            </a:r>
            <a:r>
              <a:rPr lang="en-US" dirty="0"/>
              <a:t> </a:t>
            </a:r>
            <a:r>
              <a:rPr lang="en-US" dirty="0" err="1"/>
              <a:t>Negrita</a:t>
            </a:r>
            <a:endParaRPr lang="en-US" dirty="0"/>
          </a:p>
          <a:p>
            <a:pPr marL="0" marR="0" lvl="0" indent="0" algn="l" defTabSz="895327" rtl="0" eaLnBrk="1" fontAlgn="base" latinLnBrk="0" hangingPunct="1">
              <a:lnSpc>
                <a:spcPct val="100000"/>
              </a:lnSpc>
              <a:spcBef>
                <a:spcPct val="20000"/>
              </a:spcBef>
              <a:spcAft>
                <a:spcPct val="0"/>
              </a:spcAft>
              <a:buClrTx/>
              <a:buSzTx/>
              <a:buFontTx/>
              <a:buNone/>
              <a:tabLst/>
              <a:defRPr/>
            </a:pPr>
            <a:r>
              <a:rPr lang="en-US" b="0" kern="0" dirty="0" err="1">
                <a:latin typeface="Century Gothic" panose="020B0502020202020204" pitchFamily="34" charset="0"/>
              </a:rPr>
              <a:t>labore</a:t>
            </a:r>
            <a:r>
              <a:rPr lang="en-US" b="0" kern="0" dirty="0">
                <a:latin typeface="Century Gothic" panose="020B0502020202020204" pitchFamily="34" charset="0"/>
              </a:rPr>
              <a:t> et </a:t>
            </a:r>
            <a:r>
              <a:rPr lang="en-US" b="0" kern="0" dirty="0" err="1">
                <a:latin typeface="Century Gothic" panose="020B0502020202020204" pitchFamily="34" charset="0"/>
              </a:rPr>
              <a:t>dolore</a:t>
            </a:r>
            <a:r>
              <a:rPr lang="en-US" b="0" kern="0" dirty="0">
                <a:latin typeface="Century Gothic" panose="020B0502020202020204" pitchFamily="34" charset="0"/>
              </a:rPr>
              <a:t> magna </a:t>
            </a:r>
            <a:r>
              <a:rPr lang="en-US" b="0" kern="0" dirty="0" err="1">
                <a:latin typeface="Century Gothic" panose="020B0502020202020204" pitchFamily="34" charset="0"/>
              </a:rPr>
              <a:t>aliqua</a:t>
            </a:r>
            <a:r>
              <a:rPr lang="en-US" b="0" kern="0" dirty="0">
                <a:latin typeface="Century Gothic" panose="020B0502020202020204" pitchFamily="34" charset="0"/>
              </a:rPr>
              <a:t>. Ut </a:t>
            </a:r>
            <a:r>
              <a:rPr lang="en-US" b="0" kern="0" dirty="0" err="1">
                <a:latin typeface="Century Gothic" panose="020B0502020202020204" pitchFamily="34" charset="0"/>
              </a:rPr>
              <a:t>enim</a:t>
            </a:r>
            <a:r>
              <a:rPr lang="en-US" b="0" kern="0" dirty="0">
                <a:latin typeface="Century Gothic" panose="020B0502020202020204" pitchFamily="34" charset="0"/>
              </a:rPr>
              <a:t> ad minim </a:t>
            </a:r>
            <a:r>
              <a:rPr lang="en-US" b="0" kern="0" dirty="0" err="1">
                <a:latin typeface="Century Gothic" panose="020B0502020202020204" pitchFamily="34" charset="0"/>
              </a:rPr>
              <a:t>veniam</a:t>
            </a:r>
            <a:r>
              <a:rPr lang="en-US" b="0" kern="0" dirty="0">
                <a:latin typeface="Century Gothic" panose="020B0502020202020204" pitchFamily="34" charset="0"/>
              </a:rPr>
              <a:t>, </a:t>
            </a:r>
            <a:r>
              <a:rPr lang="en-US" b="0" kern="0" dirty="0" err="1">
                <a:latin typeface="Century Gothic" panose="020B0502020202020204" pitchFamily="34" charset="0"/>
              </a:rPr>
              <a:t>quis</a:t>
            </a:r>
            <a:endParaRPr lang="en-US" b="0" kern="0" dirty="0">
              <a:latin typeface="Century Gothic" panose="020B0502020202020204" pitchFamily="34" charset="0"/>
            </a:endParaRPr>
          </a:p>
        </p:txBody>
      </p:sp>
      <p:cxnSp>
        <p:nvCxnSpPr>
          <p:cNvPr id="22" name="Conector recto 21"/>
          <p:cNvCxnSpPr/>
          <p:nvPr userDrawn="1"/>
        </p:nvCxnSpPr>
        <p:spPr bwMode="auto">
          <a:xfrm flipH="1">
            <a:off x="-117390" y="6237295"/>
            <a:ext cx="10140779"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 name="Content Placeholder 2"/>
          <p:cNvSpPr>
            <a:spLocks noGrp="1"/>
          </p:cNvSpPr>
          <p:nvPr>
            <p:ph sz="quarter" idx="27" hasCustomPrompt="1"/>
          </p:nvPr>
        </p:nvSpPr>
        <p:spPr>
          <a:xfrm>
            <a:off x="8703917" y="241030"/>
            <a:ext cx="842053" cy="1027734"/>
          </a:xfrm>
          <a:prstGeom prst="rect">
            <a:avLst/>
          </a:prstGeom>
        </p:spPr>
        <p:txBody>
          <a:bodyPr/>
          <a:lstStyle>
            <a:lvl1pPr marL="0" indent="0">
              <a:buNone/>
              <a:defRPr sz="816" baseline="0"/>
            </a:lvl1pPr>
          </a:lstStyle>
          <a:p>
            <a:pPr lvl="0"/>
            <a:r>
              <a:rPr lang="en-US" dirty="0" err="1"/>
              <a:t>Grafismo</a:t>
            </a:r>
            <a:r>
              <a:rPr lang="en-US" dirty="0"/>
              <a:t> de </a:t>
            </a:r>
            <a:r>
              <a:rPr lang="en-US" dirty="0" err="1"/>
              <a:t>sección</a:t>
            </a:r>
            <a:r>
              <a:rPr lang="en-US" dirty="0"/>
              <a:t> de </a:t>
            </a:r>
            <a:r>
              <a:rPr lang="en-US" dirty="0" err="1"/>
              <a:t>documento</a:t>
            </a:r>
            <a:endParaRPr lang="en-US" dirty="0"/>
          </a:p>
        </p:txBody>
      </p:sp>
      <p:sp>
        <p:nvSpPr>
          <p:cNvPr id="2" name="Footer Placeholder 1"/>
          <p:cNvSpPr>
            <a:spLocks noGrp="1"/>
          </p:cNvSpPr>
          <p:nvPr>
            <p:ph type="ftr" sz="quarter" idx="28"/>
          </p:nvPr>
        </p:nvSpPr>
        <p:spPr/>
        <p:txBody>
          <a:bodyPr/>
          <a:lstStyle/>
          <a:p>
            <a:r>
              <a:rPr lang="es-ES"/>
              <a:t>AFI Escuela 2024. Todos los derechos reservados.</a:t>
            </a:r>
            <a:endParaRPr lang="en-US" dirty="0"/>
          </a:p>
        </p:txBody>
      </p:sp>
      <p:sp>
        <p:nvSpPr>
          <p:cNvPr id="4" name="Slide Number Placeholder 3"/>
          <p:cNvSpPr>
            <a:spLocks noGrp="1"/>
          </p:cNvSpPr>
          <p:nvPr>
            <p:ph type="sldNum" sz="quarter" idx="29"/>
          </p:nvPr>
        </p:nvSpPr>
        <p:spPr/>
        <p:txBody>
          <a:bodyPr/>
          <a:lstStyle/>
          <a:p>
            <a:pPr>
              <a:defRPr/>
            </a:pPr>
            <a:fld id="{AA05AA80-E33F-4D2D-A31B-6ECE2045C248}" type="slidenum">
              <a:rPr lang="en-GB" smtClean="0"/>
              <a:pPr>
                <a:defRPr/>
              </a:pPr>
              <a:t>‹Nº›</a:t>
            </a:fld>
            <a:endParaRPr lang="en-GB"/>
          </a:p>
        </p:txBody>
      </p:sp>
      <p:pic>
        <p:nvPicPr>
          <p:cNvPr id="24" name="Imagen 2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64029" y="6290042"/>
            <a:ext cx="1253801" cy="497929"/>
          </a:xfrm>
          <a:prstGeom prst="rect">
            <a:avLst/>
          </a:prstGeom>
        </p:spPr>
      </p:pic>
    </p:spTree>
    <p:extLst>
      <p:ext uri="{BB962C8B-B14F-4D97-AF65-F5344CB8AC3E}">
        <p14:creationId xmlns:p14="http://schemas.microsoft.com/office/powerpoint/2010/main" val="4102009215"/>
      </p:ext>
    </p:extLst>
  </p:cSld>
  <p:clrMapOvr>
    <a:masterClrMapping/>
  </p:clrMapOvr>
  <p:extLst>
    <p:ext uri="{DCECCB84-F9BA-43D5-87BE-67443E8EF086}">
      <p15:sldGuideLst xmlns:p15="http://schemas.microsoft.com/office/powerpoint/2012/main">
        <p15:guide id="1" orient="horz" pos="431">
          <p15:clr>
            <a:srgbClr val="FBAE40"/>
          </p15:clr>
        </p15:guide>
        <p15:guide id="2" pos="3050">
          <p15:clr>
            <a:srgbClr val="FBAE40"/>
          </p15:clr>
        </p15:guide>
        <p15:guide id="3" orient="horz" pos="4331">
          <p15:clr>
            <a:srgbClr val="FBAE40"/>
          </p15:clr>
        </p15:guide>
        <p15:guide id="4" pos="465">
          <p15:clr>
            <a:srgbClr val="FBAE40"/>
          </p15:clr>
        </p15:guide>
        <p15:guide id="5" pos="328">
          <p15:clr>
            <a:srgbClr val="FBAE40"/>
          </p15:clr>
        </p15:guide>
        <p15:guide id="6" pos="6271">
          <p15:clr>
            <a:srgbClr val="FBAE40"/>
          </p15:clr>
        </p15:guide>
        <p15:guide id="7" pos="6407">
          <p15:clr>
            <a:srgbClr val="FBAE40"/>
          </p15:clr>
        </p15:guide>
        <p15:guide id="8" pos="3368">
          <p15:clr>
            <a:srgbClr val="FBAE40"/>
          </p15:clr>
        </p15:guide>
        <p15:guide id="9" orient="horz" pos="2381">
          <p15:clr>
            <a:srgbClr val="FBAE40"/>
          </p15:clr>
        </p15:guide>
        <p15:guide id="10" orient="horz" pos="455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extoAmplio02">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17568780-DD9D-F941-BDB5-2A2C795B0786}"/>
              </a:ext>
            </a:extLst>
          </p:cNvPr>
          <p:cNvSpPr>
            <a:spLocks noGrp="1"/>
          </p:cNvSpPr>
          <p:nvPr>
            <p:ph type="title" hasCustomPrompt="1"/>
          </p:nvPr>
        </p:nvSpPr>
        <p:spPr>
          <a:xfrm>
            <a:off x="243744" y="1594640"/>
            <a:ext cx="9257639" cy="352907"/>
          </a:xfrm>
          <a:prstGeom prst="rect">
            <a:avLst/>
          </a:prstGeom>
        </p:spPr>
        <p:txBody>
          <a:bodyPr vert="horz" lIns="91440" tIns="45720" rIns="91440" bIns="45720" rtlCol="0" anchor="t">
            <a:noAutofit/>
          </a:bodyPr>
          <a:lstStyle>
            <a:lvl1pPr algn="l">
              <a:defRPr sz="1633" b="1">
                <a:solidFill>
                  <a:srgbClr val="000000"/>
                </a:solidFill>
                <a:latin typeface="Century Gothic" panose="020B0502020202020204" pitchFamily="34" charset="0"/>
              </a:defRPr>
            </a:lvl1pPr>
          </a:lstStyle>
          <a:p>
            <a:r>
              <a:rPr lang="en-US" dirty="0"/>
              <a:t>Century Gothic 18 </a:t>
            </a:r>
            <a:r>
              <a:rPr lang="en-US" dirty="0" err="1"/>
              <a:t>pt</a:t>
            </a:r>
            <a:r>
              <a:rPr lang="en-US" dirty="0"/>
              <a:t> </a:t>
            </a:r>
            <a:r>
              <a:rPr lang="en-US" dirty="0" err="1"/>
              <a:t>Negrita</a:t>
            </a:r>
            <a:br>
              <a:rPr lang="en-US" dirty="0"/>
            </a:br>
            <a:endParaRPr lang="en-US" dirty="0"/>
          </a:p>
        </p:txBody>
      </p:sp>
      <p:sp>
        <p:nvSpPr>
          <p:cNvPr id="22" name="Text Placeholder 2">
            <a:extLst>
              <a:ext uri="{FF2B5EF4-FFF2-40B4-BE49-F238E27FC236}">
                <a16:creationId xmlns:a16="http://schemas.microsoft.com/office/drawing/2014/main" id="{2A824C71-DB4B-FA41-9027-AF3691CF85F1}"/>
              </a:ext>
            </a:extLst>
          </p:cNvPr>
          <p:cNvSpPr>
            <a:spLocks noGrp="1"/>
          </p:cNvSpPr>
          <p:nvPr>
            <p:ph type="body" sz="quarter" idx="26" hasCustomPrompt="1"/>
          </p:nvPr>
        </p:nvSpPr>
        <p:spPr>
          <a:xfrm>
            <a:off x="236337" y="188641"/>
            <a:ext cx="8252592" cy="1224136"/>
          </a:xfrm>
          <a:prstGeom prst="rect">
            <a:avLst/>
          </a:prstGeom>
        </p:spPr>
        <p:txBody>
          <a:bodyPr/>
          <a:lstStyle>
            <a:lvl1pPr marL="0" indent="0">
              <a:buNone/>
              <a:defRPr sz="1452">
                <a:solidFill>
                  <a:srgbClr val="000000"/>
                </a:solidFill>
                <a:latin typeface="Century Gothic" panose="020B0502020202020204" pitchFamily="34" charset="0"/>
              </a:defRPr>
            </a:lvl1pPr>
          </a:lstStyle>
          <a:p>
            <a:r>
              <a:rPr lang="en-US" b="0" kern="0" dirty="0">
                <a:latin typeface="Century Gothic" panose="020B0502020202020204" pitchFamily="34" charset="0"/>
              </a:rPr>
              <a:t>Century Gothic 16 </a:t>
            </a:r>
            <a:r>
              <a:rPr lang="en-US" b="0" kern="0" dirty="0" err="1">
                <a:latin typeface="Century Gothic" panose="020B0502020202020204" pitchFamily="34" charset="0"/>
              </a:rPr>
              <a:t>pt</a:t>
            </a:r>
            <a:r>
              <a:rPr lang="en-US" b="0" kern="0" dirty="0">
                <a:latin typeface="Century Gothic" panose="020B0502020202020204" pitchFamily="34" charset="0"/>
              </a:rPr>
              <a:t> </a:t>
            </a:r>
          </a:p>
          <a:p>
            <a:endParaRPr lang="en-US" b="0" kern="0" dirty="0">
              <a:latin typeface="Century Gothic" panose="020B0502020202020204" pitchFamily="34" charset="0"/>
            </a:endParaRPr>
          </a:p>
          <a:p>
            <a:r>
              <a:rPr lang="en-US" b="0" kern="0" dirty="0">
                <a:latin typeface="Century Gothic" panose="020B0502020202020204" pitchFamily="34" charset="0"/>
              </a:rPr>
              <a:t>Lorem ipsum dolor sit </a:t>
            </a:r>
            <a:r>
              <a:rPr lang="en-US" b="0" kern="0" dirty="0" err="1">
                <a:latin typeface="Century Gothic" panose="020B0502020202020204" pitchFamily="34" charset="0"/>
              </a:rPr>
              <a:t>amet</a:t>
            </a:r>
            <a:r>
              <a:rPr lang="en-US" b="0" kern="0" dirty="0">
                <a:latin typeface="Century Gothic" panose="020B0502020202020204" pitchFamily="34" charset="0"/>
              </a:rPr>
              <a:t>, </a:t>
            </a:r>
            <a:r>
              <a:rPr lang="en-US" b="0" kern="0" dirty="0" err="1">
                <a:latin typeface="Century Gothic" panose="020B0502020202020204" pitchFamily="34" charset="0"/>
              </a:rPr>
              <a:t>consectetur</a:t>
            </a:r>
            <a:r>
              <a:rPr lang="en-US" b="0" kern="0" dirty="0">
                <a:latin typeface="Century Gothic" panose="020B0502020202020204" pitchFamily="34" charset="0"/>
              </a:rPr>
              <a:t> </a:t>
            </a:r>
            <a:r>
              <a:rPr lang="en-US" b="0" kern="0" dirty="0" err="1">
                <a:latin typeface="Century Gothic" panose="020B0502020202020204" pitchFamily="34" charset="0"/>
              </a:rPr>
              <a:t>adipiscing</a:t>
            </a:r>
            <a:r>
              <a:rPr lang="en-US" b="0" kern="0" dirty="0">
                <a:latin typeface="Century Gothic" panose="020B0502020202020204" pitchFamily="34" charset="0"/>
              </a:rPr>
              <a:t> </a:t>
            </a:r>
            <a:r>
              <a:rPr lang="en-US" b="0" kern="0" dirty="0" err="1">
                <a:latin typeface="Century Gothic" panose="020B0502020202020204" pitchFamily="34" charset="0"/>
              </a:rPr>
              <a:t>elit</a:t>
            </a:r>
            <a:r>
              <a:rPr lang="en-US" b="0" kern="0" dirty="0">
                <a:latin typeface="Century Gothic" panose="020B0502020202020204" pitchFamily="34" charset="0"/>
              </a:rPr>
              <a:t>, </a:t>
            </a:r>
            <a:r>
              <a:rPr lang="en-US" b="0" kern="0" dirty="0" err="1">
                <a:latin typeface="Century Gothic" panose="020B0502020202020204" pitchFamily="34" charset="0"/>
              </a:rPr>
              <a:t>sed</a:t>
            </a:r>
            <a:r>
              <a:rPr lang="en-US" b="0" kern="0" dirty="0">
                <a:latin typeface="Century Gothic" panose="020B0502020202020204" pitchFamily="34" charset="0"/>
              </a:rPr>
              <a:t> do </a:t>
            </a:r>
            <a:r>
              <a:rPr lang="en-US" b="0" kern="0" dirty="0" err="1">
                <a:latin typeface="Century Gothic" panose="020B0502020202020204" pitchFamily="34" charset="0"/>
              </a:rPr>
              <a:t>eiusmod</a:t>
            </a:r>
            <a:r>
              <a:rPr lang="en-US" b="0" kern="0" dirty="0">
                <a:latin typeface="Century Gothic" panose="020B0502020202020204" pitchFamily="34" charset="0"/>
              </a:rPr>
              <a:t> </a:t>
            </a:r>
            <a:r>
              <a:rPr lang="en-US" b="0" kern="0" dirty="0" err="1">
                <a:latin typeface="Century Gothic" panose="020B0502020202020204" pitchFamily="34" charset="0"/>
              </a:rPr>
              <a:t>tempor</a:t>
            </a:r>
            <a:r>
              <a:rPr lang="en-US" b="0" kern="0" dirty="0">
                <a:latin typeface="Century Gothic" panose="020B0502020202020204" pitchFamily="34" charset="0"/>
              </a:rPr>
              <a:t> </a:t>
            </a:r>
            <a:r>
              <a:rPr lang="en-US" b="0" kern="0" dirty="0" err="1">
                <a:latin typeface="Century Gothic" panose="020B0502020202020204" pitchFamily="34" charset="0"/>
              </a:rPr>
              <a:t>incididunt</a:t>
            </a:r>
            <a:r>
              <a:rPr lang="en-US" b="0" kern="0" dirty="0">
                <a:latin typeface="Century Gothic" panose="020B0502020202020204" pitchFamily="34" charset="0"/>
              </a:rPr>
              <a:t> </a:t>
            </a:r>
            <a:r>
              <a:rPr lang="en-US" b="0" kern="0" dirty="0" err="1">
                <a:latin typeface="Century Gothic" panose="020B0502020202020204" pitchFamily="34" charset="0"/>
              </a:rPr>
              <a:t>ut</a:t>
            </a:r>
            <a:r>
              <a:rPr lang="en-US" b="0" kern="0" dirty="0">
                <a:latin typeface="Century Gothic" panose="020B0502020202020204" pitchFamily="34" charset="0"/>
              </a:rPr>
              <a:t> </a:t>
            </a:r>
            <a:r>
              <a:rPr lang="en-US" b="0" kern="0" dirty="0" err="1">
                <a:latin typeface="Century Gothic" panose="020B0502020202020204" pitchFamily="34" charset="0"/>
              </a:rPr>
              <a:t>labore</a:t>
            </a:r>
            <a:r>
              <a:rPr lang="en-US" b="0" kern="0" dirty="0">
                <a:latin typeface="Century Gothic" panose="020B0502020202020204" pitchFamily="34" charset="0"/>
              </a:rPr>
              <a:t> et </a:t>
            </a:r>
            <a:r>
              <a:rPr lang="en-US" b="0" kern="0" dirty="0" err="1">
                <a:latin typeface="Century Gothic" panose="020B0502020202020204" pitchFamily="34" charset="0"/>
              </a:rPr>
              <a:t>dolore</a:t>
            </a:r>
            <a:r>
              <a:rPr lang="en-US" b="0" kern="0" dirty="0">
                <a:latin typeface="Century Gothic" panose="020B0502020202020204" pitchFamily="34" charset="0"/>
              </a:rPr>
              <a:t> magna </a:t>
            </a:r>
            <a:r>
              <a:rPr lang="en-US" b="0" kern="0" dirty="0" err="1">
                <a:latin typeface="Century Gothic" panose="020B0502020202020204" pitchFamily="34" charset="0"/>
              </a:rPr>
              <a:t>aliqua</a:t>
            </a:r>
            <a:r>
              <a:rPr lang="en-US" b="0" kern="0" dirty="0">
                <a:latin typeface="Century Gothic" panose="020B0502020202020204" pitchFamily="34" charset="0"/>
              </a:rPr>
              <a:t>. Ut </a:t>
            </a:r>
            <a:r>
              <a:rPr lang="en-US" b="0" kern="0" dirty="0" err="1">
                <a:latin typeface="Century Gothic" panose="020B0502020202020204" pitchFamily="34" charset="0"/>
              </a:rPr>
              <a:t>enim</a:t>
            </a:r>
            <a:r>
              <a:rPr lang="en-US" b="0" kern="0" dirty="0">
                <a:latin typeface="Century Gothic" panose="020B0502020202020204" pitchFamily="34" charset="0"/>
              </a:rPr>
              <a:t> ad minim </a:t>
            </a:r>
            <a:r>
              <a:rPr lang="en-US" b="0" kern="0" dirty="0" err="1">
                <a:latin typeface="Century Gothic" panose="020B0502020202020204" pitchFamily="34" charset="0"/>
              </a:rPr>
              <a:t>veniam</a:t>
            </a:r>
            <a:r>
              <a:rPr lang="en-US" b="0" kern="0" dirty="0">
                <a:latin typeface="Century Gothic" panose="020B0502020202020204" pitchFamily="34" charset="0"/>
              </a:rPr>
              <a:t>, </a:t>
            </a:r>
            <a:r>
              <a:rPr lang="en-US" b="0" kern="0" dirty="0" err="1">
                <a:latin typeface="Century Gothic" panose="020B0502020202020204" pitchFamily="34" charset="0"/>
              </a:rPr>
              <a:t>quis</a:t>
            </a:r>
            <a:r>
              <a:rPr lang="en-US" b="0" kern="0" dirty="0">
                <a:latin typeface="Century Gothic" panose="020B0502020202020204" pitchFamily="34" charset="0"/>
              </a:rPr>
              <a:t> </a:t>
            </a:r>
            <a:r>
              <a:rPr lang="en-US" b="0" kern="0" dirty="0" err="1">
                <a:latin typeface="Century Gothic" panose="020B0502020202020204" pitchFamily="34" charset="0"/>
              </a:rPr>
              <a:t>nostrud</a:t>
            </a:r>
            <a:endParaRPr lang="es-ES" dirty="0"/>
          </a:p>
        </p:txBody>
      </p:sp>
      <p:sp>
        <p:nvSpPr>
          <p:cNvPr id="23" name="Text Placeholder 2">
            <a:extLst>
              <a:ext uri="{FF2B5EF4-FFF2-40B4-BE49-F238E27FC236}">
                <a16:creationId xmlns:a16="http://schemas.microsoft.com/office/drawing/2014/main" id="{10208CA5-F483-F543-A758-11779F9E32BB}"/>
              </a:ext>
            </a:extLst>
          </p:cNvPr>
          <p:cNvSpPr>
            <a:spLocks noGrp="1"/>
          </p:cNvSpPr>
          <p:nvPr>
            <p:ph type="body" sz="quarter" idx="25" hasCustomPrompt="1"/>
          </p:nvPr>
        </p:nvSpPr>
        <p:spPr>
          <a:xfrm>
            <a:off x="233922" y="2171147"/>
            <a:ext cx="9362546" cy="609785"/>
          </a:xfrm>
          <a:prstGeom prst="rect">
            <a:avLst/>
          </a:prstGeom>
        </p:spPr>
        <p:txBody>
          <a:bodyPr/>
          <a:lstStyle>
            <a:lvl1pPr marL="0" indent="0">
              <a:buNone/>
              <a:defRPr sz="1452">
                <a:solidFill>
                  <a:srgbClr val="000000"/>
                </a:solidFill>
                <a:latin typeface="Century Gothic" panose="020B0502020202020204" pitchFamily="34" charset="0"/>
              </a:defRPr>
            </a:lvl1pPr>
          </a:lstStyle>
          <a:p>
            <a:r>
              <a:rPr lang="en-US" b="0" kern="0" dirty="0">
                <a:latin typeface="Century Gothic" panose="020B0502020202020204" pitchFamily="34" charset="0"/>
              </a:rPr>
              <a:t>Century Gothic 16 </a:t>
            </a:r>
            <a:r>
              <a:rPr lang="en-US" b="0" kern="0" dirty="0" err="1">
                <a:latin typeface="Century Gothic" panose="020B0502020202020204" pitchFamily="34" charset="0"/>
              </a:rPr>
              <a:t>pt</a:t>
            </a:r>
            <a:r>
              <a:rPr lang="en-US" b="0" kern="0" dirty="0">
                <a:latin typeface="Century Gothic" panose="020B0502020202020204" pitchFamily="34" charset="0"/>
              </a:rPr>
              <a:t> Lorem ipsum dolor sit </a:t>
            </a:r>
            <a:r>
              <a:rPr lang="en-US" b="0" kern="0" dirty="0" err="1">
                <a:latin typeface="Century Gothic" panose="020B0502020202020204" pitchFamily="34" charset="0"/>
              </a:rPr>
              <a:t>amet</a:t>
            </a:r>
            <a:r>
              <a:rPr lang="en-US" b="0" kern="0" dirty="0">
                <a:latin typeface="Century Gothic" panose="020B0502020202020204" pitchFamily="34" charset="0"/>
              </a:rPr>
              <a:t>, </a:t>
            </a:r>
            <a:r>
              <a:rPr lang="en-US" b="0" kern="0" dirty="0" err="1">
                <a:latin typeface="Century Gothic" panose="020B0502020202020204" pitchFamily="34" charset="0"/>
              </a:rPr>
              <a:t>consectetur</a:t>
            </a:r>
            <a:r>
              <a:rPr lang="en-US" b="0" kern="0" dirty="0">
                <a:latin typeface="Century Gothic" panose="020B0502020202020204" pitchFamily="34" charset="0"/>
              </a:rPr>
              <a:t> </a:t>
            </a:r>
            <a:r>
              <a:rPr lang="en-US" b="0" kern="0" dirty="0" err="1">
                <a:latin typeface="Century Gothic" panose="020B0502020202020204" pitchFamily="34" charset="0"/>
              </a:rPr>
              <a:t>adipiscing</a:t>
            </a:r>
            <a:r>
              <a:rPr lang="en-US" b="0" kern="0" dirty="0">
                <a:latin typeface="Century Gothic" panose="020B0502020202020204" pitchFamily="34" charset="0"/>
              </a:rPr>
              <a:t> </a:t>
            </a:r>
            <a:r>
              <a:rPr lang="en-US" b="0" kern="0" dirty="0" err="1">
                <a:latin typeface="Century Gothic" panose="020B0502020202020204" pitchFamily="34" charset="0"/>
              </a:rPr>
              <a:t>elit</a:t>
            </a:r>
            <a:r>
              <a:rPr lang="en-US" b="0" kern="0" dirty="0">
                <a:latin typeface="Century Gothic" panose="020B0502020202020204" pitchFamily="34" charset="0"/>
              </a:rPr>
              <a:t>, </a:t>
            </a:r>
            <a:r>
              <a:rPr lang="en-US" b="0" kern="0" dirty="0" err="1">
                <a:latin typeface="Century Gothic" panose="020B0502020202020204" pitchFamily="34" charset="0"/>
              </a:rPr>
              <a:t>sed</a:t>
            </a:r>
            <a:r>
              <a:rPr lang="en-US" b="0" kern="0" dirty="0">
                <a:latin typeface="Century Gothic" panose="020B0502020202020204" pitchFamily="34" charset="0"/>
              </a:rPr>
              <a:t> do </a:t>
            </a:r>
            <a:r>
              <a:rPr lang="en-US" b="0" kern="0" dirty="0" err="1">
                <a:latin typeface="Century Gothic" panose="020B0502020202020204" pitchFamily="34" charset="0"/>
              </a:rPr>
              <a:t>eiusmod</a:t>
            </a:r>
            <a:r>
              <a:rPr lang="en-US" b="0" kern="0" dirty="0">
                <a:latin typeface="Century Gothic" panose="020B0502020202020204" pitchFamily="34" charset="0"/>
              </a:rPr>
              <a:t> </a:t>
            </a:r>
            <a:r>
              <a:rPr lang="en-US" b="0" kern="0" dirty="0" err="1">
                <a:latin typeface="Century Gothic" panose="020B0502020202020204" pitchFamily="34" charset="0"/>
              </a:rPr>
              <a:t>tempor</a:t>
            </a:r>
            <a:r>
              <a:rPr lang="en-US" b="0" kern="0" dirty="0">
                <a:latin typeface="Century Gothic" panose="020B0502020202020204" pitchFamily="34" charset="0"/>
              </a:rPr>
              <a:t> </a:t>
            </a:r>
            <a:r>
              <a:rPr lang="en-US" b="0" kern="0" dirty="0" err="1">
                <a:latin typeface="Century Gothic" panose="020B0502020202020204" pitchFamily="34" charset="0"/>
              </a:rPr>
              <a:t>incididunt</a:t>
            </a:r>
            <a:r>
              <a:rPr lang="en-US" b="0" kern="0" dirty="0">
                <a:latin typeface="Century Gothic" panose="020B0502020202020204" pitchFamily="34" charset="0"/>
              </a:rPr>
              <a:t> </a:t>
            </a:r>
            <a:r>
              <a:rPr lang="en-US" b="0" kern="0" dirty="0" err="1">
                <a:latin typeface="Century Gothic" panose="020B0502020202020204" pitchFamily="34" charset="0"/>
              </a:rPr>
              <a:t>ut</a:t>
            </a:r>
            <a:r>
              <a:rPr lang="en-US" b="0" kern="0" dirty="0">
                <a:latin typeface="Century Gothic" panose="020B0502020202020204" pitchFamily="34" charset="0"/>
              </a:rPr>
              <a:t> </a:t>
            </a:r>
            <a:r>
              <a:rPr lang="en-US" b="0" kern="0" dirty="0" err="1">
                <a:latin typeface="Century Gothic" panose="020B0502020202020204" pitchFamily="34" charset="0"/>
              </a:rPr>
              <a:t>labore</a:t>
            </a:r>
            <a:r>
              <a:rPr lang="en-US" b="0" kern="0" dirty="0">
                <a:latin typeface="Century Gothic" panose="020B0502020202020204" pitchFamily="34" charset="0"/>
              </a:rPr>
              <a:t> et </a:t>
            </a:r>
            <a:r>
              <a:rPr lang="en-US" b="0" kern="0" dirty="0" err="1">
                <a:latin typeface="Century Gothic" panose="020B0502020202020204" pitchFamily="34" charset="0"/>
              </a:rPr>
              <a:t>dolore</a:t>
            </a:r>
            <a:r>
              <a:rPr lang="en-US" b="0" kern="0" dirty="0">
                <a:latin typeface="Century Gothic" panose="020B0502020202020204" pitchFamily="34" charset="0"/>
              </a:rPr>
              <a:t> magna </a:t>
            </a:r>
            <a:r>
              <a:rPr lang="en-US" b="0" kern="0" dirty="0" err="1">
                <a:latin typeface="Century Gothic" panose="020B0502020202020204" pitchFamily="34" charset="0"/>
              </a:rPr>
              <a:t>aliqua</a:t>
            </a:r>
            <a:r>
              <a:rPr lang="en-US" b="0" kern="0" dirty="0">
                <a:latin typeface="Century Gothic" panose="020B0502020202020204" pitchFamily="34" charset="0"/>
              </a:rPr>
              <a:t>. Ut </a:t>
            </a:r>
            <a:r>
              <a:rPr lang="en-US" b="0" kern="0" dirty="0" err="1">
                <a:latin typeface="Century Gothic" panose="020B0502020202020204" pitchFamily="34" charset="0"/>
              </a:rPr>
              <a:t>enim</a:t>
            </a:r>
            <a:r>
              <a:rPr lang="en-US" b="0" kern="0" dirty="0">
                <a:latin typeface="Century Gothic" panose="020B0502020202020204" pitchFamily="34" charset="0"/>
              </a:rPr>
              <a:t> ad minim </a:t>
            </a:r>
            <a:r>
              <a:rPr lang="en-US" b="0" kern="0" dirty="0" err="1">
                <a:latin typeface="Century Gothic" panose="020B0502020202020204" pitchFamily="34" charset="0"/>
              </a:rPr>
              <a:t>veniam</a:t>
            </a:r>
            <a:r>
              <a:rPr lang="en-US" b="0" kern="0" dirty="0">
                <a:latin typeface="Century Gothic" panose="020B0502020202020204" pitchFamily="34" charset="0"/>
              </a:rPr>
              <a:t>, </a:t>
            </a:r>
            <a:r>
              <a:rPr lang="en-US" b="0" kern="0" dirty="0" err="1">
                <a:latin typeface="Century Gothic" panose="020B0502020202020204" pitchFamily="34" charset="0"/>
              </a:rPr>
              <a:t>quis</a:t>
            </a:r>
            <a:r>
              <a:rPr lang="en-US" b="0" kern="0" dirty="0">
                <a:latin typeface="Century Gothic" panose="020B0502020202020204" pitchFamily="34" charset="0"/>
              </a:rPr>
              <a:t> </a:t>
            </a:r>
            <a:r>
              <a:rPr lang="en-US" b="0" kern="0" dirty="0" err="1">
                <a:latin typeface="Century Gothic" panose="020B0502020202020204" pitchFamily="34" charset="0"/>
              </a:rPr>
              <a:t>nostrud</a:t>
            </a:r>
            <a:endParaRPr lang="es-ES" dirty="0"/>
          </a:p>
        </p:txBody>
      </p:sp>
      <p:sp>
        <p:nvSpPr>
          <p:cNvPr id="24" name="Text Placeholder 2">
            <a:extLst>
              <a:ext uri="{FF2B5EF4-FFF2-40B4-BE49-F238E27FC236}">
                <a16:creationId xmlns:a16="http://schemas.microsoft.com/office/drawing/2014/main" id="{76B9DCA0-395A-4342-8578-9EE6CB3E2261}"/>
              </a:ext>
            </a:extLst>
          </p:cNvPr>
          <p:cNvSpPr>
            <a:spLocks noGrp="1"/>
          </p:cNvSpPr>
          <p:nvPr>
            <p:ph type="body" sz="quarter" idx="23" hasCustomPrompt="1"/>
          </p:nvPr>
        </p:nvSpPr>
        <p:spPr>
          <a:xfrm>
            <a:off x="233922" y="2894486"/>
            <a:ext cx="9361040" cy="301919"/>
          </a:xfrm>
          <a:prstGeom prst="rect">
            <a:avLst/>
          </a:prstGeom>
        </p:spPr>
        <p:txBody>
          <a:bodyPr numCol="2"/>
          <a:lstStyle>
            <a:lvl1pPr marL="54906" indent="0" algn="l">
              <a:buNone/>
              <a:defRPr sz="1567" b="1">
                <a:solidFill>
                  <a:srgbClr val="000000"/>
                </a:solidFill>
                <a:latin typeface="Century Gothic" panose="020B0502020202020204" pitchFamily="34" charset="0"/>
              </a:defRPr>
            </a:lvl1pPr>
            <a:lvl2pPr marL="232438" indent="0">
              <a:buNone/>
              <a:defRPr sz="712"/>
            </a:lvl2pPr>
            <a:lvl3pPr marL="464876" indent="0">
              <a:buNone/>
              <a:defRPr sz="712"/>
            </a:lvl3pPr>
            <a:lvl4pPr marL="697314" indent="0">
              <a:buNone/>
              <a:defRPr sz="712"/>
            </a:lvl4pPr>
            <a:lvl5pPr marL="929752" indent="0">
              <a:buNone/>
              <a:defRPr sz="712"/>
            </a:lvl5pPr>
          </a:lstStyle>
          <a:p>
            <a:pPr lvl="0"/>
            <a:r>
              <a:rPr lang="en-US" dirty="0"/>
              <a:t>Century Gothic 16 </a:t>
            </a:r>
            <a:r>
              <a:rPr lang="en-US" dirty="0" err="1"/>
              <a:t>pt</a:t>
            </a:r>
            <a:r>
              <a:rPr lang="en-US" dirty="0"/>
              <a:t> </a:t>
            </a:r>
            <a:r>
              <a:rPr lang="en-US" dirty="0" err="1"/>
              <a:t>Negrita</a:t>
            </a:r>
            <a:endParaRPr lang="en-US" dirty="0"/>
          </a:p>
        </p:txBody>
      </p:sp>
      <p:sp>
        <p:nvSpPr>
          <p:cNvPr id="25" name="Content Placeholder 2">
            <a:extLst>
              <a:ext uri="{FF2B5EF4-FFF2-40B4-BE49-F238E27FC236}">
                <a16:creationId xmlns:a16="http://schemas.microsoft.com/office/drawing/2014/main" id="{9536ED37-3FBA-A84C-9956-1D5CEB35BD6B}"/>
              </a:ext>
            </a:extLst>
          </p:cNvPr>
          <p:cNvSpPr>
            <a:spLocks noGrp="1"/>
          </p:cNvSpPr>
          <p:nvPr>
            <p:ph idx="1"/>
          </p:nvPr>
        </p:nvSpPr>
        <p:spPr>
          <a:xfrm>
            <a:off x="233925" y="3338914"/>
            <a:ext cx="9361039" cy="1578080"/>
          </a:xfrm>
          <a:prstGeom prst="rect">
            <a:avLst/>
          </a:prstGeom>
        </p:spPr>
        <p:txBody>
          <a:bodyPr vert="horz" wrap="square" lIns="0" tIns="0" anchor="t" anchorCtr="0"/>
          <a:lstStyle>
            <a:lvl1pPr marL="0" algn="r">
              <a:buNone/>
              <a:defRPr sz="814" baseline="0">
                <a:solidFill>
                  <a:srgbClr val="000000"/>
                </a:solidFill>
                <a:latin typeface="+mn-lt"/>
                <a:cs typeface="Arial" pitchFamily="34" charset="0"/>
              </a:defRPr>
            </a:lvl1pPr>
            <a:lvl2pPr>
              <a:buNone/>
              <a:defRPr/>
            </a:lvl2pPr>
            <a:lvl3pPr>
              <a:buNone/>
              <a:defRPr/>
            </a:lvl3pPr>
            <a:lvl4pPr>
              <a:buNone/>
              <a:defRPr/>
            </a:lvl4pPr>
            <a:lvl5pPr>
              <a:buNone/>
              <a:defRPr/>
            </a:lvl5pPr>
          </a:lstStyle>
          <a:p>
            <a:pPr lvl="0"/>
            <a:r>
              <a:rPr lang="en-US"/>
              <a:t>Edit Master text styles</a:t>
            </a:r>
          </a:p>
        </p:txBody>
      </p:sp>
      <p:sp>
        <p:nvSpPr>
          <p:cNvPr id="26" name="Text Placeholder 2">
            <a:extLst>
              <a:ext uri="{FF2B5EF4-FFF2-40B4-BE49-F238E27FC236}">
                <a16:creationId xmlns:a16="http://schemas.microsoft.com/office/drawing/2014/main" id="{753EED08-53D1-F74F-B7DA-D8C95C6EF269}"/>
              </a:ext>
            </a:extLst>
          </p:cNvPr>
          <p:cNvSpPr>
            <a:spLocks noGrp="1"/>
          </p:cNvSpPr>
          <p:nvPr>
            <p:ph type="body" sz="quarter" idx="27" hasCustomPrompt="1"/>
          </p:nvPr>
        </p:nvSpPr>
        <p:spPr>
          <a:xfrm>
            <a:off x="242714" y="5121980"/>
            <a:ext cx="9362546" cy="755292"/>
          </a:xfrm>
          <a:prstGeom prst="rect">
            <a:avLst/>
          </a:prstGeom>
        </p:spPr>
        <p:txBody>
          <a:bodyPr/>
          <a:lstStyle>
            <a:lvl1pPr marL="0" indent="0">
              <a:buNone/>
              <a:defRPr sz="1452">
                <a:solidFill>
                  <a:srgbClr val="000000"/>
                </a:solidFill>
                <a:latin typeface="Century Gothic" panose="020B0502020202020204" pitchFamily="34" charset="0"/>
              </a:defRPr>
            </a:lvl1pPr>
          </a:lstStyle>
          <a:p>
            <a:r>
              <a:rPr lang="en-US" b="0" kern="0" dirty="0">
                <a:latin typeface="Century Gothic" panose="020B0502020202020204" pitchFamily="34" charset="0"/>
              </a:rPr>
              <a:t>Lorem ipsum dolor sit </a:t>
            </a:r>
            <a:r>
              <a:rPr lang="en-US" b="0" kern="0" dirty="0" err="1">
                <a:latin typeface="Century Gothic" panose="020B0502020202020204" pitchFamily="34" charset="0"/>
              </a:rPr>
              <a:t>amet</a:t>
            </a:r>
            <a:r>
              <a:rPr lang="en-US" b="0" kern="0" dirty="0">
                <a:latin typeface="Century Gothic" panose="020B0502020202020204" pitchFamily="34" charset="0"/>
              </a:rPr>
              <a:t>, </a:t>
            </a:r>
            <a:r>
              <a:rPr lang="en-US" b="0" kern="0" dirty="0" err="1">
                <a:latin typeface="Century Gothic" panose="020B0502020202020204" pitchFamily="34" charset="0"/>
              </a:rPr>
              <a:t>consectetur</a:t>
            </a:r>
            <a:r>
              <a:rPr lang="en-US" b="0" kern="0" dirty="0">
                <a:latin typeface="Century Gothic" panose="020B0502020202020204" pitchFamily="34" charset="0"/>
              </a:rPr>
              <a:t> </a:t>
            </a:r>
            <a:r>
              <a:rPr lang="en-US" b="0" kern="0" dirty="0" err="1">
                <a:latin typeface="Century Gothic" panose="020B0502020202020204" pitchFamily="34" charset="0"/>
              </a:rPr>
              <a:t>adipiscing</a:t>
            </a:r>
            <a:r>
              <a:rPr lang="en-US" b="0" kern="0" dirty="0">
                <a:latin typeface="Century Gothic" panose="020B0502020202020204" pitchFamily="34" charset="0"/>
              </a:rPr>
              <a:t> </a:t>
            </a:r>
            <a:r>
              <a:rPr lang="en-US" b="0" kern="0" dirty="0" err="1">
                <a:latin typeface="Century Gothic" panose="020B0502020202020204" pitchFamily="34" charset="0"/>
              </a:rPr>
              <a:t>elit</a:t>
            </a:r>
            <a:r>
              <a:rPr lang="en-US" b="0" kern="0" dirty="0">
                <a:latin typeface="Century Gothic" panose="020B0502020202020204" pitchFamily="34" charset="0"/>
              </a:rPr>
              <a:t>, </a:t>
            </a:r>
            <a:r>
              <a:rPr lang="en-US" b="0" kern="0" dirty="0" err="1">
                <a:latin typeface="Century Gothic" panose="020B0502020202020204" pitchFamily="34" charset="0"/>
              </a:rPr>
              <a:t>sed</a:t>
            </a:r>
            <a:r>
              <a:rPr lang="en-US" b="0" kern="0" dirty="0">
                <a:latin typeface="Century Gothic" panose="020B0502020202020204" pitchFamily="34" charset="0"/>
              </a:rPr>
              <a:t> do </a:t>
            </a:r>
            <a:r>
              <a:rPr lang="en-US" b="0" kern="0" dirty="0" err="1">
                <a:latin typeface="Century Gothic" panose="020B0502020202020204" pitchFamily="34" charset="0"/>
              </a:rPr>
              <a:t>eiusmod</a:t>
            </a:r>
            <a:r>
              <a:rPr lang="en-US" b="0" kern="0" dirty="0">
                <a:latin typeface="Century Gothic" panose="020B0502020202020204" pitchFamily="34" charset="0"/>
              </a:rPr>
              <a:t> </a:t>
            </a:r>
            <a:r>
              <a:rPr lang="en-US" b="0" kern="0" dirty="0" err="1">
                <a:latin typeface="Century Gothic" panose="020B0502020202020204" pitchFamily="34" charset="0"/>
              </a:rPr>
              <a:t>tempor</a:t>
            </a:r>
            <a:r>
              <a:rPr lang="en-US" b="0" kern="0" dirty="0">
                <a:latin typeface="Century Gothic" panose="020B0502020202020204" pitchFamily="34" charset="0"/>
              </a:rPr>
              <a:t> </a:t>
            </a:r>
            <a:r>
              <a:rPr lang="en-US" b="0" kern="0" dirty="0" err="1">
                <a:latin typeface="Century Gothic" panose="020B0502020202020204" pitchFamily="34" charset="0"/>
              </a:rPr>
              <a:t>incididunt</a:t>
            </a:r>
            <a:r>
              <a:rPr lang="en-US" b="0" kern="0" dirty="0">
                <a:latin typeface="Century Gothic" panose="020B0502020202020204" pitchFamily="34" charset="0"/>
              </a:rPr>
              <a:t> </a:t>
            </a:r>
            <a:r>
              <a:rPr lang="en-US" b="0" kern="0" dirty="0" err="1">
                <a:latin typeface="Century Gothic" panose="020B0502020202020204" pitchFamily="34" charset="0"/>
              </a:rPr>
              <a:t>ut</a:t>
            </a:r>
            <a:r>
              <a:rPr lang="en-US" b="0" kern="0" dirty="0">
                <a:latin typeface="Century Gothic" panose="020B0502020202020204" pitchFamily="34" charset="0"/>
              </a:rPr>
              <a:t> </a:t>
            </a:r>
            <a:r>
              <a:rPr lang="en-US" b="0" kern="0" dirty="0" err="1">
                <a:latin typeface="Century Gothic" panose="020B0502020202020204" pitchFamily="34" charset="0"/>
              </a:rPr>
              <a:t>labore</a:t>
            </a:r>
            <a:r>
              <a:rPr lang="en-US" b="0" kern="0" dirty="0">
                <a:latin typeface="Century Gothic" panose="020B0502020202020204" pitchFamily="34" charset="0"/>
              </a:rPr>
              <a:t> et </a:t>
            </a:r>
            <a:r>
              <a:rPr lang="en-US" b="0" kern="0" dirty="0" err="1">
                <a:latin typeface="Century Gothic" panose="020B0502020202020204" pitchFamily="34" charset="0"/>
              </a:rPr>
              <a:t>dolore</a:t>
            </a:r>
            <a:r>
              <a:rPr lang="en-US" b="0" kern="0" dirty="0">
                <a:latin typeface="Century Gothic" panose="020B0502020202020204" pitchFamily="34" charset="0"/>
              </a:rPr>
              <a:t> magna </a:t>
            </a:r>
            <a:r>
              <a:rPr lang="en-US" b="0" kern="0" dirty="0" err="1">
                <a:latin typeface="Century Gothic" panose="020B0502020202020204" pitchFamily="34" charset="0"/>
              </a:rPr>
              <a:t>aliqua</a:t>
            </a:r>
            <a:r>
              <a:rPr lang="en-US" b="0" kern="0" dirty="0">
                <a:latin typeface="Century Gothic" panose="020B0502020202020204" pitchFamily="34" charset="0"/>
              </a:rPr>
              <a:t>. Ut </a:t>
            </a:r>
            <a:r>
              <a:rPr lang="en-US" b="0" kern="0" dirty="0" err="1">
                <a:latin typeface="Century Gothic" panose="020B0502020202020204" pitchFamily="34" charset="0"/>
              </a:rPr>
              <a:t>enim</a:t>
            </a:r>
            <a:r>
              <a:rPr lang="en-US" b="0" kern="0" dirty="0">
                <a:latin typeface="Century Gothic" panose="020B0502020202020204" pitchFamily="34" charset="0"/>
              </a:rPr>
              <a:t> ad minim </a:t>
            </a:r>
            <a:r>
              <a:rPr lang="en-US" b="0" kern="0" dirty="0" err="1">
                <a:latin typeface="Century Gothic" panose="020B0502020202020204" pitchFamily="34" charset="0"/>
              </a:rPr>
              <a:t>veniam</a:t>
            </a:r>
            <a:r>
              <a:rPr lang="en-US" b="0" kern="0" dirty="0">
                <a:latin typeface="Century Gothic" panose="020B0502020202020204" pitchFamily="34" charset="0"/>
              </a:rPr>
              <a:t>, </a:t>
            </a:r>
            <a:r>
              <a:rPr lang="en-US" b="0" kern="0" dirty="0" err="1">
                <a:latin typeface="Century Gothic" panose="020B0502020202020204" pitchFamily="34" charset="0"/>
              </a:rPr>
              <a:t>quis</a:t>
            </a:r>
            <a:r>
              <a:rPr lang="en-US" b="0" kern="0" dirty="0">
                <a:latin typeface="Century Gothic" panose="020B0502020202020204" pitchFamily="34" charset="0"/>
              </a:rPr>
              <a:t> </a:t>
            </a:r>
            <a:r>
              <a:rPr lang="en-US" b="0" kern="0" dirty="0" err="1">
                <a:latin typeface="Century Gothic" panose="020B0502020202020204" pitchFamily="34" charset="0"/>
              </a:rPr>
              <a:t>nostrud</a:t>
            </a:r>
            <a:endParaRPr lang="es-ES" dirty="0"/>
          </a:p>
        </p:txBody>
      </p:sp>
      <p:cxnSp>
        <p:nvCxnSpPr>
          <p:cNvPr id="18" name="Conector recto 17"/>
          <p:cNvCxnSpPr/>
          <p:nvPr userDrawn="1"/>
        </p:nvCxnSpPr>
        <p:spPr bwMode="auto">
          <a:xfrm flipH="1">
            <a:off x="-117390" y="6237295"/>
            <a:ext cx="10140779"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13" name="Content Placeholder 2"/>
          <p:cNvSpPr>
            <a:spLocks noGrp="1"/>
          </p:cNvSpPr>
          <p:nvPr>
            <p:ph sz="quarter" idx="28" hasCustomPrompt="1"/>
          </p:nvPr>
        </p:nvSpPr>
        <p:spPr>
          <a:xfrm>
            <a:off x="8703917" y="241030"/>
            <a:ext cx="842053" cy="1027734"/>
          </a:xfrm>
          <a:prstGeom prst="rect">
            <a:avLst/>
          </a:prstGeom>
        </p:spPr>
        <p:txBody>
          <a:bodyPr/>
          <a:lstStyle>
            <a:lvl1pPr marL="0" indent="0">
              <a:buNone/>
              <a:defRPr sz="816" baseline="0"/>
            </a:lvl1pPr>
          </a:lstStyle>
          <a:p>
            <a:pPr lvl="0"/>
            <a:r>
              <a:rPr lang="en-US" dirty="0" err="1"/>
              <a:t>Grafismo</a:t>
            </a:r>
            <a:r>
              <a:rPr lang="en-US" dirty="0"/>
              <a:t> de </a:t>
            </a:r>
            <a:r>
              <a:rPr lang="en-US" dirty="0" err="1"/>
              <a:t>sección</a:t>
            </a:r>
            <a:r>
              <a:rPr lang="en-US" dirty="0"/>
              <a:t> de </a:t>
            </a:r>
            <a:r>
              <a:rPr lang="en-US" dirty="0" err="1"/>
              <a:t>documento</a:t>
            </a:r>
            <a:endParaRPr lang="en-US" dirty="0"/>
          </a:p>
        </p:txBody>
      </p:sp>
      <p:sp>
        <p:nvSpPr>
          <p:cNvPr id="2" name="Footer Placeholder 1"/>
          <p:cNvSpPr>
            <a:spLocks noGrp="1"/>
          </p:cNvSpPr>
          <p:nvPr>
            <p:ph type="ftr" sz="quarter" idx="29"/>
          </p:nvPr>
        </p:nvSpPr>
        <p:spPr/>
        <p:txBody>
          <a:bodyPr/>
          <a:lstStyle/>
          <a:p>
            <a:r>
              <a:rPr lang="es-ES"/>
              <a:t>AFI Escuela 2024. Todos los derechos reservados.</a:t>
            </a:r>
            <a:endParaRPr lang="en-US" dirty="0"/>
          </a:p>
        </p:txBody>
      </p:sp>
      <p:sp>
        <p:nvSpPr>
          <p:cNvPr id="3" name="Slide Number Placeholder 2"/>
          <p:cNvSpPr>
            <a:spLocks noGrp="1"/>
          </p:cNvSpPr>
          <p:nvPr>
            <p:ph type="sldNum" sz="quarter" idx="30"/>
          </p:nvPr>
        </p:nvSpPr>
        <p:spPr/>
        <p:txBody>
          <a:bodyPr/>
          <a:lstStyle/>
          <a:p>
            <a:pPr>
              <a:defRPr/>
            </a:pPr>
            <a:fld id="{AA05AA80-E33F-4D2D-A31B-6ECE2045C248}" type="slidenum">
              <a:rPr lang="en-GB" smtClean="0"/>
              <a:pPr>
                <a:defRPr/>
              </a:pPr>
              <a:t>‹Nº›</a:t>
            </a:fld>
            <a:endParaRPr lang="en-GB"/>
          </a:p>
        </p:txBody>
      </p:sp>
      <p:pic>
        <p:nvPicPr>
          <p:cNvPr id="16" name="Imagen 1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64029" y="6290042"/>
            <a:ext cx="1253801" cy="497929"/>
          </a:xfrm>
          <a:prstGeom prst="rect">
            <a:avLst/>
          </a:prstGeom>
        </p:spPr>
      </p:pic>
    </p:spTree>
    <p:extLst>
      <p:ext uri="{BB962C8B-B14F-4D97-AF65-F5344CB8AC3E}">
        <p14:creationId xmlns:p14="http://schemas.microsoft.com/office/powerpoint/2010/main" val="3026836402"/>
      </p:ext>
    </p:extLst>
  </p:cSld>
  <p:clrMapOvr>
    <a:masterClrMapping/>
  </p:clrMapOvr>
  <p:extLst>
    <p:ext uri="{DCECCB84-F9BA-43D5-87BE-67443E8EF086}">
      <p15:sldGuideLst xmlns:p15="http://schemas.microsoft.com/office/powerpoint/2012/main">
        <p15:guide id="1" orient="horz" pos="431">
          <p15:clr>
            <a:srgbClr val="FBAE40"/>
          </p15:clr>
        </p15:guide>
        <p15:guide id="2" pos="3050">
          <p15:clr>
            <a:srgbClr val="FBAE40"/>
          </p15:clr>
        </p15:guide>
        <p15:guide id="3" orient="horz" pos="4331">
          <p15:clr>
            <a:srgbClr val="FBAE40"/>
          </p15:clr>
        </p15:guide>
        <p15:guide id="4" pos="6543">
          <p15:clr>
            <a:srgbClr val="FBAE40"/>
          </p15:clr>
        </p15:guide>
        <p15:guide id="5" pos="158">
          <p15:clr>
            <a:srgbClr val="FBAE40"/>
          </p15:clr>
        </p15:guide>
        <p15:guide id="6" pos="6271">
          <p15:clr>
            <a:srgbClr val="FBAE40"/>
          </p15:clr>
        </p15:guide>
        <p15:guide id="7" pos="6407">
          <p15:clr>
            <a:srgbClr val="FBAE40"/>
          </p15:clr>
        </p15:guide>
        <p15:guide id="8" pos="3368">
          <p15:clr>
            <a:srgbClr val="FBAE40"/>
          </p15:clr>
        </p15:guide>
        <p15:guide id="9" orient="horz" pos="2381">
          <p15:clr>
            <a:srgbClr val="FBAE40"/>
          </p15:clr>
        </p15:guide>
        <p15:guide id="10" orient="horz" pos="455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exto2Columnas">
    <p:spTree>
      <p:nvGrpSpPr>
        <p:cNvPr id="1" name=""/>
        <p:cNvGrpSpPr/>
        <p:nvPr/>
      </p:nvGrpSpPr>
      <p:grpSpPr>
        <a:xfrm>
          <a:off x="0" y="0"/>
          <a:ext cx="0" cy="0"/>
          <a:chOff x="0" y="0"/>
          <a:chExt cx="0" cy="0"/>
        </a:xfrm>
      </p:grpSpPr>
      <p:sp>
        <p:nvSpPr>
          <p:cNvPr id="13" name="Text Placeholder 26">
            <a:extLst>
              <a:ext uri="{FF2B5EF4-FFF2-40B4-BE49-F238E27FC236}">
                <a16:creationId xmlns:a16="http://schemas.microsoft.com/office/drawing/2014/main" id="{0B1A706F-95CA-F047-BFF9-45DECAAE28B0}"/>
              </a:ext>
            </a:extLst>
          </p:cNvPr>
          <p:cNvSpPr>
            <a:spLocks noGrp="1"/>
          </p:cNvSpPr>
          <p:nvPr>
            <p:ph type="body" sz="quarter" idx="26" hasCustomPrompt="1"/>
          </p:nvPr>
        </p:nvSpPr>
        <p:spPr>
          <a:xfrm>
            <a:off x="289258" y="206104"/>
            <a:ext cx="8333103" cy="576064"/>
          </a:xfrm>
          <a:prstGeom prst="rect">
            <a:avLst/>
          </a:prstGeom>
        </p:spPr>
        <p:txBody>
          <a:bodyPr/>
          <a:lstStyle>
            <a:lvl1pPr marL="0" indent="0">
              <a:buNone/>
              <a:defRPr sz="2938" b="1">
                <a:solidFill>
                  <a:srgbClr val="000000"/>
                </a:solidFill>
                <a:latin typeface="Century Gothic" panose="020B0502020202020204" pitchFamily="34" charset="0"/>
              </a:defRPr>
            </a:lvl1pPr>
            <a:lvl2pPr marL="232437" indent="0">
              <a:buFont typeface="Arial" panose="020B0604020202020204" pitchFamily="34" charset="0"/>
              <a:buNone/>
              <a:defRPr sz="2938" b="1" baseline="0">
                <a:latin typeface="Century Gothic" panose="020B0502020202020204" pitchFamily="34" charset="0"/>
              </a:defRPr>
            </a:lvl2pPr>
            <a:lvl3pPr>
              <a:defRPr sz="2938">
                <a:latin typeface="Century Gothic" panose="020B0502020202020204" pitchFamily="34" charset="0"/>
              </a:defRPr>
            </a:lvl3pPr>
            <a:lvl4pPr>
              <a:defRPr sz="2938">
                <a:latin typeface="Century Gothic" panose="020B0502020202020204" pitchFamily="34" charset="0"/>
              </a:defRPr>
            </a:lvl4pPr>
            <a:lvl5pPr>
              <a:defRPr sz="2938">
                <a:latin typeface="Century Gothic" panose="020B0502020202020204" pitchFamily="34" charset="0"/>
              </a:defRPr>
            </a:lvl5pPr>
          </a:lstStyle>
          <a:p>
            <a:pPr lvl="0"/>
            <a:r>
              <a:rPr lang="en-US" dirty="0"/>
              <a:t>Century Gothic 30pt </a:t>
            </a:r>
            <a:r>
              <a:rPr lang="en-US" dirty="0" err="1"/>
              <a:t>Negrita</a:t>
            </a:r>
            <a:endParaRPr lang="en-US" dirty="0"/>
          </a:p>
        </p:txBody>
      </p:sp>
      <p:sp>
        <p:nvSpPr>
          <p:cNvPr id="17" name="Title Placeholder 1">
            <a:extLst>
              <a:ext uri="{FF2B5EF4-FFF2-40B4-BE49-F238E27FC236}">
                <a16:creationId xmlns:a16="http://schemas.microsoft.com/office/drawing/2014/main" id="{17568780-DD9D-F941-BDB5-2A2C795B0786}"/>
              </a:ext>
            </a:extLst>
          </p:cNvPr>
          <p:cNvSpPr>
            <a:spLocks noGrp="1"/>
          </p:cNvSpPr>
          <p:nvPr>
            <p:ph type="title" hasCustomPrompt="1"/>
          </p:nvPr>
        </p:nvSpPr>
        <p:spPr>
          <a:xfrm>
            <a:off x="289257" y="915857"/>
            <a:ext cx="8333104" cy="352907"/>
          </a:xfrm>
          <a:prstGeom prst="rect">
            <a:avLst/>
          </a:prstGeom>
        </p:spPr>
        <p:txBody>
          <a:bodyPr vert="horz" lIns="91440" tIns="45720" rIns="91440" bIns="45720" rtlCol="0" anchor="t">
            <a:normAutofit/>
          </a:bodyPr>
          <a:lstStyle>
            <a:lvl1pPr algn="l">
              <a:defRPr sz="1763" b="1">
                <a:solidFill>
                  <a:srgbClr val="000000"/>
                </a:solidFill>
                <a:latin typeface="Century Gothic" panose="020B0502020202020204" pitchFamily="34" charset="0"/>
              </a:defRPr>
            </a:lvl1pPr>
          </a:lstStyle>
          <a:p>
            <a:r>
              <a:rPr lang="en-US" dirty="0"/>
              <a:t>Century Gothic 18 </a:t>
            </a:r>
            <a:r>
              <a:rPr lang="en-US" dirty="0" err="1"/>
              <a:t>pt</a:t>
            </a:r>
            <a:r>
              <a:rPr lang="en-US" dirty="0"/>
              <a:t> </a:t>
            </a:r>
            <a:r>
              <a:rPr lang="en-US" dirty="0" err="1"/>
              <a:t>Negrita</a:t>
            </a:r>
            <a:br>
              <a:rPr lang="en-US" dirty="0"/>
            </a:br>
            <a:endParaRPr lang="en-US" dirty="0"/>
          </a:p>
        </p:txBody>
      </p:sp>
      <p:sp>
        <p:nvSpPr>
          <p:cNvPr id="18" name="Text Placeholder 2">
            <a:extLst>
              <a:ext uri="{FF2B5EF4-FFF2-40B4-BE49-F238E27FC236}">
                <a16:creationId xmlns:a16="http://schemas.microsoft.com/office/drawing/2014/main" id="{E71C9012-C72E-7E4F-ABE4-F4441C859898}"/>
              </a:ext>
            </a:extLst>
          </p:cNvPr>
          <p:cNvSpPr>
            <a:spLocks noGrp="1"/>
          </p:cNvSpPr>
          <p:nvPr>
            <p:ph type="body" sz="quarter" idx="21" hasCustomPrompt="1"/>
          </p:nvPr>
        </p:nvSpPr>
        <p:spPr>
          <a:xfrm>
            <a:off x="289255" y="4912020"/>
            <a:ext cx="9256716" cy="933981"/>
          </a:xfrm>
          <a:prstGeom prst="rect">
            <a:avLst/>
          </a:prstGeom>
        </p:spPr>
        <p:txBody>
          <a:bodyPr numCol="1"/>
          <a:lstStyle>
            <a:lvl1pPr marL="54906" indent="0">
              <a:buNone/>
              <a:defRPr sz="1270" b="0">
                <a:solidFill>
                  <a:srgbClr val="000000"/>
                </a:solidFill>
                <a:latin typeface="Century Gothic" panose="020B0502020202020204" pitchFamily="34" charset="0"/>
              </a:defRPr>
            </a:lvl1pPr>
            <a:lvl2pPr marL="232438" indent="0">
              <a:buNone/>
              <a:defRPr sz="712"/>
            </a:lvl2pPr>
            <a:lvl3pPr marL="464876" indent="0">
              <a:buNone/>
              <a:defRPr sz="712"/>
            </a:lvl3pPr>
            <a:lvl4pPr marL="697314" indent="0">
              <a:buNone/>
              <a:defRPr sz="712"/>
            </a:lvl4pPr>
            <a:lvl5pPr marL="929752" indent="0">
              <a:buNone/>
              <a:defRPr sz="712"/>
            </a:lvl5pPr>
          </a:lstStyle>
          <a:p>
            <a:pPr lvl="0"/>
            <a:r>
              <a:rPr lang="en-US" dirty="0"/>
              <a:t>Century Gothic 14 </a:t>
            </a:r>
            <a:r>
              <a:rPr lang="en-US" dirty="0" err="1"/>
              <a:t>pt</a:t>
            </a:r>
            <a:br>
              <a:rPr lang="en-US" dirty="0"/>
            </a:br>
            <a:endParaRPr lang="en-US" dirty="0"/>
          </a:p>
        </p:txBody>
      </p:sp>
      <p:sp>
        <p:nvSpPr>
          <p:cNvPr id="19" name="Text Placeholder 3"/>
          <p:cNvSpPr>
            <a:spLocks noGrp="1"/>
          </p:cNvSpPr>
          <p:nvPr>
            <p:ph type="body" sz="quarter" idx="27" hasCustomPrompt="1"/>
          </p:nvPr>
        </p:nvSpPr>
        <p:spPr>
          <a:xfrm>
            <a:off x="289254" y="1508481"/>
            <a:ext cx="3996589" cy="3272200"/>
          </a:xfrm>
          <a:prstGeom prst="rect">
            <a:avLst/>
          </a:prstGeom>
        </p:spPr>
        <p:txBody>
          <a:bodyPr/>
          <a:lstStyle>
            <a:lvl1pPr marL="0" indent="0" algn="just">
              <a:buNone/>
              <a:defRPr sz="1270">
                <a:solidFill>
                  <a:srgbClr val="000000"/>
                </a:solidFill>
              </a:defRPr>
            </a:lvl1pPr>
          </a:lstStyle>
          <a:p>
            <a:pPr lvl="0"/>
            <a:r>
              <a:rPr lang="en-US" dirty="0"/>
              <a:t>Century Gothic 14 </a:t>
            </a:r>
            <a:r>
              <a:rPr lang="en-US" dirty="0" err="1"/>
              <a:t>pt</a:t>
            </a:r>
            <a:endParaRPr lang="en-US" dirty="0"/>
          </a:p>
        </p:txBody>
      </p:sp>
      <p:sp>
        <p:nvSpPr>
          <p:cNvPr id="20" name="Text Placeholder 3"/>
          <p:cNvSpPr>
            <a:spLocks noGrp="1"/>
          </p:cNvSpPr>
          <p:nvPr>
            <p:ph type="body" sz="quarter" idx="28" hasCustomPrompt="1"/>
          </p:nvPr>
        </p:nvSpPr>
        <p:spPr>
          <a:xfrm>
            <a:off x="4977451" y="1493656"/>
            <a:ext cx="4326108" cy="3300628"/>
          </a:xfrm>
          <a:prstGeom prst="rect">
            <a:avLst/>
          </a:prstGeom>
        </p:spPr>
        <p:txBody>
          <a:bodyPr/>
          <a:lstStyle>
            <a:lvl1pPr marL="0" indent="0">
              <a:buNone/>
              <a:defRPr lang="en-US" sz="1270" dirty="0" smtClean="0">
                <a:solidFill>
                  <a:srgbClr val="000000"/>
                </a:solidFill>
                <a:latin typeface="+mn-lt"/>
                <a:ea typeface="+mn-ea"/>
                <a:cs typeface="+mn-cs"/>
              </a:defRPr>
            </a:lvl1pPr>
          </a:lstStyle>
          <a:p>
            <a:pPr lvl="0"/>
            <a:r>
              <a:rPr lang="en-US" dirty="0"/>
              <a:t>Century Gothic 14 </a:t>
            </a:r>
            <a:r>
              <a:rPr lang="en-US" dirty="0" err="1"/>
              <a:t>pt</a:t>
            </a:r>
            <a:endParaRPr lang="en-US" dirty="0"/>
          </a:p>
        </p:txBody>
      </p:sp>
      <p:cxnSp>
        <p:nvCxnSpPr>
          <p:cNvPr id="15" name="Conector recto 14"/>
          <p:cNvCxnSpPr/>
          <p:nvPr userDrawn="1"/>
        </p:nvCxnSpPr>
        <p:spPr bwMode="auto">
          <a:xfrm flipH="1">
            <a:off x="-117390" y="6237295"/>
            <a:ext cx="10140779"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14" name="Content Placeholder 2"/>
          <p:cNvSpPr>
            <a:spLocks noGrp="1"/>
          </p:cNvSpPr>
          <p:nvPr>
            <p:ph sz="quarter" idx="29" hasCustomPrompt="1"/>
          </p:nvPr>
        </p:nvSpPr>
        <p:spPr>
          <a:xfrm>
            <a:off x="8703917" y="241030"/>
            <a:ext cx="842053" cy="1027734"/>
          </a:xfrm>
          <a:prstGeom prst="rect">
            <a:avLst/>
          </a:prstGeom>
        </p:spPr>
        <p:txBody>
          <a:bodyPr/>
          <a:lstStyle>
            <a:lvl1pPr marL="0" indent="0">
              <a:buNone/>
              <a:defRPr sz="816" baseline="0"/>
            </a:lvl1pPr>
          </a:lstStyle>
          <a:p>
            <a:pPr lvl="0"/>
            <a:r>
              <a:rPr lang="en-US" dirty="0" err="1"/>
              <a:t>Grafismo</a:t>
            </a:r>
            <a:r>
              <a:rPr lang="en-US" dirty="0"/>
              <a:t> de </a:t>
            </a:r>
            <a:r>
              <a:rPr lang="en-US" dirty="0" err="1"/>
              <a:t>sección</a:t>
            </a:r>
            <a:r>
              <a:rPr lang="en-US" dirty="0"/>
              <a:t> de </a:t>
            </a:r>
            <a:r>
              <a:rPr lang="en-US" dirty="0" err="1"/>
              <a:t>documento</a:t>
            </a:r>
            <a:endParaRPr lang="en-US" dirty="0"/>
          </a:p>
        </p:txBody>
      </p:sp>
      <p:sp>
        <p:nvSpPr>
          <p:cNvPr id="2" name="Footer Placeholder 1"/>
          <p:cNvSpPr>
            <a:spLocks noGrp="1"/>
          </p:cNvSpPr>
          <p:nvPr>
            <p:ph type="ftr" sz="quarter" idx="30"/>
          </p:nvPr>
        </p:nvSpPr>
        <p:spPr/>
        <p:txBody>
          <a:bodyPr/>
          <a:lstStyle/>
          <a:p>
            <a:r>
              <a:rPr lang="es-ES"/>
              <a:t>AFI Escuela 2024. Todos los derechos reservados.</a:t>
            </a:r>
            <a:endParaRPr lang="en-US" dirty="0"/>
          </a:p>
        </p:txBody>
      </p:sp>
      <p:sp>
        <p:nvSpPr>
          <p:cNvPr id="3" name="Slide Number Placeholder 2"/>
          <p:cNvSpPr>
            <a:spLocks noGrp="1"/>
          </p:cNvSpPr>
          <p:nvPr>
            <p:ph type="sldNum" sz="quarter" idx="31"/>
          </p:nvPr>
        </p:nvSpPr>
        <p:spPr/>
        <p:txBody>
          <a:bodyPr/>
          <a:lstStyle/>
          <a:p>
            <a:pPr>
              <a:defRPr/>
            </a:pPr>
            <a:fld id="{AA05AA80-E33F-4D2D-A31B-6ECE2045C248}" type="slidenum">
              <a:rPr lang="en-GB" smtClean="0"/>
              <a:pPr>
                <a:defRPr/>
              </a:pPr>
              <a:t>‹Nº›</a:t>
            </a:fld>
            <a:endParaRPr lang="en-GB"/>
          </a:p>
        </p:txBody>
      </p:sp>
      <p:pic>
        <p:nvPicPr>
          <p:cNvPr id="22" name="Imagen 2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64029" y="6290042"/>
            <a:ext cx="1253801" cy="497929"/>
          </a:xfrm>
          <a:prstGeom prst="rect">
            <a:avLst/>
          </a:prstGeom>
        </p:spPr>
      </p:pic>
    </p:spTree>
    <p:extLst>
      <p:ext uri="{BB962C8B-B14F-4D97-AF65-F5344CB8AC3E}">
        <p14:creationId xmlns:p14="http://schemas.microsoft.com/office/powerpoint/2010/main" val="261326250"/>
      </p:ext>
    </p:extLst>
  </p:cSld>
  <p:clrMapOvr>
    <a:masterClrMapping/>
  </p:clrMapOvr>
  <p:extLst>
    <p:ext uri="{DCECCB84-F9BA-43D5-87BE-67443E8EF086}">
      <p15:sldGuideLst xmlns:p15="http://schemas.microsoft.com/office/powerpoint/2012/main">
        <p15:guide id="1" orient="horz" pos="431">
          <p15:clr>
            <a:srgbClr val="FBAE40"/>
          </p15:clr>
        </p15:guide>
        <p15:guide id="2" pos="2913">
          <p15:clr>
            <a:srgbClr val="FBAE40"/>
          </p15:clr>
        </p15:guide>
        <p15:guide id="3" orient="horz" pos="4331">
          <p15:clr>
            <a:srgbClr val="FBAE40"/>
          </p15:clr>
        </p15:guide>
        <p15:guide id="4" pos="194">
          <p15:clr>
            <a:srgbClr val="FBAE40"/>
          </p15:clr>
        </p15:guide>
        <p15:guide id="5" pos="275">
          <p15:clr>
            <a:srgbClr val="FBAE40"/>
          </p15:clr>
        </p15:guide>
        <p15:guide id="6" pos="6271">
          <p15:clr>
            <a:srgbClr val="FBAE40"/>
          </p15:clr>
        </p15:guide>
        <p15:guide id="7" pos="6407">
          <p15:clr>
            <a:srgbClr val="FBAE40"/>
          </p15:clr>
        </p15:guide>
        <p15:guide id="8" pos="3368">
          <p15:clr>
            <a:srgbClr val="FBAE40"/>
          </p15:clr>
        </p15:guide>
        <p15:guide id="9" orient="horz" pos="2381">
          <p15:clr>
            <a:srgbClr val="FBAE40"/>
          </p15:clr>
        </p15:guide>
        <p15:guide id="10" orient="horz" pos="455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D74518"/>
                </a:solidFill>
                <a:latin typeface="Arial"/>
                <a:cs typeface="Arial"/>
              </a:defRPr>
            </a:lvl1pPr>
          </a:lstStyle>
          <a:p>
            <a:endParaRPr/>
          </a:p>
        </p:txBody>
      </p:sp>
      <p:sp>
        <p:nvSpPr>
          <p:cNvPr id="3" name="Holder 3"/>
          <p:cNvSpPr>
            <a:spLocks noGrp="1"/>
          </p:cNvSpPr>
          <p:nvPr>
            <p:ph sz="half" idx="2"/>
          </p:nvPr>
        </p:nvSpPr>
        <p:spPr>
          <a:xfrm>
            <a:off x="495300" y="1577340"/>
            <a:ext cx="430911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5101590" y="1577340"/>
            <a:ext cx="430911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00" b="0" i="0">
                <a:solidFill>
                  <a:schemeClr val="tx1"/>
                </a:solidFill>
                <a:latin typeface="Arial"/>
                <a:cs typeface="Arial"/>
              </a:defRPr>
            </a:lvl1pPr>
          </a:lstStyle>
          <a:p>
            <a:pPr marL="12700">
              <a:lnSpc>
                <a:spcPct val="100000"/>
              </a:lnSpc>
            </a:pPr>
            <a:r>
              <a:rPr lang="es-ES" spc="-5"/>
              <a:t>AFI Escuela 2024. Todos los derechos reservados.</a:t>
            </a:r>
            <a:endParaRPr spc="-5" dirty="0"/>
          </a:p>
        </p:txBody>
      </p:sp>
      <p:sp>
        <p:nvSpPr>
          <p:cNvPr id="6" name="Holder 6"/>
          <p:cNvSpPr>
            <a:spLocks noGrp="1"/>
          </p:cNvSpPr>
          <p:nvPr>
            <p:ph type="dt" sz="half" idx="6"/>
          </p:nvPr>
        </p:nvSpPr>
        <p:spPr/>
        <p:txBody>
          <a:bodyPr lIns="0" tIns="0" rIns="0" bIns="0"/>
          <a:lstStyle>
            <a:lvl1pPr>
              <a:defRPr sz="1000" b="0" i="0">
                <a:solidFill>
                  <a:schemeClr val="tx1"/>
                </a:solidFill>
                <a:latin typeface="Arial"/>
                <a:cs typeface="Arial"/>
              </a:defRPr>
            </a:lvl1pPr>
          </a:lstStyle>
          <a:p>
            <a:pPr>
              <a:lnSpc>
                <a:spcPts val="1100"/>
              </a:lnSpc>
            </a:pPr>
            <a:endParaRPr spc="-5" dirty="0"/>
          </a:p>
        </p:txBody>
      </p:sp>
      <p:sp>
        <p:nvSpPr>
          <p:cNvPr id="7" name="Holder 7"/>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lnSpc>
                <a:spcPct val="100000"/>
              </a:lnSpc>
            </a:pPr>
            <a:fld id="{81D60167-4931-47E6-BA6A-407CBD079E47}" type="slidenum">
              <a:rPr spc="-5" dirty="0"/>
              <a:t>‹Nº›</a:t>
            </a:fld>
            <a:endParaRPr spc="-5"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magenPeq_TextoFilas">
    <p:spTree>
      <p:nvGrpSpPr>
        <p:cNvPr id="1" name=""/>
        <p:cNvGrpSpPr/>
        <p:nvPr/>
      </p:nvGrpSpPr>
      <p:grpSpPr>
        <a:xfrm>
          <a:off x="0" y="0"/>
          <a:ext cx="0" cy="0"/>
          <a:chOff x="0" y="0"/>
          <a:chExt cx="0" cy="0"/>
        </a:xfrm>
      </p:grpSpPr>
      <p:sp>
        <p:nvSpPr>
          <p:cNvPr id="12" name="Text Placeholder 26">
            <a:extLst>
              <a:ext uri="{FF2B5EF4-FFF2-40B4-BE49-F238E27FC236}">
                <a16:creationId xmlns:a16="http://schemas.microsoft.com/office/drawing/2014/main" id="{0B1A706F-95CA-F047-BFF9-45DECAAE28B0}"/>
              </a:ext>
            </a:extLst>
          </p:cNvPr>
          <p:cNvSpPr>
            <a:spLocks noGrp="1"/>
          </p:cNvSpPr>
          <p:nvPr>
            <p:ph type="body" sz="quarter" idx="26" hasCustomPrompt="1"/>
          </p:nvPr>
        </p:nvSpPr>
        <p:spPr>
          <a:xfrm>
            <a:off x="289258" y="206104"/>
            <a:ext cx="8333103" cy="576064"/>
          </a:xfrm>
          <a:prstGeom prst="rect">
            <a:avLst/>
          </a:prstGeom>
        </p:spPr>
        <p:txBody>
          <a:bodyPr/>
          <a:lstStyle>
            <a:lvl1pPr marL="0" indent="0">
              <a:buNone/>
              <a:defRPr sz="2938" b="1">
                <a:solidFill>
                  <a:srgbClr val="000000"/>
                </a:solidFill>
                <a:latin typeface="Century Gothic" panose="020B0502020202020204" pitchFamily="34" charset="0"/>
              </a:defRPr>
            </a:lvl1pPr>
            <a:lvl2pPr marL="232437" indent="0">
              <a:buFont typeface="Arial" panose="020B0604020202020204" pitchFamily="34" charset="0"/>
              <a:buNone/>
              <a:defRPr sz="2938" b="1" baseline="0">
                <a:latin typeface="Century Gothic" panose="020B0502020202020204" pitchFamily="34" charset="0"/>
              </a:defRPr>
            </a:lvl2pPr>
            <a:lvl3pPr>
              <a:defRPr sz="2938">
                <a:latin typeface="Century Gothic" panose="020B0502020202020204" pitchFamily="34" charset="0"/>
              </a:defRPr>
            </a:lvl3pPr>
            <a:lvl4pPr>
              <a:defRPr sz="2938">
                <a:latin typeface="Century Gothic" panose="020B0502020202020204" pitchFamily="34" charset="0"/>
              </a:defRPr>
            </a:lvl4pPr>
            <a:lvl5pPr>
              <a:defRPr sz="2938">
                <a:latin typeface="Century Gothic" panose="020B0502020202020204" pitchFamily="34" charset="0"/>
              </a:defRPr>
            </a:lvl5pPr>
          </a:lstStyle>
          <a:p>
            <a:pPr lvl="0"/>
            <a:r>
              <a:rPr lang="en-US" dirty="0"/>
              <a:t>Century Gothic 30pt </a:t>
            </a:r>
            <a:r>
              <a:rPr lang="en-US" dirty="0" err="1"/>
              <a:t>Negrita</a:t>
            </a:r>
            <a:endParaRPr lang="en-US" dirty="0"/>
          </a:p>
        </p:txBody>
      </p:sp>
      <p:sp>
        <p:nvSpPr>
          <p:cNvPr id="15" name="Title Placeholder 1">
            <a:extLst>
              <a:ext uri="{FF2B5EF4-FFF2-40B4-BE49-F238E27FC236}">
                <a16:creationId xmlns:a16="http://schemas.microsoft.com/office/drawing/2014/main" id="{17568780-DD9D-F941-BDB5-2A2C795B0786}"/>
              </a:ext>
            </a:extLst>
          </p:cNvPr>
          <p:cNvSpPr>
            <a:spLocks noGrp="1"/>
          </p:cNvSpPr>
          <p:nvPr>
            <p:ph type="title" hasCustomPrompt="1"/>
          </p:nvPr>
        </p:nvSpPr>
        <p:spPr>
          <a:xfrm>
            <a:off x="289257" y="915857"/>
            <a:ext cx="8333104" cy="352907"/>
          </a:xfrm>
          <a:prstGeom prst="rect">
            <a:avLst/>
          </a:prstGeom>
        </p:spPr>
        <p:txBody>
          <a:bodyPr vert="horz" lIns="91440" tIns="45720" rIns="91440" bIns="45720" rtlCol="0" anchor="t">
            <a:normAutofit/>
          </a:bodyPr>
          <a:lstStyle>
            <a:lvl1pPr algn="l">
              <a:defRPr sz="1763" b="1">
                <a:solidFill>
                  <a:srgbClr val="000000"/>
                </a:solidFill>
                <a:latin typeface="Century Gothic" panose="020B0502020202020204" pitchFamily="34" charset="0"/>
              </a:defRPr>
            </a:lvl1pPr>
          </a:lstStyle>
          <a:p>
            <a:r>
              <a:rPr lang="en-US" dirty="0"/>
              <a:t>Century Gothic 18 </a:t>
            </a:r>
            <a:r>
              <a:rPr lang="en-US" dirty="0" err="1"/>
              <a:t>pt</a:t>
            </a:r>
            <a:r>
              <a:rPr lang="en-US" dirty="0"/>
              <a:t> </a:t>
            </a:r>
            <a:r>
              <a:rPr lang="en-US" dirty="0" err="1"/>
              <a:t>Negrita</a:t>
            </a:r>
            <a:br>
              <a:rPr lang="en-US" dirty="0"/>
            </a:br>
            <a:endParaRPr lang="en-US" dirty="0"/>
          </a:p>
        </p:txBody>
      </p:sp>
      <p:sp>
        <p:nvSpPr>
          <p:cNvPr id="21" name="Text Placeholder 2">
            <a:extLst>
              <a:ext uri="{FF2B5EF4-FFF2-40B4-BE49-F238E27FC236}">
                <a16:creationId xmlns:a16="http://schemas.microsoft.com/office/drawing/2014/main" id="{E71C9012-C72E-7E4F-ABE4-F4441C859898}"/>
              </a:ext>
            </a:extLst>
          </p:cNvPr>
          <p:cNvSpPr>
            <a:spLocks noGrp="1"/>
          </p:cNvSpPr>
          <p:nvPr>
            <p:ph type="body" sz="quarter" idx="21" hasCustomPrompt="1"/>
          </p:nvPr>
        </p:nvSpPr>
        <p:spPr>
          <a:xfrm>
            <a:off x="1617218" y="4265151"/>
            <a:ext cx="7928752" cy="1143049"/>
          </a:xfrm>
          <a:prstGeom prst="rect">
            <a:avLst/>
          </a:prstGeom>
        </p:spPr>
        <p:txBody>
          <a:bodyPr numCol="2"/>
          <a:lstStyle>
            <a:lvl1pPr marL="54906" indent="0">
              <a:buNone/>
              <a:defRPr sz="1270" b="0">
                <a:solidFill>
                  <a:srgbClr val="000000"/>
                </a:solidFill>
                <a:latin typeface="Century Gothic" panose="020B0502020202020204" pitchFamily="34" charset="0"/>
              </a:defRPr>
            </a:lvl1pPr>
            <a:lvl2pPr marL="232438" indent="0">
              <a:buNone/>
              <a:defRPr sz="712"/>
            </a:lvl2pPr>
            <a:lvl3pPr marL="464876" indent="0">
              <a:buNone/>
              <a:defRPr sz="712"/>
            </a:lvl3pPr>
            <a:lvl4pPr marL="697314" indent="0">
              <a:buNone/>
              <a:defRPr sz="712"/>
            </a:lvl4pPr>
            <a:lvl5pPr marL="929752" indent="0">
              <a:buNone/>
              <a:defRPr sz="712"/>
            </a:lvl5pPr>
          </a:lstStyle>
          <a:p>
            <a:pPr lvl="0"/>
            <a:r>
              <a:rPr lang="en-US" dirty="0"/>
              <a:t>Century Gothic 14 </a:t>
            </a:r>
            <a:r>
              <a:rPr lang="en-US" dirty="0" err="1"/>
              <a:t>pt</a:t>
            </a:r>
            <a:br>
              <a:rPr lang="en-US" dirty="0"/>
            </a:br>
            <a:endParaRPr lang="en-US" dirty="0"/>
          </a:p>
        </p:txBody>
      </p:sp>
      <p:sp>
        <p:nvSpPr>
          <p:cNvPr id="22" name="Text Placeholder 3"/>
          <p:cNvSpPr>
            <a:spLocks noGrp="1"/>
          </p:cNvSpPr>
          <p:nvPr>
            <p:ph type="body" sz="quarter" idx="27" hasCustomPrompt="1"/>
          </p:nvPr>
        </p:nvSpPr>
        <p:spPr>
          <a:xfrm>
            <a:off x="1617217" y="1508479"/>
            <a:ext cx="7928752" cy="1143049"/>
          </a:xfrm>
          <a:prstGeom prst="rect">
            <a:avLst/>
          </a:prstGeom>
        </p:spPr>
        <p:txBody>
          <a:bodyPr/>
          <a:lstStyle>
            <a:lvl1pPr marL="0" indent="0" algn="just">
              <a:buNone/>
              <a:defRPr sz="1270">
                <a:solidFill>
                  <a:srgbClr val="000000"/>
                </a:solidFill>
              </a:defRPr>
            </a:lvl1pPr>
          </a:lstStyle>
          <a:p>
            <a:pPr lvl="0"/>
            <a:r>
              <a:rPr lang="en-US" dirty="0"/>
              <a:t>Century Gothic 14 </a:t>
            </a:r>
            <a:r>
              <a:rPr lang="en-US" dirty="0" err="1"/>
              <a:t>pt</a:t>
            </a:r>
            <a:endParaRPr lang="en-US" dirty="0"/>
          </a:p>
        </p:txBody>
      </p:sp>
      <p:sp>
        <p:nvSpPr>
          <p:cNvPr id="23" name="Text Placeholder 3"/>
          <p:cNvSpPr>
            <a:spLocks noGrp="1"/>
          </p:cNvSpPr>
          <p:nvPr>
            <p:ph type="body" sz="quarter" idx="28" hasCustomPrompt="1"/>
          </p:nvPr>
        </p:nvSpPr>
        <p:spPr>
          <a:xfrm>
            <a:off x="1617217" y="2884823"/>
            <a:ext cx="7928752" cy="1143049"/>
          </a:xfrm>
          <a:prstGeom prst="rect">
            <a:avLst/>
          </a:prstGeom>
        </p:spPr>
        <p:txBody>
          <a:bodyPr/>
          <a:lstStyle>
            <a:lvl1pPr marL="0" indent="0" algn="just">
              <a:buNone/>
              <a:defRPr sz="1270">
                <a:solidFill>
                  <a:srgbClr val="000000"/>
                </a:solidFill>
              </a:defRPr>
            </a:lvl1pPr>
          </a:lstStyle>
          <a:p>
            <a:pPr lvl="0"/>
            <a:r>
              <a:rPr lang="en-US" dirty="0"/>
              <a:t>Century Gothic 14 </a:t>
            </a:r>
            <a:r>
              <a:rPr lang="en-US" dirty="0" err="1"/>
              <a:t>pt</a:t>
            </a:r>
            <a:endParaRPr lang="en-US" dirty="0"/>
          </a:p>
        </p:txBody>
      </p:sp>
      <p:sp>
        <p:nvSpPr>
          <p:cNvPr id="25" name="Picture Placeholder 5"/>
          <p:cNvSpPr>
            <a:spLocks noGrp="1"/>
          </p:cNvSpPr>
          <p:nvPr>
            <p:ph type="pic" sz="quarter" idx="31"/>
          </p:nvPr>
        </p:nvSpPr>
        <p:spPr>
          <a:xfrm>
            <a:off x="430455" y="2882387"/>
            <a:ext cx="1120046" cy="1143050"/>
          </a:xfrm>
          <a:prstGeom prst="rect">
            <a:avLst/>
          </a:prstGeom>
        </p:spPr>
        <p:txBody>
          <a:bodyPr/>
          <a:lstStyle>
            <a:lvl1pPr marL="0" indent="0">
              <a:buNone/>
              <a:defRPr sz="998">
                <a:solidFill>
                  <a:srgbClr val="000000"/>
                </a:solidFill>
              </a:defRPr>
            </a:lvl1pPr>
          </a:lstStyle>
          <a:p>
            <a:r>
              <a:rPr lang="en-US"/>
              <a:t>Click icon to add picture</a:t>
            </a:r>
            <a:endParaRPr lang="es-ES" dirty="0"/>
          </a:p>
        </p:txBody>
      </p:sp>
      <p:sp>
        <p:nvSpPr>
          <p:cNvPr id="26" name="Picture Placeholder 5"/>
          <p:cNvSpPr>
            <a:spLocks noGrp="1"/>
          </p:cNvSpPr>
          <p:nvPr>
            <p:ph type="pic" sz="quarter" idx="32"/>
          </p:nvPr>
        </p:nvSpPr>
        <p:spPr>
          <a:xfrm>
            <a:off x="430455" y="4265151"/>
            <a:ext cx="1120046" cy="1143050"/>
          </a:xfrm>
          <a:prstGeom prst="rect">
            <a:avLst/>
          </a:prstGeom>
        </p:spPr>
        <p:txBody>
          <a:bodyPr/>
          <a:lstStyle>
            <a:lvl1pPr marL="0" indent="0">
              <a:buNone/>
              <a:defRPr sz="998">
                <a:solidFill>
                  <a:srgbClr val="000000"/>
                </a:solidFill>
              </a:defRPr>
            </a:lvl1pPr>
          </a:lstStyle>
          <a:p>
            <a:r>
              <a:rPr lang="en-US"/>
              <a:t>Click icon to add picture</a:t>
            </a:r>
            <a:endParaRPr lang="es-ES" dirty="0"/>
          </a:p>
        </p:txBody>
      </p:sp>
      <p:sp>
        <p:nvSpPr>
          <p:cNvPr id="28" name="Picture Placeholder 5"/>
          <p:cNvSpPr>
            <a:spLocks noGrp="1"/>
          </p:cNvSpPr>
          <p:nvPr>
            <p:ph type="pic" sz="quarter" idx="33"/>
          </p:nvPr>
        </p:nvSpPr>
        <p:spPr>
          <a:xfrm>
            <a:off x="440475" y="1493876"/>
            <a:ext cx="1120046" cy="1143050"/>
          </a:xfrm>
          <a:prstGeom prst="rect">
            <a:avLst/>
          </a:prstGeom>
        </p:spPr>
        <p:txBody>
          <a:bodyPr/>
          <a:lstStyle>
            <a:lvl1pPr marL="0" indent="0">
              <a:buNone/>
              <a:defRPr sz="998">
                <a:solidFill>
                  <a:srgbClr val="000000"/>
                </a:solidFill>
              </a:defRPr>
            </a:lvl1pPr>
          </a:lstStyle>
          <a:p>
            <a:r>
              <a:rPr lang="en-US"/>
              <a:t>Click icon to add picture</a:t>
            </a:r>
            <a:endParaRPr lang="es-ES" dirty="0"/>
          </a:p>
        </p:txBody>
      </p:sp>
      <p:cxnSp>
        <p:nvCxnSpPr>
          <p:cNvPr id="18" name="Conector recto 17"/>
          <p:cNvCxnSpPr/>
          <p:nvPr userDrawn="1"/>
        </p:nvCxnSpPr>
        <p:spPr bwMode="auto">
          <a:xfrm flipH="1">
            <a:off x="-117390" y="6237295"/>
            <a:ext cx="10140779"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16" name="Content Placeholder 2"/>
          <p:cNvSpPr>
            <a:spLocks noGrp="1"/>
          </p:cNvSpPr>
          <p:nvPr>
            <p:ph sz="quarter" idx="34" hasCustomPrompt="1"/>
          </p:nvPr>
        </p:nvSpPr>
        <p:spPr>
          <a:xfrm>
            <a:off x="8703917" y="241030"/>
            <a:ext cx="842053" cy="1027734"/>
          </a:xfrm>
          <a:prstGeom prst="rect">
            <a:avLst/>
          </a:prstGeom>
        </p:spPr>
        <p:txBody>
          <a:bodyPr/>
          <a:lstStyle>
            <a:lvl1pPr marL="0" indent="0">
              <a:buNone/>
              <a:defRPr sz="816" baseline="0"/>
            </a:lvl1pPr>
          </a:lstStyle>
          <a:p>
            <a:pPr lvl="0"/>
            <a:r>
              <a:rPr lang="en-US" dirty="0" err="1"/>
              <a:t>Grafismo</a:t>
            </a:r>
            <a:r>
              <a:rPr lang="en-US" dirty="0"/>
              <a:t> de </a:t>
            </a:r>
            <a:r>
              <a:rPr lang="en-US" dirty="0" err="1"/>
              <a:t>sección</a:t>
            </a:r>
            <a:r>
              <a:rPr lang="en-US" dirty="0"/>
              <a:t> de </a:t>
            </a:r>
            <a:r>
              <a:rPr lang="en-US" dirty="0" err="1"/>
              <a:t>documento</a:t>
            </a:r>
            <a:endParaRPr lang="en-US" dirty="0"/>
          </a:p>
        </p:txBody>
      </p:sp>
      <p:sp>
        <p:nvSpPr>
          <p:cNvPr id="2" name="Footer Placeholder 1"/>
          <p:cNvSpPr>
            <a:spLocks noGrp="1"/>
          </p:cNvSpPr>
          <p:nvPr>
            <p:ph type="ftr" sz="quarter" idx="35"/>
          </p:nvPr>
        </p:nvSpPr>
        <p:spPr/>
        <p:txBody>
          <a:bodyPr/>
          <a:lstStyle/>
          <a:p>
            <a:r>
              <a:rPr lang="es-ES"/>
              <a:t>AFI Escuela 2024. Todos los derechos reservados.</a:t>
            </a:r>
            <a:endParaRPr lang="en-US" dirty="0"/>
          </a:p>
        </p:txBody>
      </p:sp>
      <p:sp>
        <p:nvSpPr>
          <p:cNvPr id="3" name="Slide Number Placeholder 2"/>
          <p:cNvSpPr>
            <a:spLocks noGrp="1"/>
          </p:cNvSpPr>
          <p:nvPr>
            <p:ph type="sldNum" sz="quarter" idx="36"/>
          </p:nvPr>
        </p:nvSpPr>
        <p:spPr/>
        <p:txBody>
          <a:bodyPr/>
          <a:lstStyle/>
          <a:p>
            <a:pPr>
              <a:defRPr/>
            </a:pPr>
            <a:fld id="{AA05AA80-E33F-4D2D-A31B-6ECE2045C248}" type="slidenum">
              <a:rPr lang="en-GB" smtClean="0"/>
              <a:pPr>
                <a:defRPr/>
              </a:pPr>
              <a:t>‹Nº›</a:t>
            </a:fld>
            <a:endParaRPr lang="en-GB"/>
          </a:p>
        </p:txBody>
      </p:sp>
      <p:pic>
        <p:nvPicPr>
          <p:cNvPr id="24" name="Imagen 23"/>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64029" y="6290042"/>
            <a:ext cx="1253801" cy="497929"/>
          </a:xfrm>
          <a:prstGeom prst="rect">
            <a:avLst/>
          </a:prstGeom>
        </p:spPr>
      </p:pic>
    </p:spTree>
    <p:extLst>
      <p:ext uri="{BB962C8B-B14F-4D97-AF65-F5344CB8AC3E}">
        <p14:creationId xmlns:p14="http://schemas.microsoft.com/office/powerpoint/2010/main" val="4075899315"/>
      </p:ext>
    </p:extLst>
  </p:cSld>
  <p:clrMapOvr>
    <a:masterClrMapping/>
  </p:clrMapOvr>
  <p:extLst>
    <p:ext uri="{DCECCB84-F9BA-43D5-87BE-67443E8EF086}">
      <p15:sldGuideLst xmlns:p15="http://schemas.microsoft.com/office/powerpoint/2012/main">
        <p15:guide id="1" orient="horz" pos="431">
          <p15:clr>
            <a:srgbClr val="FBAE40"/>
          </p15:clr>
        </p15:guide>
        <p15:guide id="2" pos="1054">
          <p15:clr>
            <a:srgbClr val="FBAE40"/>
          </p15:clr>
        </p15:guide>
        <p15:guide id="3" orient="horz" pos="4331">
          <p15:clr>
            <a:srgbClr val="FBAE40"/>
          </p15:clr>
        </p15:guide>
        <p15:guide id="4" pos="1100">
          <p15:clr>
            <a:srgbClr val="FBAE40"/>
          </p15:clr>
        </p15:guide>
        <p15:guide id="5" pos="238">
          <p15:clr>
            <a:srgbClr val="FBAE40"/>
          </p15:clr>
        </p15:guide>
        <p15:guide id="6" pos="303">
          <p15:clr>
            <a:srgbClr val="FBAE40"/>
          </p15:clr>
        </p15:guide>
        <p15:guide id="7" pos="6497">
          <p15:clr>
            <a:srgbClr val="FBAE40"/>
          </p15:clr>
        </p15:guide>
        <p15:guide id="8" pos="3368">
          <p15:clr>
            <a:srgbClr val="FBAE40"/>
          </p15:clr>
        </p15:guide>
        <p15:guide id="9" orient="horz" pos="2381">
          <p15:clr>
            <a:srgbClr val="FBAE40"/>
          </p15:clr>
        </p15:guide>
        <p15:guide id="10" orient="horz" pos="455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GraficoyTexto01">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17568780-DD9D-F941-BDB5-2A2C795B0786}"/>
              </a:ext>
            </a:extLst>
          </p:cNvPr>
          <p:cNvSpPr>
            <a:spLocks noGrp="1"/>
          </p:cNvSpPr>
          <p:nvPr>
            <p:ph type="title" hasCustomPrompt="1"/>
          </p:nvPr>
        </p:nvSpPr>
        <p:spPr>
          <a:xfrm>
            <a:off x="289257" y="915857"/>
            <a:ext cx="8333104" cy="352907"/>
          </a:xfrm>
          <a:prstGeom prst="rect">
            <a:avLst/>
          </a:prstGeom>
        </p:spPr>
        <p:txBody>
          <a:bodyPr vert="horz" lIns="91440" tIns="45720" rIns="91440" bIns="45720" rtlCol="0" anchor="t">
            <a:normAutofit/>
          </a:bodyPr>
          <a:lstStyle>
            <a:lvl1pPr algn="l">
              <a:defRPr sz="1763" b="1">
                <a:solidFill>
                  <a:srgbClr val="000000"/>
                </a:solidFill>
                <a:latin typeface="Century Gothic" panose="020B0502020202020204" pitchFamily="34" charset="0"/>
              </a:defRPr>
            </a:lvl1pPr>
          </a:lstStyle>
          <a:p>
            <a:r>
              <a:rPr lang="en-US" dirty="0"/>
              <a:t>Century Gothic 18 </a:t>
            </a:r>
            <a:r>
              <a:rPr lang="en-US" dirty="0" err="1"/>
              <a:t>pt</a:t>
            </a:r>
            <a:r>
              <a:rPr lang="en-US" dirty="0"/>
              <a:t> </a:t>
            </a:r>
            <a:r>
              <a:rPr lang="en-US" dirty="0" err="1"/>
              <a:t>Negrita</a:t>
            </a:r>
            <a:br>
              <a:rPr lang="en-US" dirty="0"/>
            </a:br>
            <a:endParaRPr lang="en-US" dirty="0"/>
          </a:p>
        </p:txBody>
      </p:sp>
      <p:sp>
        <p:nvSpPr>
          <p:cNvPr id="17" name="Content Placeholder 2"/>
          <p:cNvSpPr>
            <a:spLocks noGrp="1"/>
          </p:cNvSpPr>
          <p:nvPr>
            <p:ph idx="1"/>
          </p:nvPr>
        </p:nvSpPr>
        <p:spPr>
          <a:xfrm>
            <a:off x="468226" y="1585222"/>
            <a:ext cx="5668003" cy="409094"/>
          </a:xfrm>
          <a:prstGeom prst="rect">
            <a:avLst/>
          </a:prstGeom>
        </p:spPr>
        <p:txBody>
          <a:bodyPr/>
          <a:lstStyle>
            <a:lvl1pPr marL="0" indent="0" algn="ctr">
              <a:lnSpc>
                <a:spcPct val="100000"/>
              </a:lnSpc>
              <a:spcAft>
                <a:spcPts val="543"/>
              </a:spcAft>
              <a:buClr>
                <a:schemeClr val="tx2"/>
              </a:buClr>
              <a:buFont typeface="Arial" panose="020B0604020202020204" pitchFamily="34" charset="0"/>
              <a:buNone/>
              <a:defRPr sz="1452" b="1">
                <a:solidFill>
                  <a:srgbClr val="000000"/>
                </a:solidFill>
                <a:latin typeface="+mn-lt"/>
                <a:cs typeface="Arial" pitchFamily="34" charset="0"/>
              </a:defRPr>
            </a:lvl1pPr>
            <a:lvl2pPr>
              <a:buNone/>
              <a:defRPr/>
            </a:lvl2pPr>
            <a:lvl3pPr>
              <a:buNone/>
              <a:defRPr/>
            </a:lvl3pPr>
            <a:lvl4pPr>
              <a:buNone/>
              <a:defRPr/>
            </a:lvl4pPr>
            <a:lvl5pPr>
              <a:buNone/>
              <a:defRPr/>
            </a:lvl5pPr>
          </a:lstStyle>
          <a:p>
            <a:pPr lvl="0"/>
            <a:r>
              <a:rPr lang="en-US"/>
              <a:t>Edit Master text styles</a:t>
            </a:r>
          </a:p>
        </p:txBody>
      </p:sp>
      <p:sp>
        <p:nvSpPr>
          <p:cNvPr id="19" name="Text Placeholder 3"/>
          <p:cNvSpPr>
            <a:spLocks noGrp="1"/>
          </p:cNvSpPr>
          <p:nvPr>
            <p:ph type="body" sz="quarter" idx="28" hasCustomPrompt="1"/>
          </p:nvPr>
        </p:nvSpPr>
        <p:spPr>
          <a:xfrm>
            <a:off x="6597364" y="1594707"/>
            <a:ext cx="2949531" cy="3819590"/>
          </a:xfrm>
          <a:prstGeom prst="rect">
            <a:avLst/>
          </a:prstGeom>
        </p:spPr>
        <p:txBody>
          <a:bodyPr/>
          <a:lstStyle>
            <a:lvl1pPr marL="0" indent="0">
              <a:buNone/>
              <a:defRPr lang="en-US" sz="1270" dirty="0" smtClean="0">
                <a:solidFill>
                  <a:srgbClr val="000000"/>
                </a:solidFill>
                <a:latin typeface="+mn-lt"/>
                <a:ea typeface="+mn-ea"/>
                <a:cs typeface="+mn-cs"/>
              </a:defRPr>
            </a:lvl1pPr>
          </a:lstStyle>
          <a:p>
            <a:pPr lvl="0"/>
            <a:r>
              <a:rPr lang="en-US" dirty="0"/>
              <a:t>Century Gothic 14 </a:t>
            </a:r>
            <a:r>
              <a:rPr lang="en-US" dirty="0" err="1"/>
              <a:t>pt</a:t>
            </a:r>
            <a:endParaRPr lang="en-US" dirty="0"/>
          </a:p>
        </p:txBody>
      </p:sp>
      <p:cxnSp>
        <p:nvCxnSpPr>
          <p:cNvPr id="20" name="Conector recto 19"/>
          <p:cNvCxnSpPr/>
          <p:nvPr userDrawn="1"/>
        </p:nvCxnSpPr>
        <p:spPr bwMode="auto">
          <a:xfrm flipH="1">
            <a:off x="-117390" y="6237295"/>
            <a:ext cx="10140779"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24" name="Text Placeholder 26">
            <a:extLst>
              <a:ext uri="{FF2B5EF4-FFF2-40B4-BE49-F238E27FC236}">
                <a16:creationId xmlns:a16="http://schemas.microsoft.com/office/drawing/2014/main" id="{0B1A706F-95CA-F047-BFF9-45DECAAE28B0}"/>
              </a:ext>
            </a:extLst>
          </p:cNvPr>
          <p:cNvSpPr>
            <a:spLocks noGrp="1"/>
          </p:cNvSpPr>
          <p:nvPr>
            <p:ph type="body" sz="quarter" idx="26" hasCustomPrompt="1"/>
          </p:nvPr>
        </p:nvSpPr>
        <p:spPr>
          <a:xfrm>
            <a:off x="289258" y="206104"/>
            <a:ext cx="8333103" cy="576064"/>
          </a:xfrm>
          <a:prstGeom prst="rect">
            <a:avLst/>
          </a:prstGeom>
        </p:spPr>
        <p:txBody>
          <a:bodyPr/>
          <a:lstStyle>
            <a:lvl1pPr marL="0" indent="0">
              <a:buNone/>
              <a:defRPr sz="2938" b="1">
                <a:solidFill>
                  <a:srgbClr val="000000"/>
                </a:solidFill>
                <a:latin typeface="Century Gothic" panose="020B0502020202020204" pitchFamily="34" charset="0"/>
              </a:defRPr>
            </a:lvl1pPr>
            <a:lvl2pPr marL="232437" indent="0">
              <a:buFont typeface="Arial" panose="020B0604020202020204" pitchFamily="34" charset="0"/>
              <a:buNone/>
              <a:defRPr sz="2938" b="1" baseline="0">
                <a:latin typeface="Century Gothic" panose="020B0502020202020204" pitchFamily="34" charset="0"/>
              </a:defRPr>
            </a:lvl2pPr>
            <a:lvl3pPr>
              <a:defRPr sz="2938">
                <a:latin typeface="Century Gothic" panose="020B0502020202020204" pitchFamily="34" charset="0"/>
              </a:defRPr>
            </a:lvl3pPr>
            <a:lvl4pPr>
              <a:defRPr sz="2938">
                <a:latin typeface="Century Gothic" panose="020B0502020202020204" pitchFamily="34" charset="0"/>
              </a:defRPr>
            </a:lvl4pPr>
            <a:lvl5pPr>
              <a:defRPr sz="2938">
                <a:latin typeface="Century Gothic" panose="020B0502020202020204" pitchFamily="34" charset="0"/>
              </a:defRPr>
            </a:lvl5pPr>
          </a:lstStyle>
          <a:p>
            <a:pPr lvl="0"/>
            <a:r>
              <a:rPr lang="en-US" dirty="0"/>
              <a:t>Century Gothic 30pt </a:t>
            </a:r>
            <a:r>
              <a:rPr lang="en-US" dirty="0" err="1"/>
              <a:t>Negrita</a:t>
            </a:r>
            <a:endParaRPr lang="en-US" dirty="0"/>
          </a:p>
        </p:txBody>
      </p:sp>
      <p:sp>
        <p:nvSpPr>
          <p:cNvPr id="12" name="Content Placeholder 2"/>
          <p:cNvSpPr>
            <a:spLocks noGrp="1"/>
          </p:cNvSpPr>
          <p:nvPr>
            <p:ph sz="quarter" idx="29" hasCustomPrompt="1"/>
          </p:nvPr>
        </p:nvSpPr>
        <p:spPr>
          <a:xfrm>
            <a:off x="8703917" y="241030"/>
            <a:ext cx="842053" cy="1027734"/>
          </a:xfrm>
          <a:prstGeom prst="rect">
            <a:avLst/>
          </a:prstGeom>
        </p:spPr>
        <p:txBody>
          <a:bodyPr/>
          <a:lstStyle>
            <a:lvl1pPr marL="0" indent="0">
              <a:buNone/>
              <a:defRPr sz="816" baseline="0"/>
            </a:lvl1pPr>
          </a:lstStyle>
          <a:p>
            <a:pPr lvl="0"/>
            <a:r>
              <a:rPr lang="en-US" dirty="0" err="1"/>
              <a:t>Grafismo</a:t>
            </a:r>
            <a:r>
              <a:rPr lang="en-US" dirty="0"/>
              <a:t> de </a:t>
            </a:r>
            <a:r>
              <a:rPr lang="en-US" dirty="0" err="1"/>
              <a:t>sección</a:t>
            </a:r>
            <a:r>
              <a:rPr lang="en-US" dirty="0"/>
              <a:t> de </a:t>
            </a:r>
            <a:r>
              <a:rPr lang="en-US" dirty="0" err="1"/>
              <a:t>documento</a:t>
            </a:r>
            <a:endParaRPr lang="en-US" dirty="0"/>
          </a:p>
        </p:txBody>
      </p:sp>
      <p:sp>
        <p:nvSpPr>
          <p:cNvPr id="2" name="Footer Placeholder 1"/>
          <p:cNvSpPr>
            <a:spLocks noGrp="1"/>
          </p:cNvSpPr>
          <p:nvPr>
            <p:ph type="ftr" sz="quarter" idx="30"/>
          </p:nvPr>
        </p:nvSpPr>
        <p:spPr/>
        <p:txBody>
          <a:bodyPr/>
          <a:lstStyle/>
          <a:p>
            <a:r>
              <a:rPr lang="es-ES"/>
              <a:t>AFI Escuela 2024. Todos los derechos reservados.</a:t>
            </a:r>
            <a:endParaRPr lang="en-US" dirty="0"/>
          </a:p>
        </p:txBody>
      </p:sp>
      <p:sp>
        <p:nvSpPr>
          <p:cNvPr id="3" name="Slide Number Placeholder 2"/>
          <p:cNvSpPr>
            <a:spLocks noGrp="1"/>
          </p:cNvSpPr>
          <p:nvPr>
            <p:ph type="sldNum" sz="quarter" idx="31"/>
          </p:nvPr>
        </p:nvSpPr>
        <p:spPr/>
        <p:txBody>
          <a:bodyPr/>
          <a:lstStyle/>
          <a:p>
            <a:pPr>
              <a:defRPr/>
            </a:pPr>
            <a:fld id="{AA05AA80-E33F-4D2D-A31B-6ECE2045C248}" type="slidenum">
              <a:rPr lang="en-GB" smtClean="0"/>
              <a:pPr>
                <a:defRPr/>
              </a:pPr>
              <a:t>‹Nº›</a:t>
            </a:fld>
            <a:endParaRPr lang="en-GB"/>
          </a:p>
        </p:txBody>
      </p:sp>
      <p:pic>
        <p:nvPicPr>
          <p:cNvPr id="16" name="Imagen 1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64029" y="6290042"/>
            <a:ext cx="1253801" cy="497929"/>
          </a:xfrm>
          <a:prstGeom prst="rect">
            <a:avLst/>
          </a:prstGeom>
        </p:spPr>
      </p:pic>
    </p:spTree>
    <p:extLst>
      <p:ext uri="{BB962C8B-B14F-4D97-AF65-F5344CB8AC3E}">
        <p14:creationId xmlns:p14="http://schemas.microsoft.com/office/powerpoint/2010/main" val="3272402222"/>
      </p:ext>
    </p:extLst>
  </p:cSld>
  <p:clrMapOvr>
    <a:masterClrMapping/>
  </p:clrMapOvr>
  <p:extLst>
    <p:ext uri="{DCECCB84-F9BA-43D5-87BE-67443E8EF086}">
      <p15:sldGuideLst xmlns:p15="http://schemas.microsoft.com/office/powerpoint/2012/main">
        <p15:guide id="1" orient="horz" pos="431">
          <p15:clr>
            <a:srgbClr val="FBAE40"/>
          </p15:clr>
        </p15:guide>
        <p15:guide id="2" pos="4184">
          <p15:clr>
            <a:srgbClr val="FBAE40"/>
          </p15:clr>
        </p15:guide>
        <p15:guide id="3" orient="horz" pos="4331">
          <p15:clr>
            <a:srgbClr val="FBAE40"/>
          </p15:clr>
        </p15:guide>
        <p15:guide id="4" pos="238">
          <p15:clr>
            <a:srgbClr val="FBAE40"/>
          </p15:clr>
        </p15:guide>
        <p15:guide id="5" pos="321">
          <p15:clr>
            <a:srgbClr val="FBAE40"/>
          </p15:clr>
        </p15:guide>
        <p15:guide id="6" pos="4481">
          <p15:clr>
            <a:srgbClr val="FBAE40"/>
          </p15:clr>
        </p15:guide>
        <p15:guide id="7" pos="6497">
          <p15:clr>
            <a:srgbClr val="FBAE40"/>
          </p15:clr>
        </p15:guide>
        <p15:guide id="8" pos="3368">
          <p15:clr>
            <a:srgbClr val="FBAE40"/>
          </p15:clr>
        </p15:guide>
        <p15:guide id="9" orient="horz" pos="2381">
          <p15:clr>
            <a:srgbClr val="FBAE40"/>
          </p15:clr>
        </p15:guide>
        <p15:guide id="10" orient="horz" pos="455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GraficoyTexto02">
    <p:spTree>
      <p:nvGrpSpPr>
        <p:cNvPr id="1" name=""/>
        <p:cNvGrpSpPr/>
        <p:nvPr/>
      </p:nvGrpSpPr>
      <p:grpSpPr>
        <a:xfrm>
          <a:off x="0" y="0"/>
          <a:ext cx="0" cy="0"/>
          <a:chOff x="0" y="0"/>
          <a:chExt cx="0" cy="0"/>
        </a:xfrm>
      </p:grpSpPr>
      <p:sp>
        <p:nvSpPr>
          <p:cNvPr id="15" name="Title Placeholder 1">
            <a:extLst>
              <a:ext uri="{FF2B5EF4-FFF2-40B4-BE49-F238E27FC236}">
                <a16:creationId xmlns:a16="http://schemas.microsoft.com/office/drawing/2014/main" id="{17568780-DD9D-F941-BDB5-2A2C795B0786}"/>
              </a:ext>
            </a:extLst>
          </p:cNvPr>
          <p:cNvSpPr>
            <a:spLocks noGrp="1"/>
          </p:cNvSpPr>
          <p:nvPr>
            <p:ph type="title" hasCustomPrompt="1"/>
          </p:nvPr>
        </p:nvSpPr>
        <p:spPr>
          <a:xfrm>
            <a:off x="289257" y="915857"/>
            <a:ext cx="8333104" cy="352907"/>
          </a:xfrm>
          <a:prstGeom prst="rect">
            <a:avLst/>
          </a:prstGeom>
        </p:spPr>
        <p:txBody>
          <a:bodyPr vert="horz" lIns="91440" tIns="45720" rIns="91440" bIns="45720" rtlCol="0" anchor="t">
            <a:normAutofit/>
          </a:bodyPr>
          <a:lstStyle>
            <a:lvl1pPr algn="l">
              <a:defRPr sz="1763" b="1">
                <a:solidFill>
                  <a:srgbClr val="000000"/>
                </a:solidFill>
                <a:latin typeface="Century Gothic" panose="020B0502020202020204" pitchFamily="34" charset="0"/>
              </a:defRPr>
            </a:lvl1pPr>
          </a:lstStyle>
          <a:p>
            <a:r>
              <a:rPr lang="en-US" dirty="0"/>
              <a:t>Century Gothic 18 </a:t>
            </a:r>
            <a:r>
              <a:rPr lang="en-US" dirty="0" err="1"/>
              <a:t>pt</a:t>
            </a:r>
            <a:r>
              <a:rPr lang="en-US" dirty="0"/>
              <a:t> </a:t>
            </a:r>
            <a:r>
              <a:rPr lang="en-US" dirty="0" err="1"/>
              <a:t>Negrita</a:t>
            </a:r>
            <a:br>
              <a:rPr lang="en-US" dirty="0"/>
            </a:br>
            <a:endParaRPr lang="en-US" dirty="0"/>
          </a:p>
        </p:txBody>
      </p:sp>
      <p:sp>
        <p:nvSpPr>
          <p:cNvPr id="17" name="Content Placeholder 2"/>
          <p:cNvSpPr>
            <a:spLocks noGrp="1"/>
          </p:cNvSpPr>
          <p:nvPr>
            <p:ph idx="1"/>
          </p:nvPr>
        </p:nvSpPr>
        <p:spPr>
          <a:xfrm>
            <a:off x="468226" y="1585222"/>
            <a:ext cx="5668003" cy="409094"/>
          </a:xfrm>
          <a:prstGeom prst="rect">
            <a:avLst/>
          </a:prstGeom>
        </p:spPr>
        <p:txBody>
          <a:bodyPr/>
          <a:lstStyle>
            <a:lvl1pPr marL="0" indent="0" algn="ctr">
              <a:lnSpc>
                <a:spcPct val="100000"/>
              </a:lnSpc>
              <a:spcAft>
                <a:spcPts val="543"/>
              </a:spcAft>
              <a:buClr>
                <a:schemeClr val="tx2"/>
              </a:buClr>
              <a:buFont typeface="Arial" panose="020B0604020202020204" pitchFamily="34" charset="0"/>
              <a:buNone/>
              <a:defRPr sz="1452" b="1">
                <a:solidFill>
                  <a:srgbClr val="000000"/>
                </a:solidFill>
                <a:latin typeface="+mn-lt"/>
                <a:cs typeface="Arial" pitchFamily="34" charset="0"/>
              </a:defRPr>
            </a:lvl1pPr>
            <a:lvl2pPr>
              <a:buNone/>
              <a:defRPr/>
            </a:lvl2pPr>
            <a:lvl3pPr>
              <a:buNone/>
              <a:defRPr/>
            </a:lvl3pPr>
            <a:lvl4pPr>
              <a:buNone/>
              <a:defRPr/>
            </a:lvl4pPr>
            <a:lvl5pPr>
              <a:buNone/>
              <a:defRPr/>
            </a:lvl5pPr>
          </a:lstStyle>
          <a:p>
            <a:pPr lvl="0"/>
            <a:r>
              <a:rPr lang="en-US"/>
              <a:t>Edit Master text styles</a:t>
            </a:r>
          </a:p>
        </p:txBody>
      </p:sp>
      <p:sp>
        <p:nvSpPr>
          <p:cNvPr id="19" name="Text Placeholder 3"/>
          <p:cNvSpPr>
            <a:spLocks noGrp="1"/>
          </p:cNvSpPr>
          <p:nvPr>
            <p:ph type="body" sz="quarter" idx="28" hasCustomPrompt="1"/>
          </p:nvPr>
        </p:nvSpPr>
        <p:spPr>
          <a:xfrm>
            <a:off x="6597364" y="1594707"/>
            <a:ext cx="2949531" cy="3819590"/>
          </a:xfrm>
          <a:prstGeom prst="rect">
            <a:avLst/>
          </a:prstGeom>
        </p:spPr>
        <p:txBody>
          <a:bodyPr/>
          <a:lstStyle>
            <a:lvl1pPr marL="0" indent="0">
              <a:buNone/>
              <a:defRPr lang="en-US" sz="1270" dirty="0" smtClean="0">
                <a:solidFill>
                  <a:srgbClr val="000000"/>
                </a:solidFill>
                <a:latin typeface="+mn-lt"/>
                <a:ea typeface="+mn-ea"/>
                <a:cs typeface="+mn-cs"/>
              </a:defRPr>
            </a:lvl1pPr>
          </a:lstStyle>
          <a:p>
            <a:pPr lvl="0"/>
            <a:r>
              <a:rPr lang="en-US" dirty="0"/>
              <a:t>Century Gothic 14 </a:t>
            </a:r>
            <a:r>
              <a:rPr lang="en-US" dirty="0" err="1"/>
              <a:t>pt</a:t>
            </a:r>
            <a:endParaRPr lang="en-US" dirty="0"/>
          </a:p>
        </p:txBody>
      </p:sp>
      <p:cxnSp>
        <p:nvCxnSpPr>
          <p:cNvPr id="20" name="Conector recto 19"/>
          <p:cNvCxnSpPr/>
          <p:nvPr userDrawn="1"/>
        </p:nvCxnSpPr>
        <p:spPr bwMode="auto">
          <a:xfrm flipH="1">
            <a:off x="-117390" y="6237295"/>
            <a:ext cx="10140779"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16" name="Text Placeholder 26">
            <a:extLst>
              <a:ext uri="{FF2B5EF4-FFF2-40B4-BE49-F238E27FC236}">
                <a16:creationId xmlns:a16="http://schemas.microsoft.com/office/drawing/2014/main" id="{0B1A706F-95CA-F047-BFF9-45DECAAE28B0}"/>
              </a:ext>
            </a:extLst>
          </p:cNvPr>
          <p:cNvSpPr>
            <a:spLocks noGrp="1"/>
          </p:cNvSpPr>
          <p:nvPr>
            <p:ph type="body" sz="quarter" idx="26" hasCustomPrompt="1"/>
          </p:nvPr>
        </p:nvSpPr>
        <p:spPr>
          <a:xfrm>
            <a:off x="289258" y="206104"/>
            <a:ext cx="8333103" cy="576064"/>
          </a:xfrm>
          <a:prstGeom prst="rect">
            <a:avLst/>
          </a:prstGeom>
        </p:spPr>
        <p:txBody>
          <a:bodyPr/>
          <a:lstStyle>
            <a:lvl1pPr marL="0" indent="0">
              <a:buNone/>
              <a:defRPr sz="2938" b="1">
                <a:solidFill>
                  <a:srgbClr val="000000"/>
                </a:solidFill>
                <a:latin typeface="Century Gothic" panose="020B0502020202020204" pitchFamily="34" charset="0"/>
              </a:defRPr>
            </a:lvl1pPr>
            <a:lvl2pPr marL="232437" indent="0">
              <a:buFont typeface="Arial" panose="020B0604020202020204" pitchFamily="34" charset="0"/>
              <a:buNone/>
              <a:defRPr sz="2938" b="1" baseline="0">
                <a:latin typeface="Century Gothic" panose="020B0502020202020204" pitchFamily="34" charset="0"/>
              </a:defRPr>
            </a:lvl2pPr>
            <a:lvl3pPr>
              <a:defRPr sz="2938">
                <a:latin typeface="Century Gothic" panose="020B0502020202020204" pitchFamily="34" charset="0"/>
              </a:defRPr>
            </a:lvl3pPr>
            <a:lvl4pPr>
              <a:defRPr sz="2938">
                <a:latin typeface="Century Gothic" panose="020B0502020202020204" pitchFamily="34" charset="0"/>
              </a:defRPr>
            </a:lvl4pPr>
            <a:lvl5pPr>
              <a:defRPr sz="2938">
                <a:latin typeface="Century Gothic" panose="020B0502020202020204" pitchFamily="34" charset="0"/>
              </a:defRPr>
            </a:lvl5pPr>
          </a:lstStyle>
          <a:p>
            <a:pPr lvl="0"/>
            <a:r>
              <a:rPr lang="en-US" dirty="0"/>
              <a:t>Century Gothic 30pt </a:t>
            </a:r>
            <a:r>
              <a:rPr lang="en-US" dirty="0" err="1"/>
              <a:t>Negrita</a:t>
            </a:r>
            <a:endParaRPr lang="en-US" dirty="0"/>
          </a:p>
        </p:txBody>
      </p:sp>
      <p:sp>
        <p:nvSpPr>
          <p:cNvPr id="12" name="Content Placeholder 2"/>
          <p:cNvSpPr>
            <a:spLocks noGrp="1"/>
          </p:cNvSpPr>
          <p:nvPr>
            <p:ph sz="quarter" idx="29" hasCustomPrompt="1"/>
          </p:nvPr>
        </p:nvSpPr>
        <p:spPr>
          <a:xfrm>
            <a:off x="8703917" y="241030"/>
            <a:ext cx="842053" cy="1027734"/>
          </a:xfrm>
          <a:prstGeom prst="rect">
            <a:avLst/>
          </a:prstGeom>
        </p:spPr>
        <p:txBody>
          <a:bodyPr/>
          <a:lstStyle>
            <a:lvl1pPr marL="0" indent="0">
              <a:buNone/>
              <a:defRPr sz="816" baseline="0"/>
            </a:lvl1pPr>
          </a:lstStyle>
          <a:p>
            <a:pPr lvl="0"/>
            <a:r>
              <a:rPr lang="en-US" dirty="0" err="1"/>
              <a:t>Grafismo</a:t>
            </a:r>
            <a:r>
              <a:rPr lang="en-US" dirty="0"/>
              <a:t> de </a:t>
            </a:r>
            <a:r>
              <a:rPr lang="en-US" dirty="0" err="1"/>
              <a:t>sección</a:t>
            </a:r>
            <a:r>
              <a:rPr lang="en-US" dirty="0"/>
              <a:t> de </a:t>
            </a:r>
            <a:r>
              <a:rPr lang="en-US" dirty="0" err="1"/>
              <a:t>documento</a:t>
            </a:r>
            <a:endParaRPr lang="en-US" dirty="0"/>
          </a:p>
        </p:txBody>
      </p:sp>
      <p:sp>
        <p:nvSpPr>
          <p:cNvPr id="2" name="Footer Placeholder 1"/>
          <p:cNvSpPr>
            <a:spLocks noGrp="1"/>
          </p:cNvSpPr>
          <p:nvPr>
            <p:ph type="ftr" sz="quarter" idx="30"/>
          </p:nvPr>
        </p:nvSpPr>
        <p:spPr/>
        <p:txBody>
          <a:bodyPr/>
          <a:lstStyle/>
          <a:p>
            <a:r>
              <a:rPr lang="es-ES"/>
              <a:t>AFI Escuela 2024. Todos los derechos reservados.</a:t>
            </a:r>
            <a:endParaRPr lang="en-US" dirty="0"/>
          </a:p>
        </p:txBody>
      </p:sp>
      <p:sp>
        <p:nvSpPr>
          <p:cNvPr id="3" name="Slide Number Placeholder 2"/>
          <p:cNvSpPr>
            <a:spLocks noGrp="1"/>
          </p:cNvSpPr>
          <p:nvPr>
            <p:ph type="sldNum" sz="quarter" idx="31"/>
          </p:nvPr>
        </p:nvSpPr>
        <p:spPr/>
        <p:txBody>
          <a:bodyPr/>
          <a:lstStyle/>
          <a:p>
            <a:pPr>
              <a:defRPr/>
            </a:pPr>
            <a:fld id="{AA05AA80-E33F-4D2D-A31B-6ECE2045C248}" type="slidenum">
              <a:rPr lang="en-GB" smtClean="0"/>
              <a:pPr>
                <a:defRPr/>
              </a:pPr>
              <a:t>‹Nº›</a:t>
            </a:fld>
            <a:endParaRPr lang="en-GB"/>
          </a:p>
        </p:txBody>
      </p:sp>
      <p:pic>
        <p:nvPicPr>
          <p:cNvPr id="18" name="Imagen 1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64029" y="6290042"/>
            <a:ext cx="1253801" cy="497929"/>
          </a:xfrm>
          <a:prstGeom prst="rect">
            <a:avLst/>
          </a:prstGeom>
        </p:spPr>
      </p:pic>
    </p:spTree>
    <p:extLst>
      <p:ext uri="{BB962C8B-B14F-4D97-AF65-F5344CB8AC3E}">
        <p14:creationId xmlns:p14="http://schemas.microsoft.com/office/powerpoint/2010/main" val="1913162049"/>
      </p:ext>
    </p:extLst>
  </p:cSld>
  <p:clrMapOvr>
    <a:masterClrMapping/>
  </p:clrMapOvr>
  <p:extLst>
    <p:ext uri="{DCECCB84-F9BA-43D5-87BE-67443E8EF086}">
      <p15:sldGuideLst xmlns:p15="http://schemas.microsoft.com/office/powerpoint/2012/main">
        <p15:guide id="1" orient="horz" pos="431">
          <p15:clr>
            <a:srgbClr val="FBAE40"/>
          </p15:clr>
        </p15:guide>
        <p15:guide id="2" pos="4184">
          <p15:clr>
            <a:srgbClr val="FBAE40"/>
          </p15:clr>
        </p15:guide>
        <p15:guide id="3" orient="horz" pos="4331">
          <p15:clr>
            <a:srgbClr val="FBAE40"/>
          </p15:clr>
        </p15:guide>
        <p15:guide id="4" pos="238">
          <p15:clr>
            <a:srgbClr val="FBAE40"/>
          </p15:clr>
        </p15:guide>
        <p15:guide id="5" pos="321">
          <p15:clr>
            <a:srgbClr val="FBAE40"/>
          </p15:clr>
        </p15:guide>
        <p15:guide id="6" pos="4481">
          <p15:clr>
            <a:srgbClr val="FBAE40"/>
          </p15:clr>
        </p15:guide>
        <p15:guide id="7" pos="6497">
          <p15:clr>
            <a:srgbClr val="FBAE40"/>
          </p15:clr>
        </p15:guide>
        <p15:guide id="8" pos="3368">
          <p15:clr>
            <a:srgbClr val="FBAE40"/>
          </p15:clr>
        </p15:guide>
        <p15:guide id="9" orient="horz" pos="2381">
          <p15:clr>
            <a:srgbClr val="FBAE40"/>
          </p15:clr>
        </p15:guide>
        <p15:guide id="10" orient="horz" pos="455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laves">
    <p:spTree>
      <p:nvGrpSpPr>
        <p:cNvPr id="1" name=""/>
        <p:cNvGrpSpPr/>
        <p:nvPr/>
      </p:nvGrpSpPr>
      <p:grpSpPr>
        <a:xfrm>
          <a:off x="0" y="0"/>
          <a:ext cx="0" cy="0"/>
          <a:chOff x="0" y="0"/>
          <a:chExt cx="0" cy="0"/>
        </a:xfrm>
      </p:grpSpPr>
      <p:sp>
        <p:nvSpPr>
          <p:cNvPr id="12" name="Rectangle 11"/>
          <p:cNvSpPr>
            <a:spLocks noChangeArrowheads="1"/>
          </p:cNvSpPr>
          <p:nvPr userDrawn="1"/>
        </p:nvSpPr>
        <p:spPr bwMode="auto">
          <a:xfrm>
            <a:off x="-250821" y="-138259"/>
            <a:ext cx="10298113" cy="7029450"/>
          </a:xfrm>
          <a:prstGeom prst="rect">
            <a:avLst/>
          </a:prstGeom>
          <a:solidFill>
            <a:schemeClr val="tx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sz="2169"/>
          </a:p>
        </p:txBody>
      </p:sp>
      <p:sp>
        <p:nvSpPr>
          <p:cNvPr id="10" name="Title 1"/>
          <p:cNvSpPr>
            <a:spLocks noGrp="1"/>
          </p:cNvSpPr>
          <p:nvPr userDrawn="1">
            <p:ph type="ctrTitle" hasCustomPrompt="1"/>
          </p:nvPr>
        </p:nvSpPr>
        <p:spPr>
          <a:xfrm>
            <a:off x="279588" y="228106"/>
            <a:ext cx="8342774" cy="522595"/>
          </a:xfrm>
          <a:prstGeom prst="rect">
            <a:avLst/>
          </a:prstGeom>
        </p:spPr>
        <p:txBody>
          <a:bodyPr/>
          <a:lstStyle>
            <a:lvl1pPr algn="l">
              <a:defRPr sz="2540" b="1">
                <a:solidFill>
                  <a:schemeClr val="bg1"/>
                </a:solidFill>
                <a:latin typeface="Century Gothic" panose="020B0502020202020204" pitchFamily="34" charset="0"/>
              </a:defRPr>
            </a:lvl1pPr>
          </a:lstStyle>
          <a:p>
            <a:r>
              <a:rPr lang="da-DK" dirty="0"/>
              <a:t>Century Gothic 30 pt</a:t>
            </a:r>
            <a:endParaRPr lang="es-ES" dirty="0"/>
          </a:p>
        </p:txBody>
      </p:sp>
      <p:cxnSp>
        <p:nvCxnSpPr>
          <p:cNvPr id="3" name="Conector recto 2"/>
          <p:cNvCxnSpPr/>
          <p:nvPr userDrawn="1"/>
        </p:nvCxnSpPr>
        <p:spPr bwMode="auto">
          <a:xfrm flipH="1">
            <a:off x="-384252" y="6237295"/>
            <a:ext cx="10674504" cy="0"/>
          </a:xfrm>
          <a:prstGeom prst="line">
            <a:avLst/>
          </a:prstGeom>
          <a:solidFill>
            <a:schemeClr val="accent1"/>
          </a:solidFill>
          <a:ln w="3175" cap="flat" cmpd="sng" algn="ctr">
            <a:solidFill>
              <a:schemeClr val="bg1"/>
            </a:solidFill>
            <a:prstDash val="solid"/>
            <a:round/>
            <a:headEnd type="none" w="med" len="med"/>
            <a:tailEnd type="none" w="med" len="med"/>
          </a:ln>
          <a:effectLst/>
        </p:spPr>
      </p:cxnSp>
      <p:sp>
        <p:nvSpPr>
          <p:cNvPr id="6" name="Text Placeholder 5"/>
          <p:cNvSpPr>
            <a:spLocks noGrp="1"/>
          </p:cNvSpPr>
          <p:nvPr>
            <p:ph type="body" sz="quarter" idx="10" hasCustomPrompt="1"/>
          </p:nvPr>
        </p:nvSpPr>
        <p:spPr>
          <a:xfrm>
            <a:off x="282399" y="1012427"/>
            <a:ext cx="8339962" cy="391518"/>
          </a:xfrm>
          <a:prstGeom prst="rect">
            <a:avLst/>
          </a:prstGeom>
        </p:spPr>
        <p:txBody>
          <a:bodyPr/>
          <a:lstStyle>
            <a:lvl1pPr marL="0" indent="0">
              <a:buNone/>
              <a:defRPr sz="1633" baseline="0">
                <a:solidFill>
                  <a:schemeClr val="bg1"/>
                </a:solidFill>
              </a:defRPr>
            </a:lvl1pPr>
          </a:lstStyle>
          <a:p>
            <a:pPr lvl="0"/>
            <a:r>
              <a:rPr lang="en-US" dirty="0"/>
              <a:t>Century Gothic 18 </a:t>
            </a:r>
            <a:r>
              <a:rPr lang="en-US" dirty="0" err="1"/>
              <a:t>pt</a:t>
            </a:r>
            <a:endParaRPr lang="es-ES" dirty="0"/>
          </a:p>
        </p:txBody>
      </p:sp>
      <p:sp>
        <p:nvSpPr>
          <p:cNvPr id="9" name="Text Placeholder 8"/>
          <p:cNvSpPr>
            <a:spLocks noGrp="1"/>
          </p:cNvSpPr>
          <p:nvPr>
            <p:ph type="body" sz="quarter" idx="11" hasCustomPrompt="1"/>
          </p:nvPr>
        </p:nvSpPr>
        <p:spPr>
          <a:xfrm>
            <a:off x="282398" y="1535201"/>
            <a:ext cx="9473578" cy="3526931"/>
          </a:xfrm>
          <a:prstGeom prst="rect">
            <a:avLst/>
          </a:prstGeom>
        </p:spPr>
        <p:txBody>
          <a:bodyPr/>
          <a:lstStyle>
            <a:lvl1pPr marL="259232" marR="0" indent="-259232" algn="l" defTabSz="829544" rtl="0" eaLnBrk="1" fontAlgn="base" latinLnBrk="0" hangingPunct="1">
              <a:lnSpc>
                <a:spcPct val="100000"/>
              </a:lnSpc>
              <a:spcBef>
                <a:spcPct val="20000"/>
              </a:spcBef>
              <a:spcAft>
                <a:spcPct val="0"/>
              </a:spcAft>
              <a:buClrTx/>
              <a:buSzTx/>
              <a:buFont typeface="Arial" panose="020B0604020202020204" pitchFamily="34" charset="0"/>
              <a:buChar char="•"/>
              <a:tabLst/>
              <a:defRPr sz="1452" b="1" baseline="0">
                <a:solidFill>
                  <a:schemeClr val="bg1"/>
                </a:solidFill>
              </a:defRPr>
            </a:lvl1pPr>
          </a:lstStyle>
          <a:p>
            <a:pPr lvl="0"/>
            <a:r>
              <a:rPr lang="es-ES" dirty="0"/>
              <a:t>Century Gothic 16 pt</a:t>
            </a:r>
          </a:p>
          <a:p>
            <a:pPr lvl="0"/>
            <a:endParaRPr lang="es-ES" dirty="0"/>
          </a:p>
          <a:p>
            <a:pPr lvl="0"/>
            <a:r>
              <a:rPr lang="es-ES" dirty="0"/>
              <a:t>Century Gothic 16 pt</a:t>
            </a:r>
          </a:p>
          <a:p>
            <a:pPr lvl="0"/>
            <a:endParaRPr lang="es-ES" dirty="0"/>
          </a:p>
          <a:p>
            <a:pPr marL="259232" marR="0" lvl="0" indent="-259232" algn="l" defTabSz="829544" rtl="0" eaLnBrk="1" fontAlgn="base" latinLnBrk="0" hangingPunct="1">
              <a:lnSpc>
                <a:spcPct val="100000"/>
              </a:lnSpc>
              <a:spcBef>
                <a:spcPct val="20000"/>
              </a:spcBef>
              <a:spcAft>
                <a:spcPct val="0"/>
              </a:spcAft>
              <a:buClrTx/>
              <a:buSzTx/>
              <a:buFont typeface="Arial" panose="020B0604020202020204" pitchFamily="34" charset="0"/>
              <a:buChar char="•"/>
              <a:tabLst/>
              <a:defRPr/>
            </a:pPr>
            <a:r>
              <a:rPr lang="es-ES" dirty="0"/>
              <a:t>Century Gothic 16 pt</a:t>
            </a:r>
          </a:p>
          <a:p>
            <a:pPr lvl="0"/>
            <a:endParaRPr lang="es-ES" dirty="0"/>
          </a:p>
        </p:txBody>
      </p:sp>
      <p:sp>
        <p:nvSpPr>
          <p:cNvPr id="11" name="Content Placeholder 2"/>
          <p:cNvSpPr>
            <a:spLocks noGrp="1"/>
          </p:cNvSpPr>
          <p:nvPr>
            <p:ph sz="quarter" idx="28" hasCustomPrompt="1"/>
          </p:nvPr>
        </p:nvSpPr>
        <p:spPr>
          <a:xfrm>
            <a:off x="8703917" y="241030"/>
            <a:ext cx="842053" cy="1027734"/>
          </a:xfrm>
          <a:prstGeom prst="rect">
            <a:avLst/>
          </a:prstGeom>
        </p:spPr>
        <p:txBody>
          <a:bodyPr/>
          <a:lstStyle>
            <a:lvl1pPr marL="0" indent="0">
              <a:buNone/>
              <a:defRPr sz="816" baseline="0"/>
            </a:lvl1pPr>
          </a:lstStyle>
          <a:p>
            <a:pPr lvl="0"/>
            <a:r>
              <a:rPr lang="en-US" dirty="0" err="1"/>
              <a:t>Grafismo</a:t>
            </a:r>
            <a:r>
              <a:rPr lang="en-US" dirty="0"/>
              <a:t> de </a:t>
            </a:r>
            <a:r>
              <a:rPr lang="en-US" dirty="0" err="1"/>
              <a:t>sección</a:t>
            </a:r>
            <a:r>
              <a:rPr lang="en-US" dirty="0"/>
              <a:t> de </a:t>
            </a:r>
            <a:r>
              <a:rPr lang="en-US" dirty="0" err="1"/>
              <a:t>documento</a:t>
            </a:r>
            <a:endParaRPr lang="en-US" dirty="0"/>
          </a:p>
        </p:txBody>
      </p:sp>
      <p:sp>
        <p:nvSpPr>
          <p:cNvPr id="2" name="Footer Placeholder 1"/>
          <p:cNvSpPr>
            <a:spLocks noGrp="1"/>
          </p:cNvSpPr>
          <p:nvPr>
            <p:ph type="ftr" sz="quarter" idx="29"/>
          </p:nvPr>
        </p:nvSpPr>
        <p:spPr/>
        <p:txBody>
          <a:bodyPr/>
          <a:lstStyle>
            <a:lvl1pPr>
              <a:defRPr>
                <a:solidFill>
                  <a:schemeClr val="bg1"/>
                </a:solidFill>
              </a:defRPr>
            </a:lvl1pPr>
          </a:lstStyle>
          <a:p>
            <a:r>
              <a:rPr lang="es-ES"/>
              <a:t>AFI Escuela 2024. Todos los derechos reservados.</a:t>
            </a:r>
            <a:endParaRPr lang="en-US" dirty="0"/>
          </a:p>
        </p:txBody>
      </p:sp>
      <p:sp>
        <p:nvSpPr>
          <p:cNvPr id="5" name="Slide Number Placeholder 4"/>
          <p:cNvSpPr>
            <a:spLocks noGrp="1"/>
          </p:cNvSpPr>
          <p:nvPr>
            <p:ph type="sldNum" sz="quarter" idx="30"/>
          </p:nvPr>
        </p:nvSpPr>
        <p:spPr/>
        <p:txBody>
          <a:bodyPr/>
          <a:lstStyle>
            <a:lvl1pPr>
              <a:defRPr>
                <a:solidFill>
                  <a:schemeClr val="bg1"/>
                </a:solidFill>
              </a:defRPr>
            </a:lvl1pPr>
          </a:lstStyle>
          <a:p>
            <a:pPr>
              <a:defRPr/>
            </a:pPr>
            <a:fld id="{AA05AA80-E33F-4D2D-A31B-6ECE2045C248}" type="slidenum">
              <a:rPr lang="en-GB" smtClean="0"/>
              <a:pPr>
                <a:defRPr/>
              </a:pPr>
              <a:t>‹Nº›</a:t>
            </a:fld>
            <a:endParaRPr lang="en-GB"/>
          </a:p>
        </p:txBody>
      </p:sp>
      <p:pic>
        <p:nvPicPr>
          <p:cNvPr id="7" name="Imagen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52230" y="6302076"/>
            <a:ext cx="1226235" cy="487550"/>
          </a:xfrm>
          <a:prstGeom prst="rect">
            <a:avLst/>
          </a:prstGeom>
        </p:spPr>
      </p:pic>
    </p:spTree>
    <p:extLst>
      <p:ext uri="{BB962C8B-B14F-4D97-AF65-F5344CB8AC3E}">
        <p14:creationId xmlns:p14="http://schemas.microsoft.com/office/powerpoint/2010/main" val="1199862604"/>
      </p:ext>
    </p:extLst>
  </p:cSld>
  <p:clrMapOvr>
    <a:masterClrMapping/>
  </p:clrMapOvr>
  <p:extLst>
    <p:ext uri="{DCECCB84-F9BA-43D5-87BE-67443E8EF086}">
      <p15:sldGuideLst xmlns:p15="http://schemas.microsoft.com/office/powerpoint/2012/main">
        <p15:guide id="1" orient="horz" pos="431">
          <p15:clr>
            <a:srgbClr val="FBAE40"/>
          </p15:clr>
        </p15:guide>
        <p15:guide id="2" pos="192">
          <p15:clr>
            <a:srgbClr val="FBAE40"/>
          </p15:clr>
        </p15:guide>
        <p15:guide id="3" orient="horz" pos="4331">
          <p15:clr>
            <a:srgbClr val="FBAE40"/>
          </p15:clr>
        </p15:guide>
        <p15:guide id="4" pos="321">
          <p15:clr>
            <a:srgbClr val="FBAE40"/>
          </p15:clr>
        </p15:guide>
        <p15:guide id="5" pos="248">
          <p15:clr>
            <a:srgbClr val="FBAE40"/>
          </p15:clr>
        </p15:guide>
        <p15:guide id="6" pos="6543">
          <p15:clr>
            <a:srgbClr val="FBAE40"/>
          </p15:clr>
        </p15:guide>
        <p15:guide id="7" pos="6631">
          <p15:clr>
            <a:srgbClr val="FBAE40"/>
          </p15:clr>
        </p15:guide>
        <p15:guide id="8" pos="3368">
          <p15:clr>
            <a:srgbClr val="FBAE40"/>
          </p15:clr>
        </p15:guide>
        <p15:guide id="9" orient="horz" pos="2381">
          <p15:clr>
            <a:srgbClr val="FBAE40"/>
          </p15:clr>
        </p15:guide>
        <p15:guide id="10" orient="horz" pos="4558">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Cierre">
    <p:spTree>
      <p:nvGrpSpPr>
        <p:cNvPr id="1" name=""/>
        <p:cNvGrpSpPr/>
        <p:nvPr/>
      </p:nvGrpSpPr>
      <p:grpSpPr>
        <a:xfrm>
          <a:off x="0" y="0"/>
          <a:ext cx="0" cy="0"/>
          <a:chOff x="0" y="0"/>
          <a:chExt cx="0" cy="0"/>
        </a:xfrm>
      </p:grpSpPr>
      <p:sp>
        <p:nvSpPr>
          <p:cNvPr id="2" name="Text Box 40"/>
          <p:cNvSpPr txBox="1">
            <a:spLocks noChangeArrowheads="1"/>
          </p:cNvSpPr>
          <p:nvPr userDrawn="1"/>
        </p:nvSpPr>
        <p:spPr bwMode="auto">
          <a:xfrm>
            <a:off x="4881564" y="3686175"/>
            <a:ext cx="5024437" cy="258084"/>
          </a:xfrm>
          <a:prstGeom prst="rect">
            <a:avLst/>
          </a:prstGeom>
          <a:noFill/>
          <a:ln>
            <a:noFill/>
          </a:ln>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eaLnBrk="1" hangingPunct="1">
              <a:spcBef>
                <a:spcPct val="50000"/>
              </a:spcBef>
              <a:defRPr/>
            </a:pPr>
            <a:r>
              <a:rPr lang="es-ES" sz="1077" dirty="0">
                <a:latin typeface="Century Gothic" panose="020B0502020202020204" pitchFamily="34" charset="0"/>
              </a:rPr>
              <a:t>© 2021 </a:t>
            </a:r>
            <a:r>
              <a:rPr lang="es-ES" sz="1077" dirty="0" err="1">
                <a:latin typeface="Century Gothic" panose="020B0502020202020204" pitchFamily="34" charset="0"/>
              </a:rPr>
              <a:t>Afi</a:t>
            </a:r>
            <a:r>
              <a:rPr lang="es-ES" sz="1077" dirty="0">
                <a:latin typeface="Century Gothic" panose="020B0502020202020204" pitchFamily="34" charset="0"/>
              </a:rPr>
              <a:t> Escuela. Todos los derechos reservados.</a:t>
            </a:r>
          </a:p>
        </p:txBody>
      </p:sp>
      <p:sp>
        <p:nvSpPr>
          <p:cNvPr id="7" name="Rectangle 44"/>
          <p:cNvSpPr>
            <a:spLocks noChangeArrowheads="1"/>
          </p:cNvSpPr>
          <p:nvPr userDrawn="1"/>
        </p:nvSpPr>
        <p:spPr bwMode="auto">
          <a:xfrm>
            <a:off x="-519111" y="-242888"/>
            <a:ext cx="10656888" cy="18716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2169"/>
          </a:p>
        </p:txBody>
      </p:sp>
      <p:sp>
        <p:nvSpPr>
          <p:cNvPr id="8" name="Rectangle 44"/>
          <p:cNvSpPr>
            <a:spLocks noChangeArrowheads="1"/>
          </p:cNvSpPr>
          <p:nvPr userDrawn="1"/>
        </p:nvSpPr>
        <p:spPr bwMode="auto">
          <a:xfrm>
            <a:off x="-592138" y="5013326"/>
            <a:ext cx="11104563" cy="3024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2169"/>
          </a:p>
        </p:txBody>
      </p:sp>
      <p:cxnSp>
        <p:nvCxnSpPr>
          <p:cNvPr id="12" name="Conector recto 2"/>
          <p:cNvCxnSpPr/>
          <p:nvPr userDrawn="1"/>
        </p:nvCxnSpPr>
        <p:spPr bwMode="auto">
          <a:xfrm flipH="1">
            <a:off x="4835611" y="3624973"/>
            <a:ext cx="10140779"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pic>
        <p:nvPicPr>
          <p:cNvPr id="11" name="Imagen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329210" y="2299676"/>
            <a:ext cx="4139365" cy="1643891"/>
          </a:xfrm>
          <a:prstGeom prst="rect">
            <a:avLst/>
          </a:prstGeom>
        </p:spPr>
      </p:pic>
    </p:spTree>
    <p:extLst>
      <p:ext uri="{BB962C8B-B14F-4D97-AF65-F5344CB8AC3E}">
        <p14:creationId xmlns:p14="http://schemas.microsoft.com/office/powerpoint/2010/main" val="20375513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0" i="0">
                <a:solidFill>
                  <a:srgbClr val="D74518"/>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000" b="0" i="0">
                <a:solidFill>
                  <a:schemeClr val="tx1"/>
                </a:solidFill>
                <a:latin typeface="Arial"/>
                <a:cs typeface="Arial"/>
              </a:defRPr>
            </a:lvl1pPr>
          </a:lstStyle>
          <a:p>
            <a:pPr marL="12700">
              <a:lnSpc>
                <a:spcPct val="100000"/>
              </a:lnSpc>
            </a:pPr>
            <a:r>
              <a:rPr lang="es-ES" spc="-5"/>
              <a:t>AFI Escuela 2024. Todos los derechos reservados.</a:t>
            </a:r>
            <a:endParaRPr spc="-5" dirty="0"/>
          </a:p>
        </p:txBody>
      </p:sp>
      <p:sp>
        <p:nvSpPr>
          <p:cNvPr id="4" name="Holder 4"/>
          <p:cNvSpPr>
            <a:spLocks noGrp="1"/>
          </p:cNvSpPr>
          <p:nvPr>
            <p:ph type="dt" sz="half" idx="6"/>
          </p:nvPr>
        </p:nvSpPr>
        <p:spPr/>
        <p:txBody>
          <a:bodyPr lIns="0" tIns="0" rIns="0" bIns="0"/>
          <a:lstStyle>
            <a:lvl1pPr>
              <a:defRPr sz="1000" b="0" i="0">
                <a:solidFill>
                  <a:schemeClr val="tx1"/>
                </a:solidFill>
                <a:latin typeface="Arial"/>
                <a:cs typeface="Arial"/>
              </a:defRPr>
            </a:lvl1pPr>
          </a:lstStyle>
          <a:p>
            <a:pPr>
              <a:lnSpc>
                <a:spcPts val="1100"/>
              </a:lnSpc>
            </a:pPr>
            <a:endParaRPr spc="-5" dirty="0"/>
          </a:p>
        </p:txBody>
      </p:sp>
      <p:sp>
        <p:nvSpPr>
          <p:cNvPr id="5" name="Holder 5"/>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lnSpc>
                <a:spcPct val="100000"/>
              </a:lnSpc>
            </a:pPr>
            <a:fld id="{81D60167-4931-47E6-BA6A-407CBD079E47}" type="slidenum">
              <a:rPr spc="-5" dirty="0"/>
              <a:t>‹Nº›</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000" b="0" i="0">
                <a:solidFill>
                  <a:schemeClr val="tx1"/>
                </a:solidFill>
                <a:latin typeface="Arial"/>
                <a:cs typeface="Arial"/>
              </a:defRPr>
            </a:lvl1pPr>
          </a:lstStyle>
          <a:p>
            <a:pPr marL="12700">
              <a:lnSpc>
                <a:spcPct val="100000"/>
              </a:lnSpc>
            </a:pPr>
            <a:r>
              <a:rPr lang="es-ES" spc="-5"/>
              <a:t>AFI Escuela 2024. Todos los derechos reservados.</a:t>
            </a:r>
            <a:endParaRPr spc="-5" dirty="0"/>
          </a:p>
        </p:txBody>
      </p:sp>
      <p:sp>
        <p:nvSpPr>
          <p:cNvPr id="3" name="Holder 3"/>
          <p:cNvSpPr>
            <a:spLocks noGrp="1"/>
          </p:cNvSpPr>
          <p:nvPr>
            <p:ph type="dt" sz="half" idx="6"/>
          </p:nvPr>
        </p:nvSpPr>
        <p:spPr/>
        <p:txBody>
          <a:bodyPr lIns="0" tIns="0" rIns="0" bIns="0"/>
          <a:lstStyle>
            <a:lvl1pPr>
              <a:defRPr sz="1000" b="0" i="0">
                <a:solidFill>
                  <a:schemeClr val="tx1"/>
                </a:solidFill>
                <a:latin typeface="Arial"/>
                <a:cs typeface="Arial"/>
              </a:defRPr>
            </a:lvl1pPr>
          </a:lstStyle>
          <a:p>
            <a:pPr>
              <a:lnSpc>
                <a:spcPts val="1100"/>
              </a:lnSpc>
            </a:pPr>
            <a:endParaRPr spc="-5" dirty="0"/>
          </a:p>
        </p:txBody>
      </p:sp>
      <p:sp>
        <p:nvSpPr>
          <p:cNvPr id="4" name="Holder 4"/>
          <p:cNvSpPr>
            <a:spLocks noGrp="1"/>
          </p:cNvSpPr>
          <p:nvPr>
            <p:ph type="sldNum" sz="quarter" idx="7"/>
          </p:nvPr>
        </p:nvSpPr>
        <p:spPr/>
        <p:txBody>
          <a:bodyPr lIns="0" tIns="0" rIns="0" bIns="0"/>
          <a:lstStyle>
            <a:lvl1pPr>
              <a:defRPr sz="1000" b="0" i="0">
                <a:solidFill>
                  <a:schemeClr val="tx1"/>
                </a:solidFill>
                <a:latin typeface="Arial"/>
                <a:cs typeface="Arial"/>
              </a:defRPr>
            </a:lvl1pPr>
          </a:lstStyle>
          <a:p>
            <a:pPr marL="38100">
              <a:lnSpc>
                <a:spcPct val="100000"/>
              </a:lnSpc>
            </a:pPr>
            <a:fld id="{81D60167-4931-47E6-BA6A-407CBD079E47}" type="slidenum">
              <a:rPr spc="-5" dirty="0"/>
              <a:t>‹Nº›</a:t>
            </a:fld>
            <a:endParaRPr spc="-5"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03_Portada (sólo logotipo Afi)">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B14A1267-7F6C-8541-A82B-392D12A002F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417" y="-1819"/>
            <a:ext cx="4953893" cy="6858295"/>
          </a:xfrm>
          <a:prstGeom prst="rect">
            <a:avLst/>
          </a:prstGeom>
        </p:spPr>
      </p:pic>
      <p:sp>
        <p:nvSpPr>
          <p:cNvPr id="14" name="Content Placeholder 2"/>
          <p:cNvSpPr>
            <a:spLocks noGrp="1"/>
          </p:cNvSpPr>
          <p:nvPr>
            <p:ph idx="1" hasCustomPrompt="1"/>
          </p:nvPr>
        </p:nvSpPr>
        <p:spPr>
          <a:xfrm>
            <a:off x="4304929" y="6289216"/>
            <a:ext cx="5328592" cy="432048"/>
          </a:xfrm>
          <a:prstGeom prst="rect">
            <a:avLst/>
          </a:prstGeom>
        </p:spPr>
        <p:txBody>
          <a:bodyPr vert="horz" wrap="square" lIns="0" tIns="0" anchor="t" anchorCtr="0"/>
          <a:lstStyle>
            <a:lvl1pPr marL="0" algn="r">
              <a:buNone/>
              <a:defRPr sz="1959" baseline="0">
                <a:solidFill>
                  <a:srgbClr val="000000"/>
                </a:solidFill>
                <a:latin typeface="Century Gothic" panose="020B0502020202020204" pitchFamily="34" charset="0"/>
                <a:cs typeface="Arial" pitchFamily="34" charset="0"/>
              </a:defRPr>
            </a:lvl1pPr>
            <a:lvl2pPr>
              <a:buNone/>
              <a:defRPr/>
            </a:lvl2pPr>
            <a:lvl3pPr>
              <a:buNone/>
              <a:defRPr/>
            </a:lvl3pPr>
            <a:lvl4pPr>
              <a:buNone/>
              <a:defRPr/>
            </a:lvl4pPr>
            <a:lvl5pPr>
              <a:buNone/>
              <a:defRPr/>
            </a:lvl5pPr>
          </a:lstStyle>
          <a:p>
            <a:pPr lvl="0"/>
            <a:r>
              <a:rPr lang="es-ES" dirty="0"/>
              <a:t>Century Gothic 20 pt</a:t>
            </a:r>
          </a:p>
        </p:txBody>
      </p:sp>
      <p:sp>
        <p:nvSpPr>
          <p:cNvPr id="13" name="Title 1"/>
          <p:cNvSpPr>
            <a:spLocks noGrp="1"/>
          </p:cNvSpPr>
          <p:nvPr>
            <p:ph type="ctrTitle" hasCustomPrompt="1"/>
          </p:nvPr>
        </p:nvSpPr>
        <p:spPr>
          <a:xfrm>
            <a:off x="2504731" y="2348884"/>
            <a:ext cx="7128792" cy="1470025"/>
          </a:xfrm>
          <a:prstGeom prst="rect">
            <a:avLst/>
          </a:prstGeom>
        </p:spPr>
        <p:txBody>
          <a:bodyPr/>
          <a:lstStyle>
            <a:lvl1pPr algn="r">
              <a:defRPr sz="4308" b="1">
                <a:solidFill>
                  <a:srgbClr val="000000"/>
                </a:solidFill>
                <a:latin typeface="Century Gothic" panose="020B0502020202020204" pitchFamily="34" charset="0"/>
              </a:defRPr>
            </a:lvl1pPr>
          </a:lstStyle>
          <a:p>
            <a:r>
              <a:rPr lang="es-ES" dirty="0"/>
              <a:t>Century Gothic 44 pt Negrita</a:t>
            </a:r>
          </a:p>
        </p:txBody>
      </p:sp>
      <p:sp>
        <p:nvSpPr>
          <p:cNvPr id="17" name="Subtitle 2"/>
          <p:cNvSpPr>
            <a:spLocks noGrp="1"/>
          </p:cNvSpPr>
          <p:nvPr>
            <p:ph type="subTitle" idx="13" hasCustomPrompt="1"/>
          </p:nvPr>
        </p:nvSpPr>
        <p:spPr>
          <a:xfrm>
            <a:off x="3872880" y="4149081"/>
            <a:ext cx="5768578" cy="648072"/>
          </a:xfrm>
          <a:prstGeom prst="rect">
            <a:avLst/>
          </a:prstGeom>
        </p:spPr>
        <p:txBody>
          <a:bodyPr/>
          <a:lstStyle>
            <a:lvl1pPr marL="0" indent="0" algn="r">
              <a:buNone/>
              <a:defRPr sz="2350" baseline="0">
                <a:solidFill>
                  <a:srgbClr val="000000"/>
                </a:solidFill>
                <a:latin typeface="Century Gothic" panose="020B0502020202020204" pitchFamily="34" charset="0"/>
              </a:defRPr>
            </a:lvl1pPr>
            <a:lvl2pPr marL="413238" indent="0" algn="ctr">
              <a:buNone/>
              <a:defRPr>
                <a:solidFill>
                  <a:schemeClr val="tx1">
                    <a:tint val="75000"/>
                  </a:schemeClr>
                </a:solidFill>
              </a:defRPr>
            </a:lvl2pPr>
            <a:lvl3pPr marL="826476" indent="0" algn="ctr">
              <a:buNone/>
              <a:defRPr>
                <a:solidFill>
                  <a:schemeClr val="tx1">
                    <a:tint val="75000"/>
                  </a:schemeClr>
                </a:solidFill>
              </a:defRPr>
            </a:lvl3pPr>
            <a:lvl4pPr marL="1239714" indent="0" algn="ctr">
              <a:buNone/>
              <a:defRPr>
                <a:solidFill>
                  <a:schemeClr val="tx1">
                    <a:tint val="75000"/>
                  </a:schemeClr>
                </a:solidFill>
              </a:defRPr>
            </a:lvl4pPr>
            <a:lvl5pPr marL="1652951" indent="0" algn="ctr">
              <a:buNone/>
              <a:defRPr>
                <a:solidFill>
                  <a:schemeClr val="tx1">
                    <a:tint val="75000"/>
                  </a:schemeClr>
                </a:solidFill>
              </a:defRPr>
            </a:lvl5pPr>
            <a:lvl6pPr marL="2066190" indent="0" algn="ctr">
              <a:buNone/>
              <a:defRPr>
                <a:solidFill>
                  <a:schemeClr val="tx1">
                    <a:tint val="75000"/>
                  </a:schemeClr>
                </a:solidFill>
              </a:defRPr>
            </a:lvl6pPr>
            <a:lvl7pPr marL="2479427" indent="0" algn="ctr">
              <a:buNone/>
              <a:defRPr>
                <a:solidFill>
                  <a:schemeClr val="tx1">
                    <a:tint val="75000"/>
                  </a:schemeClr>
                </a:solidFill>
              </a:defRPr>
            </a:lvl7pPr>
            <a:lvl8pPr marL="2892665" indent="0" algn="ctr">
              <a:buNone/>
              <a:defRPr>
                <a:solidFill>
                  <a:schemeClr val="tx1">
                    <a:tint val="75000"/>
                  </a:schemeClr>
                </a:solidFill>
              </a:defRPr>
            </a:lvl8pPr>
            <a:lvl9pPr marL="3305904" indent="0" algn="ctr">
              <a:buNone/>
              <a:defRPr>
                <a:solidFill>
                  <a:schemeClr val="tx1">
                    <a:tint val="75000"/>
                  </a:schemeClr>
                </a:solidFill>
              </a:defRPr>
            </a:lvl9pPr>
          </a:lstStyle>
          <a:p>
            <a:r>
              <a:rPr lang="es-ES" dirty="0"/>
              <a:t>Century Gothic 24 pt</a:t>
            </a:r>
          </a:p>
        </p:txBody>
      </p:sp>
      <p:sp>
        <p:nvSpPr>
          <p:cNvPr id="8" name="Picture Placeholder 2"/>
          <p:cNvSpPr>
            <a:spLocks noGrp="1"/>
          </p:cNvSpPr>
          <p:nvPr>
            <p:ph type="pic" sz="quarter" idx="15" hasCustomPrompt="1"/>
          </p:nvPr>
        </p:nvSpPr>
        <p:spPr>
          <a:xfrm>
            <a:off x="5953735" y="286754"/>
            <a:ext cx="1667914" cy="1179483"/>
          </a:xfrm>
          <a:prstGeom prst="rect">
            <a:avLst/>
          </a:prstGeom>
        </p:spPr>
        <p:txBody>
          <a:bodyPr/>
          <a:lstStyle>
            <a:lvl1pPr marL="0" indent="0">
              <a:buNone/>
              <a:defRPr baseline="0">
                <a:solidFill>
                  <a:schemeClr val="bg1"/>
                </a:solidFill>
              </a:defRPr>
            </a:lvl1pPr>
          </a:lstStyle>
          <a:p>
            <a:r>
              <a:rPr lang="es-ES" dirty="0"/>
              <a:t>Logo cliente</a:t>
            </a:r>
          </a:p>
        </p:txBody>
      </p:sp>
    </p:spTree>
    <p:extLst>
      <p:ext uri="{BB962C8B-B14F-4D97-AF65-F5344CB8AC3E}">
        <p14:creationId xmlns:p14="http://schemas.microsoft.com/office/powerpoint/2010/main" val="1238056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Indice_derecha">
    <p:spTree>
      <p:nvGrpSpPr>
        <p:cNvPr id="1" name=""/>
        <p:cNvGrpSpPr/>
        <p:nvPr/>
      </p:nvGrpSpPr>
      <p:grpSpPr>
        <a:xfrm>
          <a:off x="0" y="0"/>
          <a:ext cx="0" cy="0"/>
          <a:chOff x="0" y="0"/>
          <a:chExt cx="0" cy="0"/>
        </a:xfrm>
      </p:grpSpPr>
      <p:pic>
        <p:nvPicPr>
          <p:cNvPr id="13" name="Imagen 12">
            <a:extLst>
              <a:ext uri="{FF2B5EF4-FFF2-40B4-BE49-F238E27FC236}">
                <a16:creationId xmlns:a16="http://schemas.microsoft.com/office/drawing/2014/main" id="{B14A1267-7F6C-8541-A82B-392D12A002F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3590"/>
            <a:ext cx="4552707" cy="6237548"/>
          </a:xfrm>
          <a:prstGeom prst="rect">
            <a:avLst/>
          </a:prstGeom>
        </p:spPr>
      </p:pic>
      <p:sp>
        <p:nvSpPr>
          <p:cNvPr id="11" name="Title 1">
            <a:extLst>
              <a:ext uri="{FF2B5EF4-FFF2-40B4-BE49-F238E27FC236}">
                <a16:creationId xmlns:a16="http://schemas.microsoft.com/office/drawing/2014/main" id="{DC89BFBE-3304-ED42-AF83-77EDED05E1C6}"/>
              </a:ext>
            </a:extLst>
          </p:cNvPr>
          <p:cNvSpPr>
            <a:spLocks noGrp="1"/>
          </p:cNvSpPr>
          <p:nvPr>
            <p:ph type="ctrTitle" hasCustomPrompt="1"/>
          </p:nvPr>
        </p:nvSpPr>
        <p:spPr>
          <a:xfrm>
            <a:off x="4486353" y="470111"/>
            <a:ext cx="4937217" cy="792088"/>
          </a:xfrm>
          <a:prstGeom prst="rect">
            <a:avLst/>
          </a:prstGeom>
        </p:spPr>
        <p:txBody>
          <a:bodyPr/>
          <a:lstStyle>
            <a:lvl1pPr algn="l">
              <a:defRPr sz="3629" b="1">
                <a:solidFill>
                  <a:srgbClr val="000000"/>
                </a:solidFill>
                <a:latin typeface="Century Gothic" panose="020B0502020202020204" pitchFamily="34" charset="0"/>
              </a:defRPr>
            </a:lvl1pPr>
          </a:lstStyle>
          <a:p>
            <a:r>
              <a:rPr lang="en-US" dirty="0"/>
              <a:t>40 </a:t>
            </a:r>
            <a:r>
              <a:rPr lang="en-US" dirty="0" err="1"/>
              <a:t>pt</a:t>
            </a:r>
            <a:r>
              <a:rPr lang="en-US" dirty="0"/>
              <a:t> </a:t>
            </a:r>
            <a:r>
              <a:rPr lang="en-US" dirty="0" err="1"/>
              <a:t>Negrita</a:t>
            </a:r>
            <a:br>
              <a:rPr lang="en-US" dirty="0"/>
            </a:br>
            <a:endParaRPr lang="en-US" dirty="0"/>
          </a:p>
        </p:txBody>
      </p:sp>
      <p:sp>
        <p:nvSpPr>
          <p:cNvPr id="15" name="Subtitle 2">
            <a:extLst>
              <a:ext uri="{FF2B5EF4-FFF2-40B4-BE49-F238E27FC236}">
                <a16:creationId xmlns:a16="http://schemas.microsoft.com/office/drawing/2014/main" id="{29F4DB63-CA24-C84E-BB8D-D48B49D7E9D5}"/>
              </a:ext>
            </a:extLst>
          </p:cNvPr>
          <p:cNvSpPr>
            <a:spLocks noGrp="1"/>
          </p:cNvSpPr>
          <p:nvPr>
            <p:ph type="subTitle" idx="13" hasCustomPrompt="1"/>
          </p:nvPr>
        </p:nvSpPr>
        <p:spPr>
          <a:xfrm>
            <a:off x="4485956" y="1271550"/>
            <a:ext cx="4937616" cy="4965745"/>
          </a:xfrm>
          <a:prstGeom prst="rect">
            <a:avLst/>
          </a:prstGeom>
        </p:spPr>
        <p:txBody>
          <a:bodyPr/>
          <a:lstStyle>
            <a:lvl1pPr marL="328361" indent="-328361" algn="l">
              <a:lnSpc>
                <a:spcPct val="150000"/>
              </a:lnSpc>
              <a:buFont typeface="+mj-lt"/>
              <a:buAutoNum type="arabicPeriod"/>
              <a:defRPr sz="1814" baseline="0">
                <a:solidFill>
                  <a:srgbClr val="000000"/>
                </a:solidFill>
                <a:latin typeface="+mj-lt"/>
              </a:defRPr>
            </a:lvl1pPr>
            <a:lvl2pPr marL="646641" indent="-154100" algn="l">
              <a:lnSpc>
                <a:spcPct val="150000"/>
              </a:lnSpc>
              <a:buFont typeface="Arial" panose="020B0604020202020204" pitchFamily="34" charset="0"/>
              <a:buChar char="•"/>
              <a:defRPr sz="1814">
                <a:solidFill>
                  <a:srgbClr val="000000"/>
                </a:solidFill>
              </a:defRPr>
            </a:lvl2pPr>
            <a:lvl3pPr marL="464876" indent="0" algn="ctr">
              <a:buNone/>
              <a:defRPr>
                <a:solidFill>
                  <a:schemeClr val="tx1">
                    <a:tint val="75000"/>
                  </a:schemeClr>
                </a:solidFill>
              </a:defRPr>
            </a:lvl3pPr>
            <a:lvl4pPr marL="697314" indent="0" algn="ctr">
              <a:buNone/>
              <a:defRPr>
                <a:solidFill>
                  <a:schemeClr val="tx1">
                    <a:tint val="75000"/>
                  </a:schemeClr>
                </a:solidFill>
              </a:defRPr>
            </a:lvl4pPr>
            <a:lvl5pPr marL="929752" indent="0" algn="ctr">
              <a:buNone/>
              <a:defRPr>
                <a:solidFill>
                  <a:schemeClr val="tx1">
                    <a:tint val="75000"/>
                  </a:schemeClr>
                </a:solidFill>
              </a:defRPr>
            </a:lvl5pPr>
            <a:lvl6pPr marL="1162190" indent="0" algn="ctr">
              <a:buNone/>
              <a:defRPr>
                <a:solidFill>
                  <a:schemeClr val="tx1">
                    <a:tint val="75000"/>
                  </a:schemeClr>
                </a:solidFill>
              </a:defRPr>
            </a:lvl6pPr>
            <a:lvl7pPr marL="1394628" indent="0" algn="ctr">
              <a:buNone/>
              <a:defRPr>
                <a:solidFill>
                  <a:schemeClr val="tx1">
                    <a:tint val="75000"/>
                  </a:schemeClr>
                </a:solidFill>
              </a:defRPr>
            </a:lvl7pPr>
            <a:lvl8pPr marL="1627066" indent="0" algn="ctr">
              <a:buNone/>
              <a:defRPr>
                <a:solidFill>
                  <a:schemeClr val="tx1">
                    <a:tint val="75000"/>
                  </a:schemeClr>
                </a:solidFill>
              </a:defRPr>
            </a:lvl8pPr>
            <a:lvl9pPr marL="1859503" indent="0" algn="ctr">
              <a:buNone/>
              <a:defRPr>
                <a:solidFill>
                  <a:schemeClr val="tx1">
                    <a:tint val="75000"/>
                  </a:schemeClr>
                </a:solidFill>
              </a:defRPr>
            </a:lvl9pPr>
          </a:lstStyle>
          <a:p>
            <a:r>
              <a:rPr lang="es-ES" dirty="0"/>
              <a:t>Century Gothic 24 pt </a:t>
            </a:r>
          </a:p>
          <a:p>
            <a:r>
              <a:rPr lang="es-ES" dirty="0" err="1"/>
              <a:t>Consectetur</a:t>
            </a:r>
            <a:r>
              <a:rPr lang="es-ES" dirty="0"/>
              <a:t> </a:t>
            </a:r>
            <a:r>
              <a:rPr lang="es-ES" dirty="0" err="1"/>
              <a:t>adipiscing</a:t>
            </a:r>
            <a:r>
              <a:rPr lang="es-ES" dirty="0"/>
              <a:t> </a:t>
            </a:r>
            <a:r>
              <a:rPr lang="es-ES" dirty="0" err="1"/>
              <a:t>elit</a:t>
            </a:r>
            <a:endParaRPr lang="es-ES" dirty="0"/>
          </a:p>
          <a:p>
            <a:pPr lvl="1"/>
            <a:r>
              <a:rPr lang="es-ES" dirty="0"/>
              <a:t>Sed do </a:t>
            </a:r>
            <a:r>
              <a:rPr lang="es-ES" dirty="0" err="1"/>
              <a:t>eiusmod</a:t>
            </a:r>
            <a:r>
              <a:rPr lang="es-ES" dirty="0"/>
              <a:t> </a:t>
            </a:r>
            <a:r>
              <a:rPr lang="es-ES" dirty="0" err="1"/>
              <a:t>tempor</a:t>
            </a:r>
            <a:r>
              <a:rPr lang="es-ES" dirty="0"/>
              <a:t> </a:t>
            </a:r>
            <a:r>
              <a:rPr lang="es-ES" dirty="0" err="1"/>
              <a:t>incididunt</a:t>
            </a:r>
            <a:endParaRPr lang="es-ES" dirty="0"/>
          </a:p>
          <a:p>
            <a:pPr lvl="1"/>
            <a:r>
              <a:rPr lang="es-ES" dirty="0"/>
              <a:t>Ut labore et </a:t>
            </a:r>
            <a:r>
              <a:rPr lang="es-ES" dirty="0" err="1"/>
              <a:t>dolore</a:t>
            </a:r>
            <a:r>
              <a:rPr lang="es-ES" dirty="0"/>
              <a:t> magna </a:t>
            </a:r>
            <a:r>
              <a:rPr lang="es-ES" dirty="0" err="1"/>
              <a:t>aliqua</a:t>
            </a:r>
            <a:endParaRPr lang="es-ES" dirty="0"/>
          </a:p>
          <a:p>
            <a:pPr lvl="0"/>
            <a:r>
              <a:rPr lang="nb-NO" dirty="0"/>
              <a:t>Ut enim ad minim veniam</a:t>
            </a:r>
          </a:p>
          <a:p>
            <a:pPr lvl="1"/>
            <a:r>
              <a:rPr lang="es-ES" dirty="0" err="1"/>
              <a:t>Quis</a:t>
            </a:r>
            <a:r>
              <a:rPr lang="es-ES" dirty="0"/>
              <a:t> </a:t>
            </a:r>
            <a:r>
              <a:rPr lang="es-ES" dirty="0" err="1"/>
              <a:t>nostrud</a:t>
            </a:r>
            <a:r>
              <a:rPr lang="es-ES" dirty="0"/>
              <a:t> </a:t>
            </a:r>
            <a:r>
              <a:rPr lang="es-ES" dirty="0" err="1"/>
              <a:t>exercitation</a:t>
            </a:r>
            <a:r>
              <a:rPr lang="es-ES" dirty="0"/>
              <a:t> </a:t>
            </a:r>
            <a:r>
              <a:rPr lang="es-ES" dirty="0" err="1"/>
              <a:t>ullamco</a:t>
            </a:r>
            <a:r>
              <a:rPr lang="es-ES" dirty="0"/>
              <a:t> </a:t>
            </a:r>
          </a:p>
          <a:p>
            <a:pPr lvl="1"/>
            <a:r>
              <a:rPr lang="es-ES" dirty="0" err="1"/>
              <a:t>Nisi</a:t>
            </a:r>
            <a:r>
              <a:rPr lang="es-ES" dirty="0"/>
              <a:t> ut </a:t>
            </a:r>
            <a:r>
              <a:rPr lang="es-ES" dirty="0" err="1"/>
              <a:t>aliquip</a:t>
            </a:r>
            <a:r>
              <a:rPr lang="es-ES" dirty="0"/>
              <a:t> ex </a:t>
            </a:r>
            <a:r>
              <a:rPr lang="es-ES" dirty="0" err="1"/>
              <a:t>ea</a:t>
            </a:r>
            <a:r>
              <a:rPr lang="es-ES" dirty="0"/>
              <a:t> commodo </a:t>
            </a:r>
          </a:p>
          <a:p>
            <a:pPr lvl="1"/>
            <a:r>
              <a:rPr lang="es-ES" dirty="0" err="1"/>
              <a:t>Duis</a:t>
            </a:r>
            <a:r>
              <a:rPr lang="es-ES" dirty="0"/>
              <a:t> </a:t>
            </a:r>
            <a:r>
              <a:rPr lang="es-ES" dirty="0" err="1"/>
              <a:t>aute</a:t>
            </a:r>
            <a:r>
              <a:rPr lang="es-ES" dirty="0"/>
              <a:t> </a:t>
            </a:r>
            <a:r>
              <a:rPr lang="es-ES" dirty="0" err="1"/>
              <a:t>irure</a:t>
            </a:r>
            <a:r>
              <a:rPr lang="es-ES" dirty="0"/>
              <a:t> dolor</a:t>
            </a:r>
          </a:p>
          <a:p>
            <a:pPr lvl="0"/>
            <a:r>
              <a:rPr lang="de-DE" dirty="0"/>
              <a:t>In reprehenderit in voluptate velit esse</a:t>
            </a:r>
          </a:p>
          <a:p>
            <a:pPr lvl="0"/>
            <a:r>
              <a:rPr lang="it-IT" dirty="0"/>
              <a:t>Cillum dolore eu fugiat nulla pariatur</a:t>
            </a:r>
            <a:endParaRPr lang="es-ES" dirty="0"/>
          </a:p>
        </p:txBody>
      </p:sp>
      <p:cxnSp>
        <p:nvCxnSpPr>
          <p:cNvPr id="3" name="Conector recto 2"/>
          <p:cNvCxnSpPr/>
          <p:nvPr userDrawn="1"/>
        </p:nvCxnSpPr>
        <p:spPr bwMode="auto">
          <a:xfrm flipH="1">
            <a:off x="-117390" y="6237295"/>
            <a:ext cx="10140779"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5" name="Footer Placeholder 4"/>
          <p:cNvSpPr>
            <a:spLocks noGrp="1"/>
          </p:cNvSpPr>
          <p:nvPr>
            <p:ph type="ftr" sz="quarter" idx="14"/>
          </p:nvPr>
        </p:nvSpPr>
        <p:spPr/>
        <p:txBody>
          <a:bodyPr/>
          <a:lstStyle/>
          <a:p>
            <a:r>
              <a:rPr lang="es-ES"/>
              <a:t>AFI Escuela 2024. Todos los derechos reservados.</a:t>
            </a:r>
            <a:endParaRPr lang="en-US" dirty="0"/>
          </a:p>
        </p:txBody>
      </p:sp>
      <p:sp>
        <p:nvSpPr>
          <p:cNvPr id="6" name="Slide Number Placeholder 5"/>
          <p:cNvSpPr>
            <a:spLocks noGrp="1"/>
          </p:cNvSpPr>
          <p:nvPr>
            <p:ph type="sldNum" sz="quarter" idx="15"/>
          </p:nvPr>
        </p:nvSpPr>
        <p:spPr/>
        <p:txBody>
          <a:bodyPr/>
          <a:lstStyle/>
          <a:p>
            <a:pPr>
              <a:defRPr/>
            </a:pPr>
            <a:fld id="{AA05AA80-E33F-4D2D-A31B-6ECE2045C248}" type="slidenum">
              <a:rPr lang="en-GB" smtClean="0"/>
              <a:pPr>
                <a:defRPr/>
              </a:pPr>
              <a:t>‹Nº›</a:t>
            </a:fld>
            <a:endParaRPr lang="en-GB"/>
          </a:p>
        </p:txBody>
      </p:sp>
      <p:pic>
        <p:nvPicPr>
          <p:cNvPr id="4" name="Imagen 3"/>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364029" y="6290042"/>
            <a:ext cx="1253801" cy="497929"/>
          </a:xfrm>
          <a:prstGeom prst="rect">
            <a:avLst/>
          </a:prstGeom>
        </p:spPr>
      </p:pic>
    </p:spTree>
    <p:extLst>
      <p:ext uri="{BB962C8B-B14F-4D97-AF65-F5344CB8AC3E}">
        <p14:creationId xmlns:p14="http://schemas.microsoft.com/office/powerpoint/2010/main" val="3854017773"/>
      </p:ext>
    </p:extLst>
  </p:cSld>
  <p:clrMapOvr>
    <a:masterClrMapping/>
  </p:clrMapOvr>
  <p:extLst>
    <p:ext uri="{DCECCB84-F9BA-43D5-87BE-67443E8EF086}">
      <p15:sldGuideLst xmlns:p15="http://schemas.microsoft.com/office/powerpoint/2012/main">
        <p15:guide id="1" orient="horz" pos="431">
          <p15:clr>
            <a:srgbClr val="FBAE40"/>
          </p15:clr>
        </p15:guide>
        <p15:guide id="2" pos="3050">
          <p15:clr>
            <a:srgbClr val="FBAE40"/>
          </p15:clr>
        </p15:guide>
        <p15:guide id="3" orient="horz" pos="4331">
          <p15:clr>
            <a:srgbClr val="FBAE40"/>
          </p15:clr>
        </p15:guide>
        <p15:guide id="4" pos="465">
          <p15:clr>
            <a:srgbClr val="FBAE40"/>
          </p15:clr>
        </p15:guide>
        <p15:guide id="5" pos="328">
          <p15:clr>
            <a:srgbClr val="FBAE40"/>
          </p15:clr>
        </p15:guide>
        <p15:guide id="6" pos="6271">
          <p15:clr>
            <a:srgbClr val="FBAE40"/>
          </p15:clr>
        </p15:guide>
        <p15:guide id="7" pos="6407">
          <p15:clr>
            <a:srgbClr val="FBAE40"/>
          </p15:clr>
        </p15:guide>
        <p15:guide id="8" pos="3368">
          <p15:clr>
            <a:srgbClr val="FBAE40"/>
          </p15:clr>
        </p15:guide>
        <p15:guide id="9" orient="horz" pos="2381">
          <p15:clr>
            <a:srgbClr val="FBAE40"/>
          </p15:clr>
        </p15:guide>
        <p15:guide id="10" orient="horz" pos="455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ierre">
    <p:spTree>
      <p:nvGrpSpPr>
        <p:cNvPr id="1" name=""/>
        <p:cNvGrpSpPr/>
        <p:nvPr/>
      </p:nvGrpSpPr>
      <p:grpSpPr>
        <a:xfrm>
          <a:off x="0" y="0"/>
          <a:ext cx="0" cy="0"/>
          <a:chOff x="0" y="0"/>
          <a:chExt cx="0" cy="0"/>
        </a:xfrm>
      </p:grpSpPr>
      <p:sp>
        <p:nvSpPr>
          <p:cNvPr id="2" name="Text Box 40"/>
          <p:cNvSpPr txBox="1">
            <a:spLocks noChangeArrowheads="1"/>
          </p:cNvSpPr>
          <p:nvPr userDrawn="1"/>
        </p:nvSpPr>
        <p:spPr bwMode="auto">
          <a:xfrm>
            <a:off x="4881564" y="3686175"/>
            <a:ext cx="5024437" cy="258084"/>
          </a:xfrm>
          <a:prstGeom prst="rect">
            <a:avLst/>
          </a:prstGeom>
          <a:noFill/>
          <a:ln>
            <a:noFill/>
          </a:ln>
        </p:spPr>
        <p:txBody>
          <a:bodyPr>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r" eaLnBrk="1" hangingPunct="1">
              <a:spcBef>
                <a:spcPct val="50000"/>
              </a:spcBef>
              <a:defRPr/>
            </a:pPr>
            <a:r>
              <a:rPr lang="es-ES" sz="1077" dirty="0">
                <a:latin typeface="Century Gothic" panose="020B0502020202020204" pitchFamily="34" charset="0"/>
              </a:rPr>
              <a:t>© 2021 </a:t>
            </a:r>
            <a:r>
              <a:rPr lang="es-ES" sz="1077" dirty="0" err="1">
                <a:latin typeface="Century Gothic" panose="020B0502020202020204" pitchFamily="34" charset="0"/>
              </a:rPr>
              <a:t>Afi</a:t>
            </a:r>
            <a:r>
              <a:rPr lang="es-ES" sz="1077" dirty="0">
                <a:latin typeface="Century Gothic" panose="020B0502020202020204" pitchFamily="34" charset="0"/>
              </a:rPr>
              <a:t> Escuela. Todos los derechos reservados.</a:t>
            </a:r>
          </a:p>
        </p:txBody>
      </p:sp>
      <p:sp>
        <p:nvSpPr>
          <p:cNvPr id="7" name="Rectangle 44"/>
          <p:cNvSpPr>
            <a:spLocks noChangeArrowheads="1"/>
          </p:cNvSpPr>
          <p:nvPr userDrawn="1"/>
        </p:nvSpPr>
        <p:spPr bwMode="auto">
          <a:xfrm>
            <a:off x="-519111" y="-242888"/>
            <a:ext cx="10656888" cy="18716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2169"/>
          </a:p>
        </p:txBody>
      </p:sp>
      <p:sp>
        <p:nvSpPr>
          <p:cNvPr id="8" name="Rectangle 44"/>
          <p:cNvSpPr>
            <a:spLocks noChangeArrowheads="1"/>
          </p:cNvSpPr>
          <p:nvPr userDrawn="1"/>
        </p:nvSpPr>
        <p:spPr bwMode="auto">
          <a:xfrm>
            <a:off x="-592138" y="5013326"/>
            <a:ext cx="11104563" cy="3024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2169"/>
          </a:p>
        </p:txBody>
      </p:sp>
      <p:cxnSp>
        <p:nvCxnSpPr>
          <p:cNvPr id="12" name="Conector recto 2"/>
          <p:cNvCxnSpPr/>
          <p:nvPr userDrawn="1"/>
        </p:nvCxnSpPr>
        <p:spPr bwMode="auto">
          <a:xfrm flipH="1">
            <a:off x="4835611" y="3624973"/>
            <a:ext cx="10140779"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pic>
        <p:nvPicPr>
          <p:cNvPr id="11" name="Imagen 10"/>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329210" y="2299676"/>
            <a:ext cx="4139365" cy="1643891"/>
          </a:xfrm>
          <a:prstGeom prst="rect">
            <a:avLst/>
          </a:prstGeom>
        </p:spPr>
      </p:pic>
    </p:spTree>
    <p:extLst>
      <p:ext uri="{BB962C8B-B14F-4D97-AF65-F5344CB8AC3E}">
        <p14:creationId xmlns:p14="http://schemas.microsoft.com/office/powerpoint/2010/main" val="3389757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01_Portada con foto">
    <p:spTree>
      <p:nvGrpSpPr>
        <p:cNvPr id="1" name=""/>
        <p:cNvGrpSpPr/>
        <p:nvPr/>
      </p:nvGrpSpPr>
      <p:grpSpPr>
        <a:xfrm>
          <a:off x="0" y="0"/>
          <a:ext cx="0" cy="0"/>
          <a:chOff x="0" y="0"/>
          <a:chExt cx="0" cy="0"/>
        </a:xfrm>
      </p:grpSpPr>
      <p:sp>
        <p:nvSpPr>
          <p:cNvPr id="14" name="Content Placeholder 2"/>
          <p:cNvSpPr>
            <a:spLocks noGrp="1"/>
          </p:cNvSpPr>
          <p:nvPr>
            <p:ph idx="1" hasCustomPrompt="1"/>
          </p:nvPr>
        </p:nvSpPr>
        <p:spPr>
          <a:xfrm>
            <a:off x="4304929" y="6289216"/>
            <a:ext cx="5328592" cy="432048"/>
          </a:xfrm>
          <a:prstGeom prst="rect">
            <a:avLst/>
          </a:prstGeom>
        </p:spPr>
        <p:txBody>
          <a:bodyPr vert="horz" wrap="square" lIns="0" tIns="0" anchor="t" anchorCtr="0"/>
          <a:lstStyle>
            <a:lvl1pPr marL="0" algn="r">
              <a:buNone/>
              <a:defRPr sz="1959" baseline="0">
                <a:solidFill>
                  <a:srgbClr val="000000"/>
                </a:solidFill>
                <a:latin typeface="Century Gothic" panose="020B0502020202020204" pitchFamily="34" charset="0"/>
                <a:cs typeface="Arial" pitchFamily="34" charset="0"/>
              </a:defRPr>
            </a:lvl1pPr>
            <a:lvl2pPr>
              <a:buNone/>
              <a:defRPr/>
            </a:lvl2pPr>
            <a:lvl3pPr>
              <a:buNone/>
              <a:defRPr/>
            </a:lvl3pPr>
            <a:lvl4pPr>
              <a:buNone/>
              <a:defRPr/>
            </a:lvl4pPr>
            <a:lvl5pPr>
              <a:buNone/>
              <a:defRPr/>
            </a:lvl5pPr>
          </a:lstStyle>
          <a:p>
            <a:pPr lvl="0"/>
            <a:r>
              <a:rPr lang="es-ES" dirty="0"/>
              <a:t>Century Gothic 20 pt</a:t>
            </a:r>
          </a:p>
        </p:txBody>
      </p:sp>
      <p:sp>
        <p:nvSpPr>
          <p:cNvPr id="13" name="Title 1"/>
          <p:cNvSpPr>
            <a:spLocks noGrp="1"/>
          </p:cNvSpPr>
          <p:nvPr>
            <p:ph type="ctrTitle" hasCustomPrompt="1"/>
          </p:nvPr>
        </p:nvSpPr>
        <p:spPr>
          <a:xfrm>
            <a:off x="2504731" y="2348884"/>
            <a:ext cx="7128792" cy="1470025"/>
          </a:xfrm>
          <a:prstGeom prst="rect">
            <a:avLst/>
          </a:prstGeom>
        </p:spPr>
        <p:txBody>
          <a:bodyPr/>
          <a:lstStyle>
            <a:lvl1pPr algn="r">
              <a:defRPr sz="4308" b="1" baseline="0">
                <a:solidFill>
                  <a:srgbClr val="000000"/>
                </a:solidFill>
                <a:latin typeface="Century Gothic" panose="020B0502020202020204" pitchFamily="34" charset="0"/>
              </a:defRPr>
            </a:lvl1pPr>
          </a:lstStyle>
          <a:p>
            <a:r>
              <a:rPr lang="es-ES" dirty="0"/>
              <a:t>Century Gothic 44 pt Negrita</a:t>
            </a:r>
          </a:p>
        </p:txBody>
      </p:sp>
      <p:sp>
        <p:nvSpPr>
          <p:cNvPr id="17" name="Subtitle 2"/>
          <p:cNvSpPr>
            <a:spLocks noGrp="1"/>
          </p:cNvSpPr>
          <p:nvPr>
            <p:ph type="subTitle" idx="13" hasCustomPrompt="1"/>
          </p:nvPr>
        </p:nvSpPr>
        <p:spPr>
          <a:xfrm>
            <a:off x="3872880" y="4149081"/>
            <a:ext cx="5768578" cy="648072"/>
          </a:xfrm>
          <a:prstGeom prst="rect">
            <a:avLst/>
          </a:prstGeom>
        </p:spPr>
        <p:txBody>
          <a:bodyPr/>
          <a:lstStyle>
            <a:lvl1pPr marL="0" indent="0" algn="r">
              <a:buNone/>
              <a:defRPr sz="2350" baseline="0">
                <a:solidFill>
                  <a:srgbClr val="000000"/>
                </a:solidFill>
                <a:latin typeface="Century Gothic" panose="020B0502020202020204" pitchFamily="34" charset="0"/>
              </a:defRPr>
            </a:lvl1pPr>
            <a:lvl2pPr marL="413238" indent="0" algn="ctr">
              <a:buNone/>
              <a:defRPr>
                <a:solidFill>
                  <a:schemeClr val="tx1">
                    <a:tint val="75000"/>
                  </a:schemeClr>
                </a:solidFill>
              </a:defRPr>
            </a:lvl2pPr>
            <a:lvl3pPr marL="826476" indent="0" algn="ctr">
              <a:buNone/>
              <a:defRPr>
                <a:solidFill>
                  <a:schemeClr val="tx1">
                    <a:tint val="75000"/>
                  </a:schemeClr>
                </a:solidFill>
              </a:defRPr>
            </a:lvl3pPr>
            <a:lvl4pPr marL="1239714" indent="0" algn="ctr">
              <a:buNone/>
              <a:defRPr>
                <a:solidFill>
                  <a:schemeClr val="tx1">
                    <a:tint val="75000"/>
                  </a:schemeClr>
                </a:solidFill>
              </a:defRPr>
            </a:lvl4pPr>
            <a:lvl5pPr marL="1652951" indent="0" algn="ctr">
              <a:buNone/>
              <a:defRPr>
                <a:solidFill>
                  <a:schemeClr val="tx1">
                    <a:tint val="75000"/>
                  </a:schemeClr>
                </a:solidFill>
              </a:defRPr>
            </a:lvl5pPr>
            <a:lvl6pPr marL="2066190" indent="0" algn="ctr">
              <a:buNone/>
              <a:defRPr>
                <a:solidFill>
                  <a:schemeClr val="tx1">
                    <a:tint val="75000"/>
                  </a:schemeClr>
                </a:solidFill>
              </a:defRPr>
            </a:lvl6pPr>
            <a:lvl7pPr marL="2479427" indent="0" algn="ctr">
              <a:buNone/>
              <a:defRPr>
                <a:solidFill>
                  <a:schemeClr val="tx1">
                    <a:tint val="75000"/>
                  </a:schemeClr>
                </a:solidFill>
              </a:defRPr>
            </a:lvl7pPr>
            <a:lvl8pPr marL="2892665" indent="0" algn="ctr">
              <a:buNone/>
              <a:defRPr>
                <a:solidFill>
                  <a:schemeClr val="tx1">
                    <a:tint val="75000"/>
                  </a:schemeClr>
                </a:solidFill>
              </a:defRPr>
            </a:lvl8pPr>
            <a:lvl9pPr marL="3305904" indent="0" algn="ctr">
              <a:buNone/>
              <a:defRPr>
                <a:solidFill>
                  <a:schemeClr val="tx1">
                    <a:tint val="75000"/>
                  </a:schemeClr>
                </a:solidFill>
              </a:defRPr>
            </a:lvl9pPr>
          </a:lstStyle>
          <a:p>
            <a:r>
              <a:rPr lang="es-ES" dirty="0"/>
              <a:t>Century Gothic 24 pt</a:t>
            </a:r>
          </a:p>
        </p:txBody>
      </p:sp>
      <p:sp>
        <p:nvSpPr>
          <p:cNvPr id="7" name="Picture Placeholder 2"/>
          <p:cNvSpPr>
            <a:spLocks noGrp="1"/>
          </p:cNvSpPr>
          <p:nvPr>
            <p:ph type="pic" sz="quarter" idx="15" hasCustomPrompt="1"/>
          </p:nvPr>
        </p:nvSpPr>
        <p:spPr>
          <a:xfrm>
            <a:off x="5953735" y="286754"/>
            <a:ext cx="1667914" cy="1179483"/>
          </a:xfrm>
          <a:prstGeom prst="rect">
            <a:avLst/>
          </a:prstGeom>
        </p:spPr>
        <p:txBody>
          <a:bodyPr/>
          <a:lstStyle>
            <a:lvl1pPr marL="0" indent="0">
              <a:buNone/>
              <a:defRPr baseline="0"/>
            </a:lvl1pPr>
          </a:lstStyle>
          <a:p>
            <a:r>
              <a:rPr lang="es-ES" dirty="0"/>
              <a:t>Logo cliente</a:t>
            </a:r>
          </a:p>
        </p:txBody>
      </p:sp>
      <p:pic>
        <p:nvPicPr>
          <p:cNvPr id="6" name="Imagen 5"/>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837202" y="594783"/>
            <a:ext cx="1764989" cy="700940"/>
          </a:xfrm>
          <a:prstGeom prst="rect">
            <a:avLst/>
          </a:prstGeom>
        </p:spPr>
      </p:pic>
    </p:spTree>
    <p:extLst>
      <p:ext uri="{BB962C8B-B14F-4D97-AF65-F5344CB8AC3E}">
        <p14:creationId xmlns:p14="http://schemas.microsoft.com/office/powerpoint/2010/main" val="2938847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image" Target="../media/image8.emf"/><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image" Target="../media/image7.jpeg"/><Relationship Id="rId10" Type="http://schemas.openxmlformats.org/officeDocument/2006/relationships/slideLayout" Target="../slideLayouts/slideLayout18.xml"/><Relationship Id="rId19" Type="http://schemas.openxmlformats.org/officeDocument/2006/relationships/slideLayout" Target="../slideLayouts/slideLayout27.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548640"/>
            <a:ext cx="9906000" cy="45720"/>
          </a:xfrm>
          <a:custGeom>
            <a:avLst/>
            <a:gdLst/>
            <a:ahLst/>
            <a:cxnLst/>
            <a:rect l="l" t="t" r="r" b="b"/>
            <a:pathLst>
              <a:path w="9906000" h="45720">
                <a:moveTo>
                  <a:pt x="0" y="0"/>
                </a:moveTo>
                <a:lnTo>
                  <a:pt x="0" y="45720"/>
                </a:lnTo>
                <a:lnTo>
                  <a:pt x="9905999" y="45720"/>
                </a:lnTo>
                <a:lnTo>
                  <a:pt x="9905999" y="0"/>
                </a:lnTo>
                <a:lnTo>
                  <a:pt x="0" y="0"/>
                </a:lnTo>
                <a:close/>
              </a:path>
            </a:pathLst>
          </a:custGeom>
          <a:solidFill>
            <a:srgbClr val="BEBEBE"/>
          </a:solidFill>
        </p:spPr>
        <p:txBody>
          <a:bodyPr wrap="square" lIns="0" tIns="0" rIns="0" bIns="0" rtlCol="0"/>
          <a:lstStyle/>
          <a:p>
            <a:endParaRPr/>
          </a:p>
        </p:txBody>
      </p:sp>
      <p:sp>
        <p:nvSpPr>
          <p:cNvPr id="17" name="bg object 17"/>
          <p:cNvSpPr/>
          <p:nvPr/>
        </p:nvSpPr>
        <p:spPr>
          <a:xfrm>
            <a:off x="0" y="548640"/>
            <a:ext cx="9906000" cy="45720"/>
          </a:xfrm>
          <a:custGeom>
            <a:avLst/>
            <a:gdLst/>
            <a:ahLst/>
            <a:cxnLst/>
            <a:rect l="l" t="t" r="r" b="b"/>
            <a:pathLst>
              <a:path w="9906000" h="45720">
                <a:moveTo>
                  <a:pt x="0" y="45720"/>
                </a:moveTo>
                <a:lnTo>
                  <a:pt x="9905999" y="45720"/>
                </a:lnTo>
              </a:path>
              <a:path w="9906000" h="45720">
                <a:moveTo>
                  <a:pt x="9905999" y="0"/>
                </a:moveTo>
                <a:lnTo>
                  <a:pt x="0" y="0"/>
                </a:lnTo>
              </a:path>
            </a:pathLst>
          </a:custGeom>
          <a:ln w="9144">
            <a:solidFill>
              <a:srgbClr val="BEBEBE"/>
            </a:solidFill>
          </a:ln>
        </p:spPr>
        <p:txBody>
          <a:bodyPr wrap="square" lIns="0" tIns="0" rIns="0" bIns="0" rtlCol="0"/>
          <a:lstStyle/>
          <a:p>
            <a:endParaRPr/>
          </a:p>
        </p:txBody>
      </p:sp>
      <p:sp>
        <p:nvSpPr>
          <p:cNvPr id="18" name="bg object 18"/>
          <p:cNvSpPr/>
          <p:nvPr/>
        </p:nvSpPr>
        <p:spPr>
          <a:xfrm>
            <a:off x="0" y="6519671"/>
            <a:ext cx="9906000" cy="9525"/>
          </a:xfrm>
          <a:custGeom>
            <a:avLst/>
            <a:gdLst/>
            <a:ahLst/>
            <a:cxnLst/>
            <a:rect l="l" t="t" r="r" b="b"/>
            <a:pathLst>
              <a:path w="9906000" h="9525">
                <a:moveTo>
                  <a:pt x="0" y="0"/>
                </a:moveTo>
                <a:lnTo>
                  <a:pt x="0" y="9143"/>
                </a:lnTo>
                <a:lnTo>
                  <a:pt x="9905999" y="9143"/>
                </a:lnTo>
                <a:lnTo>
                  <a:pt x="9905999" y="0"/>
                </a:lnTo>
                <a:lnTo>
                  <a:pt x="0" y="0"/>
                </a:lnTo>
                <a:close/>
              </a:path>
            </a:pathLst>
          </a:custGeom>
          <a:solidFill>
            <a:srgbClr val="D74518"/>
          </a:solidFill>
        </p:spPr>
        <p:txBody>
          <a:bodyPr wrap="square" lIns="0" tIns="0" rIns="0" bIns="0" rtlCol="0"/>
          <a:lstStyle/>
          <a:p>
            <a:endParaRPr/>
          </a:p>
        </p:txBody>
      </p:sp>
      <p:sp>
        <p:nvSpPr>
          <p:cNvPr id="19" name="bg object 19"/>
          <p:cNvSpPr/>
          <p:nvPr/>
        </p:nvSpPr>
        <p:spPr>
          <a:xfrm>
            <a:off x="0" y="502919"/>
            <a:ext cx="9906000" cy="45720"/>
          </a:xfrm>
          <a:custGeom>
            <a:avLst/>
            <a:gdLst/>
            <a:ahLst/>
            <a:cxnLst/>
            <a:rect l="l" t="t" r="r" b="b"/>
            <a:pathLst>
              <a:path w="9906000" h="45720">
                <a:moveTo>
                  <a:pt x="0" y="0"/>
                </a:moveTo>
                <a:lnTo>
                  <a:pt x="0" y="45720"/>
                </a:lnTo>
                <a:lnTo>
                  <a:pt x="9905999" y="45720"/>
                </a:lnTo>
                <a:lnTo>
                  <a:pt x="9905999" y="0"/>
                </a:lnTo>
                <a:lnTo>
                  <a:pt x="0" y="0"/>
                </a:lnTo>
                <a:close/>
              </a:path>
            </a:pathLst>
          </a:custGeom>
          <a:solidFill>
            <a:srgbClr val="D74518"/>
          </a:solidFill>
        </p:spPr>
        <p:txBody>
          <a:bodyPr wrap="square" lIns="0" tIns="0" rIns="0" bIns="0" rtlCol="0"/>
          <a:lstStyle/>
          <a:p>
            <a:endParaRPr/>
          </a:p>
        </p:txBody>
      </p:sp>
      <p:sp>
        <p:nvSpPr>
          <p:cNvPr id="20" name="bg object 20"/>
          <p:cNvSpPr/>
          <p:nvPr/>
        </p:nvSpPr>
        <p:spPr>
          <a:xfrm>
            <a:off x="1208532" y="100584"/>
            <a:ext cx="0" cy="335280"/>
          </a:xfrm>
          <a:custGeom>
            <a:avLst/>
            <a:gdLst/>
            <a:ahLst/>
            <a:cxnLst/>
            <a:rect l="l" t="t" r="r" b="b"/>
            <a:pathLst>
              <a:path h="335280">
                <a:moveTo>
                  <a:pt x="0" y="0"/>
                </a:moveTo>
                <a:lnTo>
                  <a:pt x="0" y="335026"/>
                </a:lnTo>
              </a:path>
            </a:pathLst>
          </a:custGeom>
          <a:ln w="9144">
            <a:solidFill>
              <a:srgbClr val="D74518"/>
            </a:solidFill>
          </a:ln>
        </p:spPr>
        <p:txBody>
          <a:bodyPr wrap="square" lIns="0" tIns="0" rIns="0" bIns="0" rtlCol="0"/>
          <a:lstStyle/>
          <a:p>
            <a:endParaRPr/>
          </a:p>
        </p:txBody>
      </p:sp>
      <p:sp>
        <p:nvSpPr>
          <p:cNvPr id="21" name="bg object 21"/>
          <p:cNvSpPr/>
          <p:nvPr/>
        </p:nvSpPr>
        <p:spPr>
          <a:xfrm>
            <a:off x="128015" y="51815"/>
            <a:ext cx="900684" cy="381000"/>
          </a:xfrm>
          <a:prstGeom prst="rect">
            <a:avLst/>
          </a:prstGeom>
          <a:blipFill>
            <a:blip r:embed="rId10" cstate="print"/>
            <a:stretch>
              <a:fillRect/>
            </a:stretch>
          </a:blipFill>
        </p:spPr>
        <p:txBody>
          <a:bodyPr wrap="square" lIns="0" tIns="0" rIns="0" bIns="0" rtlCol="0"/>
          <a:lstStyle/>
          <a:p>
            <a:endParaRPr/>
          </a:p>
        </p:txBody>
      </p:sp>
      <p:sp>
        <p:nvSpPr>
          <p:cNvPr id="22" name="bg object 22"/>
          <p:cNvSpPr/>
          <p:nvPr/>
        </p:nvSpPr>
        <p:spPr>
          <a:xfrm>
            <a:off x="56388" y="6566916"/>
            <a:ext cx="4608830" cy="247015"/>
          </a:xfrm>
          <a:custGeom>
            <a:avLst/>
            <a:gdLst/>
            <a:ahLst/>
            <a:cxnLst/>
            <a:rect l="l" t="t" r="r" b="b"/>
            <a:pathLst>
              <a:path w="4608830" h="247015">
                <a:moveTo>
                  <a:pt x="4608576" y="0"/>
                </a:moveTo>
                <a:lnTo>
                  <a:pt x="0" y="0"/>
                </a:lnTo>
                <a:lnTo>
                  <a:pt x="0" y="246887"/>
                </a:lnTo>
                <a:lnTo>
                  <a:pt x="4608576" y="246887"/>
                </a:lnTo>
                <a:lnTo>
                  <a:pt x="4608576" y="0"/>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a:xfrm>
            <a:off x="567334" y="1252474"/>
            <a:ext cx="8771331" cy="513714"/>
          </a:xfrm>
          <a:prstGeom prst="rect">
            <a:avLst/>
          </a:prstGeom>
        </p:spPr>
        <p:txBody>
          <a:bodyPr wrap="square" lIns="0" tIns="0" rIns="0" bIns="0">
            <a:spAutoFit/>
          </a:bodyPr>
          <a:lstStyle>
            <a:lvl1pPr>
              <a:defRPr sz="3200" b="0" i="0">
                <a:solidFill>
                  <a:srgbClr val="D74518"/>
                </a:solidFill>
                <a:latin typeface="Arial"/>
                <a:cs typeface="Arial"/>
              </a:defRPr>
            </a:lvl1pPr>
          </a:lstStyle>
          <a:p>
            <a:endParaRPr/>
          </a:p>
        </p:txBody>
      </p:sp>
      <p:sp>
        <p:nvSpPr>
          <p:cNvPr id="3" name="Holder 3"/>
          <p:cNvSpPr>
            <a:spLocks noGrp="1"/>
          </p:cNvSpPr>
          <p:nvPr>
            <p:ph type="body" idx="1"/>
          </p:nvPr>
        </p:nvSpPr>
        <p:spPr>
          <a:xfrm>
            <a:off x="626173" y="2558542"/>
            <a:ext cx="8948420" cy="168465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270154" y="6610698"/>
            <a:ext cx="4177665" cy="153888"/>
          </a:xfrm>
          <a:prstGeom prst="rect">
            <a:avLst/>
          </a:prstGeom>
        </p:spPr>
        <p:txBody>
          <a:bodyPr wrap="square" lIns="0" tIns="0" rIns="0" bIns="0">
            <a:spAutoFit/>
          </a:bodyPr>
          <a:lstStyle>
            <a:lvl1pPr>
              <a:defRPr sz="1000" b="0" i="0">
                <a:solidFill>
                  <a:schemeClr val="tx1"/>
                </a:solidFill>
                <a:latin typeface="Arial"/>
                <a:cs typeface="Arial"/>
              </a:defRPr>
            </a:lvl1pPr>
          </a:lstStyle>
          <a:p>
            <a:pPr marL="12700">
              <a:lnSpc>
                <a:spcPct val="100000"/>
              </a:lnSpc>
            </a:pPr>
            <a:r>
              <a:rPr lang="es-ES" spc="-5"/>
              <a:t>AFI Escuela 2024. Todos los derechos reservados.</a:t>
            </a:r>
            <a:endParaRPr spc="-5" dirty="0"/>
          </a:p>
        </p:txBody>
      </p:sp>
      <p:sp>
        <p:nvSpPr>
          <p:cNvPr id="5" name="Holder 5"/>
          <p:cNvSpPr>
            <a:spLocks noGrp="1"/>
          </p:cNvSpPr>
          <p:nvPr>
            <p:ph type="dt" sz="half" idx="6"/>
          </p:nvPr>
        </p:nvSpPr>
        <p:spPr>
          <a:xfrm>
            <a:off x="75590" y="6623703"/>
            <a:ext cx="4116704" cy="141604"/>
          </a:xfrm>
          <a:prstGeom prst="rect">
            <a:avLst/>
          </a:prstGeom>
        </p:spPr>
        <p:txBody>
          <a:bodyPr wrap="square" lIns="0" tIns="0" rIns="0" bIns="0">
            <a:spAutoFit/>
          </a:bodyPr>
          <a:lstStyle>
            <a:lvl1pPr>
              <a:defRPr sz="1000" b="0" i="0">
                <a:solidFill>
                  <a:schemeClr val="tx1"/>
                </a:solidFill>
                <a:latin typeface="Arial"/>
                <a:cs typeface="Arial"/>
              </a:defRPr>
            </a:lvl1pPr>
          </a:lstStyle>
          <a:p>
            <a:pPr>
              <a:lnSpc>
                <a:spcPts val="1100"/>
              </a:lnSpc>
            </a:pPr>
            <a:endParaRPr spc="-5" dirty="0"/>
          </a:p>
        </p:txBody>
      </p:sp>
      <p:sp>
        <p:nvSpPr>
          <p:cNvPr id="6" name="Holder 6"/>
          <p:cNvSpPr>
            <a:spLocks noGrp="1"/>
          </p:cNvSpPr>
          <p:nvPr>
            <p:ph type="sldNum" sz="quarter" idx="7"/>
          </p:nvPr>
        </p:nvSpPr>
        <p:spPr>
          <a:xfrm>
            <a:off x="9560306" y="6596677"/>
            <a:ext cx="216534" cy="167004"/>
          </a:xfrm>
          <a:prstGeom prst="rect">
            <a:avLst/>
          </a:prstGeom>
        </p:spPr>
        <p:txBody>
          <a:bodyPr wrap="square" lIns="0" tIns="0" rIns="0" bIns="0">
            <a:spAutoFit/>
          </a:bodyPr>
          <a:lstStyle>
            <a:lvl1pPr>
              <a:defRPr sz="1000" b="0" i="0">
                <a:solidFill>
                  <a:schemeClr val="tx1"/>
                </a:solidFill>
                <a:latin typeface="Arial"/>
                <a:cs typeface="Arial"/>
              </a:defRPr>
            </a:lvl1pPr>
          </a:lstStyle>
          <a:p>
            <a:pPr marL="38100">
              <a:lnSpc>
                <a:spcPct val="100000"/>
              </a:lnSpc>
            </a:pPr>
            <a:fld id="{81D60167-4931-47E6-BA6A-407CBD079E47}" type="slidenum">
              <a:rPr spc="-5" dirty="0"/>
              <a:t>‹Nº›</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95" r:id="rId8"/>
  </p:sldLayoutIdLst>
  <p:hf hd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7" name="Rectangle 43"/>
          <p:cNvSpPr>
            <a:spLocks noGrp="1" noChangeArrowheads="1"/>
          </p:cNvSpPr>
          <p:nvPr>
            <p:ph type="sldNum" sz="quarter" idx="4"/>
          </p:nvPr>
        </p:nvSpPr>
        <p:spPr bwMode="auto">
          <a:xfrm>
            <a:off x="8411259" y="6397244"/>
            <a:ext cx="1060450" cy="25672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98">
                <a:solidFill>
                  <a:srgbClr val="000000"/>
                </a:solidFill>
                <a:latin typeface="+mn-lt"/>
              </a:defRPr>
            </a:lvl1pPr>
          </a:lstStyle>
          <a:p>
            <a:pPr>
              <a:defRPr/>
            </a:pPr>
            <a:fld id="{AA05AA80-E33F-4D2D-A31B-6ECE2045C248}" type="slidenum">
              <a:rPr lang="en-GB" smtClean="0"/>
              <a:pPr>
                <a:defRPr/>
              </a:pPr>
              <a:t>‹Nº›</a:t>
            </a:fld>
            <a:endParaRPr lang="en-GB"/>
          </a:p>
        </p:txBody>
      </p:sp>
      <p:cxnSp>
        <p:nvCxnSpPr>
          <p:cNvPr id="12" name="Conector recto 11"/>
          <p:cNvCxnSpPr/>
          <p:nvPr userDrawn="1"/>
        </p:nvCxnSpPr>
        <p:spPr bwMode="auto">
          <a:xfrm flipH="1">
            <a:off x="-117390" y="6237295"/>
            <a:ext cx="10140779" cy="0"/>
          </a:xfrm>
          <a:prstGeom prst="line">
            <a:avLst/>
          </a:prstGeom>
          <a:solidFill>
            <a:schemeClr val="accent1"/>
          </a:solidFill>
          <a:ln w="3175" cap="flat" cmpd="sng" algn="ctr">
            <a:solidFill>
              <a:schemeClr val="tx1"/>
            </a:solidFill>
            <a:prstDash val="solid"/>
            <a:round/>
            <a:headEnd type="none" w="med" len="med"/>
            <a:tailEnd type="none" w="med" len="med"/>
          </a:ln>
          <a:effectLst/>
        </p:spPr>
      </p:cxnSp>
      <p:sp>
        <p:nvSpPr>
          <p:cNvPr id="3" name="Footer Placeholder 2"/>
          <p:cNvSpPr>
            <a:spLocks noGrp="1"/>
          </p:cNvSpPr>
          <p:nvPr>
            <p:ph type="ftr" sz="quarter" idx="3"/>
          </p:nvPr>
        </p:nvSpPr>
        <p:spPr>
          <a:xfrm>
            <a:off x="3281409" y="6356827"/>
            <a:ext cx="3343182" cy="364359"/>
          </a:xfrm>
          <a:prstGeom prst="rect">
            <a:avLst/>
          </a:prstGeom>
        </p:spPr>
        <p:txBody>
          <a:bodyPr vert="horz" lIns="91440" tIns="45720" rIns="91440" bIns="45720" rtlCol="0" anchor="ctr"/>
          <a:lstStyle>
            <a:lvl1pPr algn="ctr">
              <a:defRPr sz="998" b="1">
                <a:solidFill>
                  <a:schemeClr val="tx1"/>
                </a:solidFill>
                <a:latin typeface="+mn-lt"/>
              </a:defRPr>
            </a:lvl1pPr>
          </a:lstStyle>
          <a:p>
            <a:r>
              <a:rPr lang="es-ES"/>
              <a:t>AFI Escuela 2024. Todos los derechos reservados.</a:t>
            </a:r>
            <a:endParaRPr lang="en-US" dirty="0"/>
          </a:p>
        </p:txBody>
      </p:sp>
      <p:pic>
        <p:nvPicPr>
          <p:cNvPr id="6" name="Imagen 5"/>
          <p:cNvPicPr>
            <a:picLocks noChangeAspect="1"/>
          </p:cNvPicPr>
          <p:nvPr userDrawn="1"/>
        </p:nvPicPr>
        <p:blipFill>
          <a:blip r:embed="rId28" cstate="email">
            <a:extLst>
              <a:ext uri="{28A0092B-C50C-407E-A947-70E740481C1C}">
                <a14:useLocalDpi xmlns:a14="http://schemas.microsoft.com/office/drawing/2010/main" val="0"/>
              </a:ext>
            </a:extLst>
          </a:blip>
          <a:stretch>
            <a:fillRect/>
          </a:stretch>
        </p:blipFill>
        <p:spPr>
          <a:xfrm>
            <a:off x="452336" y="6332345"/>
            <a:ext cx="1025196" cy="407142"/>
          </a:xfrm>
          <a:prstGeom prst="rect">
            <a:avLst/>
          </a:prstGeom>
        </p:spPr>
      </p:pic>
      <p:pic>
        <p:nvPicPr>
          <p:cNvPr id="10407" name="Picture 167">
            <a:extLst>
              <a:ext uri="{FF2B5EF4-FFF2-40B4-BE49-F238E27FC236}">
                <a16:creationId xmlns:a16="http://schemas.microsoft.com/office/drawing/2014/main" id="{8235ED65-F9DB-44AF-A5ED-1965816F589E}"/>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470664" y="6359708"/>
            <a:ext cx="494197" cy="357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24935759"/>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Lst>
  <p:hf hdr="0" dt="0"/>
  <p:txStyles>
    <p:titleStyle>
      <a:lvl1pPr algn="ctr" rtl="0" eaLnBrk="1" fontAlgn="base" hangingPunct="1">
        <a:spcBef>
          <a:spcPct val="0"/>
        </a:spcBef>
        <a:spcAft>
          <a:spcPct val="0"/>
        </a:spcAft>
        <a:defRPr sz="3977">
          <a:solidFill>
            <a:schemeClr val="tx2"/>
          </a:solidFill>
          <a:latin typeface="+mj-lt"/>
          <a:ea typeface="+mj-ea"/>
          <a:cs typeface="+mj-cs"/>
        </a:defRPr>
      </a:lvl1pPr>
      <a:lvl2pPr algn="ctr" rtl="0" eaLnBrk="1" fontAlgn="base" hangingPunct="1">
        <a:spcBef>
          <a:spcPct val="0"/>
        </a:spcBef>
        <a:spcAft>
          <a:spcPct val="0"/>
        </a:spcAft>
        <a:defRPr sz="3977">
          <a:solidFill>
            <a:schemeClr val="tx2"/>
          </a:solidFill>
          <a:latin typeface="Arial" pitchFamily="34" charset="0"/>
        </a:defRPr>
      </a:lvl2pPr>
      <a:lvl3pPr algn="ctr" rtl="0" eaLnBrk="1" fontAlgn="base" hangingPunct="1">
        <a:spcBef>
          <a:spcPct val="0"/>
        </a:spcBef>
        <a:spcAft>
          <a:spcPct val="0"/>
        </a:spcAft>
        <a:defRPr sz="3977">
          <a:solidFill>
            <a:schemeClr val="tx2"/>
          </a:solidFill>
          <a:latin typeface="Arial" pitchFamily="34" charset="0"/>
        </a:defRPr>
      </a:lvl3pPr>
      <a:lvl4pPr algn="ctr" rtl="0" eaLnBrk="1" fontAlgn="base" hangingPunct="1">
        <a:spcBef>
          <a:spcPct val="0"/>
        </a:spcBef>
        <a:spcAft>
          <a:spcPct val="0"/>
        </a:spcAft>
        <a:defRPr sz="3977">
          <a:solidFill>
            <a:schemeClr val="tx2"/>
          </a:solidFill>
          <a:latin typeface="Arial" pitchFamily="34" charset="0"/>
        </a:defRPr>
      </a:lvl4pPr>
      <a:lvl5pPr algn="ctr" rtl="0" eaLnBrk="1" fontAlgn="base" hangingPunct="1">
        <a:spcBef>
          <a:spcPct val="0"/>
        </a:spcBef>
        <a:spcAft>
          <a:spcPct val="0"/>
        </a:spcAft>
        <a:defRPr sz="3977">
          <a:solidFill>
            <a:schemeClr val="tx2"/>
          </a:solidFill>
          <a:latin typeface="Arial" pitchFamily="34" charset="0"/>
        </a:defRPr>
      </a:lvl5pPr>
      <a:lvl6pPr marL="413238" algn="ctr" rtl="0" eaLnBrk="1" fontAlgn="base" hangingPunct="1">
        <a:spcBef>
          <a:spcPct val="0"/>
        </a:spcBef>
        <a:spcAft>
          <a:spcPct val="0"/>
        </a:spcAft>
        <a:defRPr sz="3977">
          <a:solidFill>
            <a:schemeClr val="tx2"/>
          </a:solidFill>
          <a:latin typeface="Times New Roman" pitchFamily="18" charset="0"/>
        </a:defRPr>
      </a:lvl6pPr>
      <a:lvl7pPr marL="826476" algn="ctr" rtl="0" eaLnBrk="1" fontAlgn="base" hangingPunct="1">
        <a:spcBef>
          <a:spcPct val="0"/>
        </a:spcBef>
        <a:spcAft>
          <a:spcPct val="0"/>
        </a:spcAft>
        <a:defRPr sz="3977">
          <a:solidFill>
            <a:schemeClr val="tx2"/>
          </a:solidFill>
          <a:latin typeface="Times New Roman" pitchFamily="18" charset="0"/>
        </a:defRPr>
      </a:lvl7pPr>
      <a:lvl8pPr marL="1239714" algn="ctr" rtl="0" eaLnBrk="1" fontAlgn="base" hangingPunct="1">
        <a:spcBef>
          <a:spcPct val="0"/>
        </a:spcBef>
        <a:spcAft>
          <a:spcPct val="0"/>
        </a:spcAft>
        <a:defRPr sz="3977">
          <a:solidFill>
            <a:schemeClr val="tx2"/>
          </a:solidFill>
          <a:latin typeface="Times New Roman" pitchFamily="18" charset="0"/>
        </a:defRPr>
      </a:lvl8pPr>
      <a:lvl9pPr marL="1652951" algn="ctr" rtl="0" eaLnBrk="1" fontAlgn="base" hangingPunct="1">
        <a:spcBef>
          <a:spcPct val="0"/>
        </a:spcBef>
        <a:spcAft>
          <a:spcPct val="0"/>
        </a:spcAft>
        <a:defRPr sz="3977">
          <a:solidFill>
            <a:schemeClr val="tx2"/>
          </a:solidFill>
          <a:latin typeface="Times New Roman" pitchFamily="18" charset="0"/>
        </a:defRPr>
      </a:lvl9pPr>
    </p:titleStyle>
    <p:bodyStyle>
      <a:lvl1pPr marL="309929" indent="-309929" algn="l" rtl="0" eaLnBrk="1" fontAlgn="base" hangingPunct="1">
        <a:spcBef>
          <a:spcPct val="20000"/>
        </a:spcBef>
        <a:spcAft>
          <a:spcPct val="0"/>
        </a:spcAft>
        <a:buChar char="•"/>
        <a:defRPr sz="2892">
          <a:solidFill>
            <a:schemeClr val="tx1"/>
          </a:solidFill>
          <a:latin typeface="+mn-lt"/>
          <a:ea typeface="+mn-ea"/>
          <a:cs typeface="+mn-cs"/>
        </a:defRPr>
      </a:lvl1pPr>
      <a:lvl2pPr marL="671511" indent="-258273" algn="l" rtl="0" eaLnBrk="1" fontAlgn="base" hangingPunct="1">
        <a:spcBef>
          <a:spcPct val="20000"/>
        </a:spcBef>
        <a:spcAft>
          <a:spcPct val="0"/>
        </a:spcAft>
        <a:buChar char="–"/>
        <a:defRPr sz="2531">
          <a:solidFill>
            <a:schemeClr val="tx1"/>
          </a:solidFill>
          <a:latin typeface="+mn-lt"/>
        </a:defRPr>
      </a:lvl2pPr>
      <a:lvl3pPr marL="1033095" indent="-206619" algn="l" rtl="0" eaLnBrk="1" fontAlgn="base" hangingPunct="1">
        <a:spcBef>
          <a:spcPct val="20000"/>
        </a:spcBef>
        <a:spcAft>
          <a:spcPct val="0"/>
        </a:spcAft>
        <a:buChar char="•"/>
        <a:defRPr sz="2169">
          <a:solidFill>
            <a:schemeClr val="tx1"/>
          </a:solidFill>
          <a:latin typeface="+mn-lt"/>
        </a:defRPr>
      </a:lvl3pPr>
      <a:lvl4pPr marL="1446334" indent="-206619" algn="l" rtl="0" eaLnBrk="1" fontAlgn="base" hangingPunct="1">
        <a:spcBef>
          <a:spcPct val="20000"/>
        </a:spcBef>
        <a:spcAft>
          <a:spcPct val="0"/>
        </a:spcAft>
        <a:buChar char="–"/>
        <a:defRPr sz="1807">
          <a:solidFill>
            <a:schemeClr val="tx1"/>
          </a:solidFill>
          <a:latin typeface="+mn-lt"/>
        </a:defRPr>
      </a:lvl4pPr>
      <a:lvl5pPr marL="1859570" indent="-206619" algn="l" rtl="0" eaLnBrk="1" fontAlgn="base" hangingPunct="1">
        <a:spcBef>
          <a:spcPct val="20000"/>
        </a:spcBef>
        <a:spcAft>
          <a:spcPct val="0"/>
        </a:spcAft>
        <a:buChar char="»"/>
        <a:defRPr sz="1807">
          <a:solidFill>
            <a:schemeClr val="tx1"/>
          </a:solidFill>
          <a:latin typeface="+mn-lt"/>
        </a:defRPr>
      </a:lvl5pPr>
      <a:lvl6pPr marL="2272808" indent="-206619" algn="l" rtl="0" eaLnBrk="1" fontAlgn="base" hangingPunct="1">
        <a:spcBef>
          <a:spcPct val="20000"/>
        </a:spcBef>
        <a:spcAft>
          <a:spcPct val="0"/>
        </a:spcAft>
        <a:buChar char="»"/>
        <a:defRPr sz="1807">
          <a:solidFill>
            <a:schemeClr val="tx1"/>
          </a:solidFill>
          <a:latin typeface="+mn-lt"/>
        </a:defRPr>
      </a:lvl6pPr>
      <a:lvl7pPr marL="2686047" indent="-206619" algn="l" rtl="0" eaLnBrk="1" fontAlgn="base" hangingPunct="1">
        <a:spcBef>
          <a:spcPct val="20000"/>
        </a:spcBef>
        <a:spcAft>
          <a:spcPct val="0"/>
        </a:spcAft>
        <a:buChar char="»"/>
        <a:defRPr sz="1807">
          <a:solidFill>
            <a:schemeClr val="tx1"/>
          </a:solidFill>
          <a:latin typeface="+mn-lt"/>
        </a:defRPr>
      </a:lvl7pPr>
      <a:lvl8pPr marL="3099285" indent="-206619" algn="l" rtl="0" eaLnBrk="1" fontAlgn="base" hangingPunct="1">
        <a:spcBef>
          <a:spcPct val="20000"/>
        </a:spcBef>
        <a:spcAft>
          <a:spcPct val="0"/>
        </a:spcAft>
        <a:buChar char="»"/>
        <a:defRPr sz="1807">
          <a:solidFill>
            <a:schemeClr val="tx1"/>
          </a:solidFill>
          <a:latin typeface="+mn-lt"/>
        </a:defRPr>
      </a:lvl8pPr>
      <a:lvl9pPr marL="3512522" indent="-206619" algn="l" rtl="0" eaLnBrk="1" fontAlgn="base" hangingPunct="1">
        <a:spcBef>
          <a:spcPct val="20000"/>
        </a:spcBef>
        <a:spcAft>
          <a:spcPct val="0"/>
        </a:spcAft>
        <a:buChar char="»"/>
        <a:defRPr sz="1807">
          <a:solidFill>
            <a:schemeClr val="tx1"/>
          </a:solidFill>
          <a:latin typeface="+mn-lt"/>
        </a:defRPr>
      </a:lvl9pPr>
    </p:bodyStyle>
    <p:otherStyle>
      <a:defPPr>
        <a:defRPr lang="en-US"/>
      </a:defPPr>
      <a:lvl1pPr marL="0" algn="l" defTabSz="826476" rtl="0" eaLnBrk="1" latinLnBrk="0" hangingPunct="1">
        <a:defRPr sz="1628" kern="1200">
          <a:solidFill>
            <a:schemeClr val="tx1"/>
          </a:solidFill>
          <a:latin typeface="+mn-lt"/>
          <a:ea typeface="+mn-ea"/>
          <a:cs typeface="+mn-cs"/>
        </a:defRPr>
      </a:lvl1pPr>
      <a:lvl2pPr marL="413238" algn="l" defTabSz="826476" rtl="0" eaLnBrk="1" latinLnBrk="0" hangingPunct="1">
        <a:defRPr sz="1628" kern="1200">
          <a:solidFill>
            <a:schemeClr val="tx1"/>
          </a:solidFill>
          <a:latin typeface="+mn-lt"/>
          <a:ea typeface="+mn-ea"/>
          <a:cs typeface="+mn-cs"/>
        </a:defRPr>
      </a:lvl2pPr>
      <a:lvl3pPr marL="826476" algn="l" defTabSz="826476" rtl="0" eaLnBrk="1" latinLnBrk="0" hangingPunct="1">
        <a:defRPr sz="1628" kern="1200">
          <a:solidFill>
            <a:schemeClr val="tx1"/>
          </a:solidFill>
          <a:latin typeface="+mn-lt"/>
          <a:ea typeface="+mn-ea"/>
          <a:cs typeface="+mn-cs"/>
        </a:defRPr>
      </a:lvl3pPr>
      <a:lvl4pPr marL="1239714" algn="l" defTabSz="826476" rtl="0" eaLnBrk="1" latinLnBrk="0" hangingPunct="1">
        <a:defRPr sz="1628" kern="1200">
          <a:solidFill>
            <a:schemeClr val="tx1"/>
          </a:solidFill>
          <a:latin typeface="+mn-lt"/>
          <a:ea typeface="+mn-ea"/>
          <a:cs typeface="+mn-cs"/>
        </a:defRPr>
      </a:lvl4pPr>
      <a:lvl5pPr marL="1652951" algn="l" defTabSz="826476" rtl="0" eaLnBrk="1" latinLnBrk="0" hangingPunct="1">
        <a:defRPr sz="1628" kern="1200">
          <a:solidFill>
            <a:schemeClr val="tx1"/>
          </a:solidFill>
          <a:latin typeface="+mn-lt"/>
          <a:ea typeface="+mn-ea"/>
          <a:cs typeface="+mn-cs"/>
        </a:defRPr>
      </a:lvl5pPr>
      <a:lvl6pPr marL="2066190" algn="l" defTabSz="826476" rtl="0" eaLnBrk="1" latinLnBrk="0" hangingPunct="1">
        <a:defRPr sz="1628" kern="1200">
          <a:solidFill>
            <a:schemeClr val="tx1"/>
          </a:solidFill>
          <a:latin typeface="+mn-lt"/>
          <a:ea typeface="+mn-ea"/>
          <a:cs typeface="+mn-cs"/>
        </a:defRPr>
      </a:lvl6pPr>
      <a:lvl7pPr marL="2479427" algn="l" defTabSz="826476" rtl="0" eaLnBrk="1" latinLnBrk="0" hangingPunct="1">
        <a:defRPr sz="1628" kern="1200">
          <a:solidFill>
            <a:schemeClr val="tx1"/>
          </a:solidFill>
          <a:latin typeface="+mn-lt"/>
          <a:ea typeface="+mn-ea"/>
          <a:cs typeface="+mn-cs"/>
        </a:defRPr>
      </a:lvl7pPr>
      <a:lvl8pPr marL="2892665" algn="l" defTabSz="826476" rtl="0" eaLnBrk="1" latinLnBrk="0" hangingPunct="1">
        <a:defRPr sz="1628" kern="1200">
          <a:solidFill>
            <a:schemeClr val="tx1"/>
          </a:solidFill>
          <a:latin typeface="+mn-lt"/>
          <a:ea typeface="+mn-ea"/>
          <a:cs typeface="+mn-cs"/>
        </a:defRPr>
      </a:lvl8pPr>
      <a:lvl9pPr marL="3305904" algn="l" defTabSz="826476" rtl="0" eaLnBrk="1" latinLnBrk="0" hangingPunct="1">
        <a:defRPr sz="162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9.xml"/><Relationship Id="rId6" Type="http://schemas.openxmlformats.org/officeDocument/2006/relationships/hyperlink" Target="https://docs.scipy.org/doc/scipy/reference/generated/scipy.optimize.linprog.html#scipy.optimize.linprog" TargetMode="External"/><Relationship Id="rId5" Type="http://schemas.openxmlformats.org/officeDocument/2006/relationships/image" Target="../media/image18.png"/><Relationship Id="rId4" Type="http://schemas.openxmlformats.org/officeDocument/2006/relationships/image" Target="../media/image23.png"/><Relationship Id="rId9"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9.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jpg"/><Relationship Id="rId1" Type="http://schemas.openxmlformats.org/officeDocument/2006/relationships/slideLayout" Target="../slideLayouts/slideLayout29.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9.xml"/><Relationship Id="rId4" Type="http://schemas.openxmlformats.org/officeDocument/2006/relationships/image" Target="../media/image49.jpe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9.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6.png"/><Relationship Id="rId1" Type="http://schemas.openxmlformats.org/officeDocument/2006/relationships/slideLayout" Target="../slideLayouts/slideLayout29.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8.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1.png"/><Relationship Id="rId1" Type="http://schemas.openxmlformats.org/officeDocument/2006/relationships/slideLayout" Target="../slideLayouts/slideLayout29.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9.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image" Target="../media/image65.png"/><Relationship Id="rId1" Type="http://schemas.openxmlformats.org/officeDocument/2006/relationships/slideLayout" Target="../slideLayouts/slideLayout29.xml"/><Relationship Id="rId4" Type="http://schemas.openxmlformats.org/officeDocument/2006/relationships/image" Target="../media/image550.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29.xml"/><Relationship Id="rId6" Type="http://schemas.openxmlformats.org/officeDocument/2006/relationships/image" Target="../media/image67.png"/><Relationship Id="rId5" Type="http://schemas.openxmlformats.org/officeDocument/2006/relationships/image" Target="../media/image600.png"/><Relationship Id="rId4" Type="http://schemas.openxmlformats.org/officeDocument/2006/relationships/image" Target="../media/image590.png"/></Relationships>
</file>

<file path=ppt/slides/_rels/slide34.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9.png"/><Relationship Id="rId3" Type="http://schemas.openxmlformats.org/officeDocument/2006/relationships/image" Target="../media/image65.png"/><Relationship Id="rId7" Type="http://schemas.openxmlformats.org/officeDocument/2006/relationships/image" Target="../media/image73.png"/><Relationship Id="rId12" Type="http://schemas.openxmlformats.org/officeDocument/2006/relationships/image" Target="../media/image78.png"/><Relationship Id="rId2" Type="http://schemas.openxmlformats.org/officeDocument/2006/relationships/image" Target="../media/image69.png"/><Relationship Id="rId1" Type="http://schemas.openxmlformats.org/officeDocument/2006/relationships/slideLayout" Target="../slideLayouts/slideLayout29.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s>
</file>

<file path=ppt/slides/_rels/slide35.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image" Target="../media/image65.png"/><Relationship Id="rId1" Type="http://schemas.openxmlformats.org/officeDocument/2006/relationships/slideLayout" Target="../slideLayouts/slideLayout29.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92.png"/></Relationships>
</file>

<file path=ppt/slides/_rels/slide36.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image" Target="../media/image35.png"/><Relationship Id="rId1" Type="http://schemas.openxmlformats.org/officeDocument/2006/relationships/slideLayout" Target="../slideLayouts/slideLayout29.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9.xml"/><Relationship Id="rId4" Type="http://schemas.openxmlformats.org/officeDocument/2006/relationships/image" Target="../media/image107.png"/></Relationships>
</file>

<file path=ppt/slides/_rels/slide3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9.xml"/><Relationship Id="rId5" Type="http://schemas.openxmlformats.org/officeDocument/2006/relationships/image" Target="../media/image111.png"/><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9.xml"/><Relationship Id="rId5" Type="http://schemas.openxmlformats.org/officeDocument/2006/relationships/image" Target="../media/image115.pn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2.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1.png"/><Relationship Id="rId2" Type="http://schemas.openxmlformats.org/officeDocument/2006/relationships/image" Target="../media/image93.png"/><Relationship Id="rId1" Type="http://schemas.openxmlformats.org/officeDocument/2006/relationships/slideLayout" Target="../slideLayouts/slideLayout29.xml"/><Relationship Id="rId6" Type="http://schemas.openxmlformats.org/officeDocument/2006/relationships/image" Target="../media/image97.png"/><Relationship Id="rId11" Type="http://schemas.openxmlformats.org/officeDocument/2006/relationships/image" Target="../media/image104.png"/><Relationship Id="rId5" Type="http://schemas.openxmlformats.org/officeDocument/2006/relationships/image" Target="../media/image96.png"/><Relationship Id="rId10" Type="http://schemas.openxmlformats.org/officeDocument/2006/relationships/image" Target="../media/image103.png"/><Relationship Id="rId4" Type="http://schemas.openxmlformats.org/officeDocument/2006/relationships/image" Target="../media/image95.png"/><Relationship Id="rId9" Type="http://schemas.openxmlformats.org/officeDocument/2006/relationships/image" Target="../media/image100.png"/></Relationships>
</file>

<file path=ppt/slides/_rels/slide4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29.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42.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5.png"/><Relationship Id="rId3" Type="http://schemas.openxmlformats.org/officeDocument/2006/relationships/image" Target="../media/image127.png"/><Relationship Id="rId7" Type="http://schemas.openxmlformats.org/officeDocument/2006/relationships/image" Target="../media/image122.png"/><Relationship Id="rId12" Type="http://schemas.openxmlformats.org/officeDocument/2006/relationships/image" Target="../media/image132.png"/><Relationship Id="rId2" Type="http://schemas.openxmlformats.org/officeDocument/2006/relationships/image" Target="../media/image126.png"/><Relationship Id="rId1" Type="http://schemas.openxmlformats.org/officeDocument/2006/relationships/slideLayout" Target="../slideLayouts/slideLayout29.xml"/><Relationship Id="rId6" Type="http://schemas.openxmlformats.org/officeDocument/2006/relationships/image" Target="../media/image121.png"/><Relationship Id="rId11" Type="http://schemas.openxmlformats.org/officeDocument/2006/relationships/image" Target="../media/image131.png"/><Relationship Id="rId5" Type="http://schemas.openxmlformats.org/officeDocument/2006/relationships/image" Target="../media/image120.png"/><Relationship Id="rId10" Type="http://schemas.openxmlformats.org/officeDocument/2006/relationships/image" Target="../media/image130.png"/><Relationship Id="rId4" Type="http://schemas.openxmlformats.org/officeDocument/2006/relationships/image" Target="../media/image128.png"/><Relationship Id="rId9" Type="http://schemas.openxmlformats.org/officeDocument/2006/relationships/image" Target="../media/image1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9.xml"/><Relationship Id="rId4" Type="http://schemas.openxmlformats.org/officeDocument/2006/relationships/image" Target="../media/image135.png"/></Relationships>
</file>

<file path=ppt/slides/_rels/slide4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8" Type="http://schemas.openxmlformats.org/officeDocument/2006/relationships/image" Target="../media/image1350.png"/><Relationship Id="rId3" Type="http://schemas.openxmlformats.org/officeDocument/2006/relationships/image" Target="../media/image141.png"/><Relationship Id="rId7" Type="http://schemas.openxmlformats.org/officeDocument/2006/relationships/image" Target="../media/image1340.png"/><Relationship Id="rId2" Type="http://schemas.openxmlformats.org/officeDocument/2006/relationships/image" Target="../media/image140.png"/><Relationship Id="rId1" Type="http://schemas.openxmlformats.org/officeDocument/2006/relationships/slideLayout" Target="../slideLayouts/slideLayout29.xml"/><Relationship Id="rId6" Type="http://schemas.microsoft.com/office/2007/relationships/hdphoto" Target="../media/hdphoto1.wdp"/><Relationship Id="rId11" Type="http://schemas.openxmlformats.org/officeDocument/2006/relationships/image" Target="../media/image1380.png"/><Relationship Id="rId5" Type="http://schemas.openxmlformats.org/officeDocument/2006/relationships/image" Target="../media/image143.png"/><Relationship Id="rId10" Type="http://schemas.openxmlformats.org/officeDocument/2006/relationships/image" Target="../media/image1370.png"/><Relationship Id="rId4" Type="http://schemas.openxmlformats.org/officeDocument/2006/relationships/image" Target="../media/image142.png"/><Relationship Id="rId9" Type="http://schemas.openxmlformats.org/officeDocument/2006/relationships/image" Target="../media/image1360.png"/></Relationships>
</file>

<file path=ppt/slides/_rels/slide49.xml.rels><?xml version="1.0" encoding="UTF-8" standalone="yes"?>
<Relationships xmlns="http://schemas.openxmlformats.org/package/2006/relationships"><Relationship Id="rId8" Type="http://schemas.openxmlformats.org/officeDocument/2006/relationships/image" Target="../media/image1340.png"/><Relationship Id="rId13" Type="http://schemas.openxmlformats.org/officeDocument/2006/relationships/image" Target="../media/image148.png"/><Relationship Id="rId3" Type="http://schemas.openxmlformats.org/officeDocument/2006/relationships/image" Target="../media/image145.png"/><Relationship Id="rId7" Type="http://schemas.microsoft.com/office/2007/relationships/hdphoto" Target="../media/hdphoto1.wdp"/><Relationship Id="rId12" Type="http://schemas.openxmlformats.org/officeDocument/2006/relationships/image" Target="../media/image1380.png"/><Relationship Id="rId2" Type="http://schemas.openxmlformats.org/officeDocument/2006/relationships/image" Target="../media/image144.png"/><Relationship Id="rId1" Type="http://schemas.openxmlformats.org/officeDocument/2006/relationships/slideLayout" Target="../slideLayouts/slideLayout29.xml"/><Relationship Id="rId6" Type="http://schemas.openxmlformats.org/officeDocument/2006/relationships/image" Target="../media/image143.png"/><Relationship Id="rId11" Type="http://schemas.openxmlformats.org/officeDocument/2006/relationships/image" Target="../media/image1370.png"/><Relationship Id="rId5" Type="http://schemas.openxmlformats.org/officeDocument/2006/relationships/image" Target="../media/image147.png"/><Relationship Id="rId10" Type="http://schemas.openxmlformats.org/officeDocument/2006/relationships/image" Target="../media/image1360.png"/><Relationship Id="rId4" Type="http://schemas.openxmlformats.org/officeDocument/2006/relationships/image" Target="../media/image146.png"/><Relationship Id="rId9" Type="http://schemas.openxmlformats.org/officeDocument/2006/relationships/image" Target="../media/image1390.png"/><Relationship Id="rId14" Type="http://schemas.openxmlformats.org/officeDocument/2006/relationships/image" Target="../media/image144.jpeg"/></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4.png"/><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4.png"/><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4.png"/><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4.png"/><Relationship Id="rId1" Type="http://schemas.openxmlformats.org/officeDocument/2006/relationships/slideLayout" Target="../slideLayouts/slideLayout29.xml"/><Relationship Id="rId4" Type="http://schemas.openxmlformats.org/officeDocument/2006/relationships/image" Target="../media/image158.png"/></Relationships>
</file>

<file path=ppt/slides/_rels/slide5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6.jpeg"/><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64.pn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www-eio.upc.edu/~jcastro/publications/reports/dr2000-02.pdf" TargetMode="External"/><Relationship Id="rId1" Type="http://schemas.openxmlformats.org/officeDocument/2006/relationships/slideLayout" Target="../slideLayouts/slideLayout29.xml"/><Relationship Id="rId5" Type="http://schemas.openxmlformats.org/officeDocument/2006/relationships/image" Target="../media/image170.png"/><Relationship Id="rId4" Type="http://schemas.openxmlformats.org/officeDocument/2006/relationships/image" Target="../media/image169.png"/></Relationships>
</file>

<file path=ppt/slides/_rels/slide6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8" Type="http://schemas.openxmlformats.org/officeDocument/2006/relationships/hyperlink" Target="https://www.amazon.es/Introduction-Linear-Optimization-Scientific-Computation/dp/1886529191" TargetMode="External"/><Relationship Id="rId3" Type="http://schemas.openxmlformats.org/officeDocument/2006/relationships/hyperlink" Target="https://sourceforge.net/projects/lpsolve/" TargetMode="External"/><Relationship Id="rId7" Type="http://schemas.openxmlformats.org/officeDocument/2006/relationships/hyperlink" Target="https://www.amazon.es/Programaci%C3%B3n-Lineal-Aplicada-Humberto-Guerrero/dp/9586486176" TargetMode="External"/><Relationship Id="rId2" Type="http://schemas.openxmlformats.org/officeDocument/2006/relationships/hyperlink" Target="https://www.gnu.org/software/glpk/" TargetMode="External"/><Relationship Id="rId1" Type="http://schemas.openxmlformats.org/officeDocument/2006/relationships/slideLayout" Target="../slideLayouts/slideLayout29.xml"/><Relationship Id="rId6" Type="http://schemas.openxmlformats.org/officeDocument/2006/relationships/hyperlink" Target="https://community.ibm.com/community/user/datascience/blogs/xavier-nodet1/2020/07/09/cplex-free-for-students" TargetMode="External"/><Relationship Id="rId5" Type="http://schemas.openxmlformats.org/officeDocument/2006/relationships/hyperlink" Target="https://www.gurobi.com/downloads/end-user-license-agreement-academic/" TargetMode="External"/><Relationship Id="rId4" Type="http://schemas.openxmlformats.org/officeDocument/2006/relationships/hyperlink" Target="https://github.com/coin-or/Clp" TargetMode="External"/><Relationship Id="rId9" Type="http://schemas.openxmlformats.org/officeDocument/2006/relationships/hyperlink" Target="https://raw.githubusercontent.com/jon77lee/JLee_LinearOptimizationBook/master/JLee.4.0.pdf"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9.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312866" y="6019800"/>
            <a:ext cx="5328592" cy="602986"/>
          </a:xfrm>
        </p:spPr>
        <p:txBody>
          <a:bodyPr/>
          <a:lstStyle/>
          <a:p>
            <a:r>
              <a:rPr lang="en-US" dirty="0"/>
              <a:t>Jorge López Lázaro</a:t>
            </a:r>
          </a:p>
          <a:p>
            <a:r>
              <a:rPr lang="en-US" dirty="0"/>
              <a:t>jorloplaz@gmail.com</a:t>
            </a:r>
          </a:p>
        </p:txBody>
      </p:sp>
      <p:sp>
        <p:nvSpPr>
          <p:cNvPr id="5" name="Title 4"/>
          <p:cNvSpPr>
            <a:spLocks noGrp="1"/>
          </p:cNvSpPr>
          <p:nvPr>
            <p:ph type="ctrTitle"/>
          </p:nvPr>
        </p:nvSpPr>
        <p:spPr>
          <a:xfrm>
            <a:off x="2504731" y="2348884"/>
            <a:ext cx="7128792" cy="1325876"/>
          </a:xfrm>
        </p:spPr>
        <p:txBody>
          <a:bodyPr/>
          <a:lstStyle/>
          <a:p>
            <a:r>
              <a:rPr lang="en-US" dirty="0" err="1"/>
              <a:t>Optimización</a:t>
            </a:r>
            <a:br>
              <a:rPr lang="en-US" dirty="0"/>
            </a:br>
            <a:r>
              <a:rPr lang="en-US" dirty="0"/>
              <a:t>(MDSF 2023-2024)</a:t>
            </a:r>
          </a:p>
        </p:txBody>
      </p:sp>
      <p:sp>
        <p:nvSpPr>
          <p:cNvPr id="10" name="Subtitle 9"/>
          <p:cNvSpPr>
            <a:spLocks noGrp="1"/>
          </p:cNvSpPr>
          <p:nvPr>
            <p:ph type="subTitle" idx="13"/>
          </p:nvPr>
        </p:nvSpPr>
        <p:spPr>
          <a:xfrm>
            <a:off x="3872880" y="4149081"/>
            <a:ext cx="5768578" cy="361637"/>
          </a:xfrm>
        </p:spPr>
        <p:txBody>
          <a:bodyPr/>
          <a:lstStyle/>
          <a:p>
            <a:r>
              <a:rPr lang="en-US" dirty="0" err="1"/>
              <a:t>Optimización</a:t>
            </a:r>
            <a:r>
              <a:rPr lang="en-US" dirty="0"/>
              <a:t> Lineal (LP)</a:t>
            </a:r>
          </a:p>
        </p:txBody>
      </p:sp>
      <p:pic>
        <p:nvPicPr>
          <p:cNvPr id="7" name="Marcador de contenido 11"/>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441582" y="318274"/>
            <a:ext cx="2000830" cy="811526"/>
          </a:xfrm>
          <a:prstGeom prst="rect">
            <a:avLst/>
          </a:prstGeom>
        </p:spPr>
      </p:pic>
    </p:spTree>
    <p:extLst>
      <p:ext uri="{BB962C8B-B14F-4D97-AF65-F5344CB8AC3E}">
        <p14:creationId xmlns:p14="http://schemas.microsoft.com/office/powerpoint/2010/main" val="2831594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Formulación estándar</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10</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12" name="object 4">
            <a:extLst>
              <a:ext uri="{FF2B5EF4-FFF2-40B4-BE49-F238E27FC236}">
                <a16:creationId xmlns:a16="http://schemas.microsoft.com/office/drawing/2014/main" id="{7152889E-B065-4971-8472-172CFFD55208}"/>
              </a:ext>
            </a:extLst>
          </p:cNvPr>
          <p:cNvSpPr/>
          <p:nvPr/>
        </p:nvSpPr>
        <p:spPr>
          <a:xfrm>
            <a:off x="6525716" y="1474215"/>
            <a:ext cx="1458468" cy="1071372"/>
          </a:xfrm>
          <a:prstGeom prst="rect">
            <a:avLst/>
          </a:prstGeom>
          <a:blipFill>
            <a:blip r:embed="rId2" cstate="print"/>
            <a:stretch>
              <a:fillRect/>
            </a:stretch>
          </a:blipFill>
        </p:spPr>
        <p:txBody>
          <a:bodyPr wrap="square" lIns="0" tIns="0" rIns="0" bIns="0" rtlCol="0"/>
          <a:lstStyle/>
          <a:p>
            <a:endParaRPr dirty="0"/>
          </a:p>
        </p:txBody>
      </p:sp>
      <p:sp>
        <p:nvSpPr>
          <p:cNvPr id="13" name="object 6">
            <a:extLst>
              <a:ext uri="{FF2B5EF4-FFF2-40B4-BE49-F238E27FC236}">
                <a16:creationId xmlns:a16="http://schemas.microsoft.com/office/drawing/2014/main" id="{2060CC5D-C1F8-46CD-8E09-1FBC4E82AAE4}"/>
              </a:ext>
            </a:extLst>
          </p:cNvPr>
          <p:cNvSpPr/>
          <p:nvPr/>
        </p:nvSpPr>
        <p:spPr>
          <a:xfrm>
            <a:off x="5173171" y="2018284"/>
            <a:ext cx="792480" cy="576580"/>
          </a:xfrm>
          <a:custGeom>
            <a:avLst/>
            <a:gdLst/>
            <a:ahLst/>
            <a:cxnLst/>
            <a:rect l="l" t="t" r="r" b="b"/>
            <a:pathLst>
              <a:path w="792479" h="576579">
                <a:moveTo>
                  <a:pt x="0" y="144017"/>
                </a:moveTo>
                <a:lnTo>
                  <a:pt x="504444" y="144017"/>
                </a:lnTo>
                <a:lnTo>
                  <a:pt x="504444" y="0"/>
                </a:lnTo>
                <a:lnTo>
                  <a:pt x="792480" y="288036"/>
                </a:lnTo>
                <a:lnTo>
                  <a:pt x="504444" y="576072"/>
                </a:lnTo>
                <a:lnTo>
                  <a:pt x="504444" y="432053"/>
                </a:lnTo>
                <a:lnTo>
                  <a:pt x="0" y="432053"/>
                </a:lnTo>
                <a:lnTo>
                  <a:pt x="0" y="144017"/>
                </a:lnTo>
                <a:close/>
              </a:path>
            </a:pathLst>
          </a:custGeom>
          <a:ln w="9144">
            <a:solidFill>
              <a:srgbClr val="D74518"/>
            </a:solidFill>
          </a:ln>
        </p:spPr>
        <p:txBody>
          <a:bodyPr wrap="square" lIns="0" tIns="0" rIns="0" bIns="0" rtlCol="0"/>
          <a:lstStyle/>
          <a:p>
            <a:endParaRPr/>
          </a:p>
        </p:txBody>
      </p:sp>
      <p:grpSp>
        <p:nvGrpSpPr>
          <p:cNvPr id="14" name="Grupo 13">
            <a:extLst>
              <a:ext uri="{FF2B5EF4-FFF2-40B4-BE49-F238E27FC236}">
                <a16:creationId xmlns:a16="http://schemas.microsoft.com/office/drawing/2014/main" id="{2415A313-38CD-4028-9490-64C90B4C4AFB}"/>
              </a:ext>
            </a:extLst>
          </p:cNvPr>
          <p:cNvGrpSpPr/>
          <p:nvPr/>
        </p:nvGrpSpPr>
        <p:grpSpPr>
          <a:xfrm>
            <a:off x="6075588" y="2890714"/>
            <a:ext cx="3321343" cy="630024"/>
            <a:chOff x="6159460" y="3732978"/>
            <a:chExt cx="3321343" cy="630024"/>
          </a:xfrm>
        </p:grpSpPr>
        <p:sp>
          <p:nvSpPr>
            <p:cNvPr id="15" name="object 5">
              <a:extLst>
                <a:ext uri="{FF2B5EF4-FFF2-40B4-BE49-F238E27FC236}">
                  <a16:creationId xmlns:a16="http://schemas.microsoft.com/office/drawing/2014/main" id="{10B5C94E-F3DC-47C6-9342-CDB4D2DDEBB6}"/>
                </a:ext>
              </a:extLst>
            </p:cNvPr>
            <p:cNvSpPr/>
            <p:nvPr/>
          </p:nvSpPr>
          <p:spPr>
            <a:xfrm>
              <a:off x="6393179" y="3794759"/>
              <a:ext cx="3087624" cy="499871"/>
            </a:xfrm>
            <a:prstGeom prst="rect">
              <a:avLst/>
            </a:prstGeom>
            <a:blipFill>
              <a:blip r:embed="rId3" cstate="print"/>
              <a:stretch>
                <a:fillRect/>
              </a:stretch>
            </a:blipFill>
          </p:spPr>
          <p:txBody>
            <a:bodyPr wrap="square" lIns="0" tIns="0" rIns="0" bIns="0" rtlCol="0"/>
            <a:lstStyle/>
            <a:p>
              <a:endParaRPr/>
            </a:p>
          </p:txBody>
        </p:sp>
        <p:sp>
          <p:nvSpPr>
            <p:cNvPr id="20" name="CuadroTexto 19">
              <a:extLst>
                <a:ext uri="{FF2B5EF4-FFF2-40B4-BE49-F238E27FC236}">
                  <a16:creationId xmlns:a16="http://schemas.microsoft.com/office/drawing/2014/main" id="{246033D5-D165-4E5F-8843-4283F4FE3FC1}"/>
                </a:ext>
              </a:extLst>
            </p:cNvPr>
            <p:cNvSpPr txBox="1"/>
            <p:nvPr/>
          </p:nvSpPr>
          <p:spPr>
            <a:xfrm>
              <a:off x="6159460" y="3732978"/>
              <a:ext cx="900255" cy="338554"/>
            </a:xfrm>
            <a:prstGeom prst="rect">
              <a:avLst/>
            </a:prstGeom>
            <a:solidFill>
              <a:schemeClr val="bg1"/>
            </a:solidFill>
          </p:spPr>
          <p:txBody>
            <a:bodyPr wrap="square" rtlCol="0">
              <a:spAutoFit/>
            </a:bodyPr>
            <a:lstStyle/>
            <a:p>
              <a:r>
                <a:rPr lang="es-ES_tradnl" sz="1600" dirty="0"/>
                <a:t>donde</a:t>
              </a:r>
              <a:endParaRPr lang="es-ES" sz="1600" dirty="0"/>
            </a:p>
          </p:txBody>
        </p:sp>
        <p:sp>
          <p:nvSpPr>
            <p:cNvPr id="21" name="CuadroTexto 20">
              <a:extLst>
                <a:ext uri="{FF2B5EF4-FFF2-40B4-BE49-F238E27FC236}">
                  <a16:creationId xmlns:a16="http://schemas.microsoft.com/office/drawing/2014/main" id="{2D25FB7C-5EC7-4C9F-AC60-3412827E0C31}"/>
                </a:ext>
              </a:extLst>
            </p:cNvPr>
            <p:cNvSpPr txBox="1"/>
            <p:nvPr/>
          </p:nvSpPr>
          <p:spPr>
            <a:xfrm>
              <a:off x="8423068" y="3993670"/>
              <a:ext cx="418057" cy="369332"/>
            </a:xfrm>
            <a:prstGeom prst="rect">
              <a:avLst/>
            </a:prstGeom>
            <a:solidFill>
              <a:schemeClr val="bg1"/>
            </a:solidFill>
          </p:spPr>
          <p:txBody>
            <a:bodyPr wrap="square" rtlCol="0">
              <a:spAutoFit/>
            </a:bodyPr>
            <a:lstStyle/>
            <a:p>
              <a:r>
                <a:rPr lang="es-ES_tradnl" dirty="0"/>
                <a:t>y</a:t>
              </a:r>
              <a:endParaRPr lang="es-ES" dirty="0"/>
            </a:p>
          </p:txBody>
        </p:sp>
      </p:grpSp>
      <p:grpSp>
        <p:nvGrpSpPr>
          <p:cNvPr id="22" name="Grupo 21">
            <a:extLst>
              <a:ext uri="{FF2B5EF4-FFF2-40B4-BE49-F238E27FC236}">
                <a16:creationId xmlns:a16="http://schemas.microsoft.com/office/drawing/2014/main" id="{1274DAAB-5750-409C-9D00-EA75DC58E03A}"/>
              </a:ext>
            </a:extLst>
          </p:cNvPr>
          <p:cNvGrpSpPr/>
          <p:nvPr/>
        </p:nvGrpSpPr>
        <p:grpSpPr>
          <a:xfrm>
            <a:off x="714704" y="1371600"/>
            <a:ext cx="4040124" cy="1869948"/>
            <a:chOff x="798576" y="2213864"/>
            <a:chExt cx="4040124" cy="1869948"/>
          </a:xfrm>
        </p:grpSpPr>
        <p:sp>
          <p:nvSpPr>
            <p:cNvPr id="23" name="object 3">
              <a:extLst>
                <a:ext uri="{FF2B5EF4-FFF2-40B4-BE49-F238E27FC236}">
                  <a16:creationId xmlns:a16="http://schemas.microsoft.com/office/drawing/2014/main" id="{1F8B659E-AAEF-48B5-B698-B90472143E24}"/>
                </a:ext>
              </a:extLst>
            </p:cNvPr>
            <p:cNvSpPr/>
            <p:nvPr/>
          </p:nvSpPr>
          <p:spPr>
            <a:xfrm>
              <a:off x="798576" y="2213864"/>
              <a:ext cx="4040124" cy="1869948"/>
            </a:xfrm>
            <a:prstGeom prst="rect">
              <a:avLst/>
            </a:prstGeom>
            <a:blipFill>
              <a:blip r:embed="rId4" cstate="print"/>
              <a:stretch>
                <a:fillRect/>
              </a:stretch>
            </a:blipFill>
          </p:spPr>
          <p:txBody>
            <a:bodyPr wrap="square" lIns="0" tIns="0" rIns="0" bIns="0" rtlCol="0"/>
            <a:lstStyle/>
            <a:p>
              <a:endParaRPr/>
            </a:p>
          </p:txBody>
        </p:sp>
        <p:pic>
          <p:nvPicPr>
            <p:cNvPr id="24" name="Imagen 23">
              <a:extLst>
                <a:ext uri="{FF2B5EF4-FFF2-40B4-BE49-F238E27FC236}">
                  <a16:creationId xmlns:a16="http://schemas.microsoft.com/office/drawing/2014/main" id="{32039C00-7572-4B17-A883-A1FF8DFB5F08}"/>
                </a:ext>
              </a:extLst>
            </p:cNvPr>
            <p:cNvPicPr>
              <a:picLocks noChangeAspect="1"/>
            </p:cNvPicPr>
            <p:nvPr/>
          </p:nvPicPr>
          <p:blipFill rotWithShape="1">
            <a:blip r:embed="rId5"/>
            <a:srcRect l="15385"/>
            <a:stretch/>
          </p:blipFill>
          <p:spPr>
            <a:xfrm>
              <a:off x="1746109" y="2852165"/>
              <a:ext cx="419100" cy="895350"/>
            </a:xfrm>
            <a:prstGeom prst="rect">
              <a:avLst/>
            </a:prstGeom>
          </p:spPr>
        </p:pic>
      </p:grpSp>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AA69A369-17DF-47B4-8703-A6AAFB27E7AB}"/>
                  </a:ext>
                </a:extLst>
              </p:cNvPr>
              <p:cNvSpPr txBox="1"/>
              <p:nvPr/>
            </p:nvSpPr>
            <p:spPr>
              <a:xfrm>
                <a:off x="792996" y="3454893"/>
                <a:ext cx="5199288" cy="2062103"/>
              </a:xfrm>
              <a:prstGeom prst="rect">
                <a:avLst/>
              </a:prstGeom>
              <a:noFill/>
            </p:spPr>
            <p:txBody>
              <a:bodyPr wrap="square" rtlCol="0">
                <a:spAutoFit/>
              </a:bodyPr>
              <a:lstStyle/>
              <a:p>
                <a:r>
                  <a:rPr lang="es-ES_tradnl" sz="1600" dirty="0">
                    <a:latin typeface="+mj-lt"/>
                    <a:cs typeface="Arial" panose="020B0604020202020204" pitchFamily="34" charset="0"/>
                  </a:rPr>
                  <a:t>Al vector </a:t>
                </a:r>
                <a14:m>
                  <m:oMath xmlns:m="http://schemas.openxmlformats.org/officeDocument/2006/math">
                    <m:r>
                      <a:rPr lang="es-ES_tradnl" sz="1600" b="0" i="1" smtClean="0">
                        <a:latin typeface="Cambria Math" panose="02040503050406030204" pitchFamily="18" charset="0"/>
                      </a:rPr>
                      <m:t>𝑥</m:t>
                    </m:r>
                    <m:r>
                      <a:rPr lang="es-ES_tradnl" sz="1600" b="0" i="1" smtClean="0">
                        <a:latin typeface="Cambria Math" panose="02040503050406030204" pitchFamily="18" charset="0"/>
                      </a:rPr>
                      <m:t> </m:t>
                    </m:r>
                  </m:oMath>
                </a14:m>
                <a:r>
                  <a:rPr lang="es-ES" sz="1600" dirty="0">
                    <a:latin typeface="+mj-lt"/>
                    <a:cs typeface="Arial" panose="020B0604020202020204" pitchFamily="34" charset="0"/>
                  </a:rPr>
                  <a:t>que cumpla todas las restricciones del problema se le denomina </a:t>
                </a:r>
                <a:r>
                  <a:rPr lang="es-ES" sz="1600" b="1" u="sng" dirty="0">
                    <a:solidFill>
                      <a:srgbClr val="FF9933"/>
                    </a:solidFill>
                    <a:cs typeface="Arial" panose="020B0604020202020204" pitchFamily="34" charset="0"/>
                  </a:rPr>
                  <a:t>solución factible/posible</a:t>
                </a:r>
                <a:r>
                  <a:rPr lang="es-ES" sz="1600" b="1" dirty="0">
                    <a:solidFill>
                      <a:srgbClr val="D74518"/>
                    </a:solidFill>
                    <a:latin typeface="+mj-lt"/>
                    <a:cs typeface="Arial" panose="020B0604020202020204" pitchFamily="34" charset="0"/>
                  </a:rPr>
                  <a:t> </a:t>
                </a:r>
              </a:p>
              <a:p>
                <a:endParaRPr lang="es-ES" sz="1600" b="1" dirty="0">
                  <a:solidFill>
                    <a:srgbClr val="D74518"/>
                  </a:solidFill>
                  <a:latin typeface="+mj-lt"/>
                  <a:cs typeface="Arial" panose="020B0604020202020204" pitchFamily="34" charset="0"/>
                </a:endParaRPr>
              </a:p>
              <a:p>
                <a:r>
                  <a:rPr lang="es-ES" sz="1600" dirty="0">
                    <a:latin typeface="+mj-lt"/>
                    <a:cs typeface="Arial" panose="020B0604020202020204" pitchFamily="34" charset="0"/>
                  </a:rPr>
                  <a:t>El conjunto de todas las soluciones factibles se llama</a:t>
                </a:r>
                <a:r>
                  <a:rPr lang="es-ES" sz="1600" dirty="0">
                    <a:solidFill>
                      <a:srgbClr val="D74518"/>
                    </a:solidFill>
                    <a:latin typeface="+mj-lt"/>
                    <a:cs typeface="Arial" panose="020B0604020202020204" pitchFamily="34" charset="0"/>
                  </a:rPr>
                  <a:t> </a:t>
                </a:r>
                <a:r>
                  <a:rPr lang="es-ES" sz="1600" b="1" u="sng" dirty="0">
                    <a:solidFill>
                      <a:srgbClr val="FF9933"/>
                    </a:solidFill>
                    <a:cs typeface="Arial" panose="020B0604020202020204" pitchFamily="34" charset="0"/>
                  </a:rPr>
                  <a:t>región factible</a:t>
                </a:r>
              </a:p>
              <a:p>
                <a:endParaRPr lang="es-ES" sz="1600" b="1" u="sng" dirty="0">
                  <a:solidFill>
                    <a:srgbClr val="FF9933"/>
                  </a:solidFill>
                  <a:latin typeface="+mj-lt"/>
                  <a:cs typeface="Arial" panose="020B0604020202020204" pitchFamily="34" charset="0"/>
                </a:endParaRPr>
              </a:p>
              <a:p>
                <a:r>
                  <a:rPr lang="es-ES" sz="1600" dirty="0">
                    <a:latin typeface="+mj-lt"/>
                    <a:cs typeface="Arial" panose="020B0604020202020204" pitchFamily="34" charset="0"/>
                  </a:rPr>
                  <a:t>Ejemplo: </a:t>
                </a:r>
                <a:r>
                  <a:rPr lang="es-ES" sz="1600" dirty="0" err="1">
                    <a:latin typeface="+mj-lt"/>
                    <a:cs typeface="Arial" panose="020B0604020202020204" pitchFamily="34" charset="0"/>
                  </a:rPr>
                  <a:t>doc</a:t>
                </a:r>
                <a:r>
                  <a:rPr lang="es-ES" sz="1600" dirty="0">
                    <a:latin typeface="+mj-lt"/>
                    <a:cs typeface="Arial" panose="020B0604020202020204" pitchFamily="34" charset="0"/>
                  </a:rPr>
                  <a:t> de </a:t>
                </a:r>
                <a:r>
                  <a:rPr lang="es-ES" sz="1600" dirty="0" err="1">
                    <a:latin typeface="+mj-lt"/>
                    <a:cs typeface="Arial" panose="020B0604020202020204" pitchFamily="34" charset="0"/>
                    <a:hlinkClick r:id="rId6"/>
                  </a:rPr>
                  <a:t>linprog</a:t>
                </a:r>
                <a:r>
                  <a:rPr lang="es-ES" sz="1600" dirty="0">
                    <a:latin typeface="+mj-lt"/>
                    <a:cs typeface="Arial" panose="020B0604020202020204" pitchFamily="34" charset="0"/>
                  </a:rPr>
                  <a:t> (</a:t>
                </a:r>
                <a:r>
                  <a:rPr lang="es-ES" sz="1600" dirty="0" err="1">
                    <a:latin typeface="+mj-lt"/>
                    <a:cs typeface="Arial" panose="020B0604020202020204" pitchFamily="34" charset="0"/>
                  </a:rPr>
                  <a:t>scipy</a:t>
                </a:r>
                <a:r>
                  <a:rPr lang="es-ES" sz="1600" dirty="0">
                    <a:latin typeface="+mj-lt"/>
                    <a:cs typeface="Arial" panose="020B0604020202020204" pitchFamily="34" charset="0"/>
                  </a:rPr>
                  <a:t>)</a:t>
                </a:r>
              </a:p>
            </p:txBody>
          </p:sp>
        </mc:Choice>
        <mc:Fallback xmlns="">
          <p:sp>
            <p:nvSpPr>
              <p:cNvPr id="25" name="CuadroTexto 24">
                <a:extLst>
                  <a:ext uri="{FF2B5EF4-FFF2-40B4-BE49-F238E27FC236}">
                    <a16:creationId xmlns:a16="http://schemas.microsoft.com/office/drawing/2014/main" id="{AA69A369-17DF-47B4-8703-A6AAFB27E7AB}"/>
                  </a:ext>
                </a:extLst>
              </p:cNvPr>
              <p:cNvSpPr txBox="1">
                <a:spLocks noRot="1" noChangeAspect="1" noMove="1" noResize="1" noEditPoints="1" noAdjustHandles="1" noChangeArrowheads="1" noChangeShapeType="1" noTextEdit="1"/>
              </p:cNvSpPr>
              <p:nvPr/>
            </p:nvSpPr>
            <p:spPr>
              <a:xfrm>
                <a:off x="792996" y="3454893"/>
                <a:ext cx="5199288" cy="2062103"/>
              </a:xfrm>
              <a:prstGeom prst="rect">
                <a:avLst/>
              </a:prstGeom>
              <a:blipFill>
                <a:blip r:embed="rId7"/>
                <a:stretch>
                  <a:fillRect l="-586" t="-888" b="-2959"/>
                </a:stretch>
              </a:blipFill>
            </p:spPr>
            <p:txBody>
              <a:bodyPr/>
              <a:lstStyle/>
              <a:p>
                <a:r>
                  <a:rPr lang="es-ES">
                    <a:noFill/>
                  </a:rPr>
                  <a:t> </a:t>
                </a:r>
              </a:p>
            </p:txBody>
          </p:sp>
        </mc:Fallback>
      </mc:AlternateContent>
      <p:sp>
        <p:nvSpPr>
          <p:cNvPr id="26" name="CuadroTexto 25">
            <a:extLst>
              <a:ext uri="{FF2B5EF4-FFF2-40B4-BE49-F238E27FC236}">
                <a16:creationId xmlns:a16="http://schemas.microsoft.com/office/drawing/2014/main" id="{65515031-AFFB-46C9-B517-5F55F01E8BE6}"/>
              </a:ext>
            </a:extLst>
          </p:cNvPr>
          <p:cNvSpPr txBox="1"/>
          <p:nvPr/>
        </p:nvSpPr>
        <p:spPr>
          <a:xfrm>
            <a:off x="5791200" y="466865"/>
            <a:ext cx="3738372" cy="89255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28600" indent="-228600">
              <a:buAutoNum type="alphaLcParenR"/>
            </a:pPr>
            <a:r>
              <a:rPr lang="es-ES" sz="1300" dirty="0">
                <a:cs typeface="Arial" panose="020B0604020202020204" pitchFamily="34" charset="0"/>
              </a:rPr>
              <a:t>Todas las restricciones son igualdades</a:t>
            </a:r>
          </a:p>
          <a:p>
            <a:pPr marL="228600" indent="-228600">
              <a:buAutoNum type="alphaLcParenR"/>
            </a:pPr>
            <a:r>
              <a:rPr lang="es-ES" sz="1300" dirty="0">
                <a:cs typeface="Arial" panose="020B0604020202020204" pitchFamily="34" charset="0"/>
              </a:rPr>
              <a:t>Todas las variables son no-negativas</a:t>
            </a:r>
          </a:p>
          <a:p>
            <a:pPr marL="228600" indent="-228600">
              <a:buAutoNum type="alphaLcParenR"/>
            </a:pPr>
            <a:r>
              <a:rPr lang="es-ES" sz="1300" dirty="0">
                <a:cs typeface="Arial" panose="020B0604020202020204" pitchFamily="34" charset="0"/>
              </a:rPr>
              <a:t>Las limitaciones (lado derecho de la restricción) son positivas </a:t>
            </a:r>
          </a:p>
        </p:txBody>
      </p:sp>
      <p:pic>
        <p:nvPicPr>
          <p:cNvPr id="1028" name="Picture 4" descr="Linear Programming - Notes">
            <a:extLst>
              <a:ext uri="{FF2B5EF4-FFF2-40B4-BE49-F238E27FC236}">
                <a16:creationId xmlns:a16="http://schemas.microsoft.com/office/drawing/2014/main" id="{37CA280E-EDA6-CF44-E4B9-5B1D0D76C0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82674" y="3574395"/>
            <a:ext cx="2701153" cy="26336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utorial de SciPy | Interactive Chaos">
            <a:extLst>
              <a:ext uri="{FF2B5EF4-FFF2-40B4-BE49-F238E27FC236}">
                <a16:creationId xmlns:a16="http://schemas.microsoft.com/office/drawing/2014/main" id="{2ED71B67-48BE-C5F4-6279-EE72FC919B7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191000" y="4909204"/>
            <a:ext cx="1711280" cy="855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964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Paso a formulación estándar</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11</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16" name="object 5">
            <a:extLst>
              <a:ext uri="{FF2B5EF4-FFF2-40B4-BE49-F238E27FC236}">
                <a16:creationId xmlns:a16="http://schemas.microsoft.com/office/drawing/2014/main" id="{B31D6EEF-9358-4FAC-966E-383424896E0B}"/>
              </a:ext>
            </a:extLst>
          </p:cNvPr>
          <p:cNvSpPr/>
          <p:nvPr/>
        </p:nvSpPr>
        <p:spPr>
          <a:xfrm>
            <a:off x="1601726" y="1436918"/>
            <a:ext cx="5401056" cy="505908"/>
          </a:xfrm>
          <a:prstGeom prst="rect">
            <a:avLst/>
          </a:prstGeom>
          <a:blipFill>
            <a:blip r:embed="rId2" cstate="print"/>
            <a:stretch>
              <a:fillRect/>
            </a:stretch>
          </a:blipFill>
        </p:spPr>
        <p:txBody>
          <a:bodyPr wrap="square" lIns="0" tIns="0" rIns="0" bIns="0" rtlCol="0"/>
          <a:lstStyle/>
          <a:p>
            <a:endParaRPr/>
          </a:p>
        </p:txBody>
      </p:sp>
      <p:sp>
        <p:nvSpPr>
          <p:cNvPr id="17" name="object 6">
            <a:extLst>
              <a:ext uri="{FF2B5EF4-FFF2-40B4-BE49-F238E27FC236}">
                <a16:creationId xmlns:a16="http://schemas.microsoft.com/office/drawing/2014/main" id="{DD6D370D-4672-4583-A7BA-F895D2D23637}"/>
              </a:ext>
            </a:extLst>
          </p:cNvPr>
          <p:cNvSpPr/>
          <p:nvPr/>
        </p:nvSpPr>
        <p:spPr>
          <a:xfrm>
            <a:off x="841248" y="4774418"/>
            <a:ext cx="446533" cy="153888"/>
          </a:xfrm>
          <a:custGeom>
            <a:avLst/>
            <a:gdLst/>
            <a:ahLst/>
            <a:cxnLst/>
            <a:rect l="l" t="t" r="r" b="b"/>
            <a:pathLst>
              <a:path w="431800" h="184785">
                <a:moveTo>
                  <a:pt x="0" y="0"/>
                </a:moveTo>
                <a:lnTo>
                  <a:pt x="339090" y="0"/>
                </a:lnTo>
                <a:lnTo>
                  <a:pt x="431291" y="92201"/>
                </a:lnTo>
                <a:lnTo>
                  <a:pt x="339090" y="184403"/>
                </a:lnTo>
                <a:lnTo>
                  <a:pt x="0" y="184403"/>
                </a:lnTo>
                <a:lnTo>
                  <a:pt x="92201" y="92201"/>
                </a:lnTo>
                <a:lnTo>
                  <a:pt x="0" y="0"/>
                </a:lnTo>
                <a:close/>
              </a:path>
            </a:pathLst>
          </a:custGeom>
          <a:ln w="9144">
            <a:solidFill>
              <a:srgbClr val="D74518"/>
            </a:solidFill>
          </a:ln>
        </p:spPr>
        <p:txBody>
          <a:bodyPr wrap="square" lIns="0" tIns="0" rIns="0" bIns="0" rtlCol="0"/>
          <a:lstStyle/>
          <a:p>
            <a:endParaRPr/>
          </a:p>
        </p:txBody>
      </p:sp>
      <p:sp>
        <p:nvSpPr>
          <p:cNvPr id="18" name="object 7">
            <a:extLst>
              <a:ext uri="{FF2B5EF4-FFF2-40B4-BE49-F238E27FC236}">
                <a16:creationId xmlns:a16="http://schemas.microsoft.com/office/drawing/2014/main" id="{90987C7E-4659-440B-ACC7-9377BF29B3AB}"/>
              </a:ext>
            </a:extLst>
          </p:cNvPr>
          <p:cNvSpPr/>
          <p:nvPr/>
        </p:nvSpPr>
        <p:spPr>
          <a:xfrm>
            <a:off x="838200" y="1567959"/>
            <a:ext cx="446533" cy="153888"/>
          </a:xfrm>
          <a:custGeom>
            <a:avLst/>
            <a:gdLst/>
            <a:ahLst/>
            <a:cxnLst/>
            <a:rect l="l" t="t" r="r" b="b"/>
            <a:pathLst>
              <a:path w="431800" h="184785">
                <a:moveTo>
                  <a:pt x="0" y="0"/>
                </a:moveTo>
                <a:lnTo>
                  <a:pt x="339090" y="0"/>
                </a:lnTo>
                <a:lnTo>
                  <a:pt x="431292" y="92201"/>
                </a:lnTo>
                <a:lnTo>
                  <a:pt x="339090" y="184403"/>
                </a:lnTo>
                <a:lnTo>
                  <a:pt x="0" y="184403"/>
                </a:lnTo>
                <a:lnTo>
                  <a:pt x="92202" y="92201"/>
                </a:lnTo>
                <a:lnTo>
                  <a:pt x="0" y="0"/>
                </a:lnTo>
                <a:close/>
              </a:path>
            </a:pathLst>
          </a:custGeom>
          <a:ln w="9143">
            <a:solidFill>
              <a:srgbClr val="D74518"/>
            </a:solidFill>
          </a:ln>
        </p:spPr>
        <p:txBody>
          <a:bodyPr wrap="square" lIns="0" tIns="0" rIns="0" bIns="0" rtlCol="0"/>
          <a:lstStyle/>
          <a:p>
            <a:endParaRPr/>
          </a:p>
        </p:txBody>
      </p:sp>
      <p:sp>
        <p:nvSpPr>
          <p:cNvPr id="19" name="object 8">
            <a:extLst>
              <a:ext uri="{FF2B5EF4-FFF2-40B4-BE49-F238E27FC236}">
                <a16:creationId xmlns:a16="http://schemas.microsoft.com/office/drawing/2014/main" id="{C9950F26-F0DE-4758-A104-3F8FFF0D1BE0}"/>
              </a:ext>
            </a:extLst>
          </p:cNvPr>
          <p:cNvSpPr/>
          <p:nvPr/>
        </p:nvSpPr>
        <p:spPr>
          <a:xfrm>
            <a:off x="838200" y="3631418"/>
            <a:ext cx="446533" cy="154946"/>
          </a:xfrm>
          <a:custGeom>
            <a:avLst/>
            <a:gdLst/>
            <a:ahLst/>
            <a:cxnLst/>
            <a:rect l="l" t="t" r="r" b="b"/>
            <a:pathLst>
              <a:path w="431800" h="186054">
                <a:moveTo>
                  <a:pt x="0" y="0"/>
                </a:moveTo>
                <a:lnTo>
                  <a:pt x="338328" y="0"/>
                </a:lnTo>
                <a:lnTo>
                  <a:pt x="431292" y="92963"/>
                </a:lnTo>
                <a:lnTo>
                  <a:pt x="338328" y="185928"/>
                </a:lnTo>
                <a:lnTo>
                  <a:pt x="0" y="185928"/>
                </a:lnTo>
                <a:lnTo>
                  <a:pt x="92964" y="92963"/>
                </a:lnTo>
                <a:lnTo>
                  <a:pt x="0" y="0"/>
                </a:lnTo>
                <a:close/>
              </a:path>
            </a:pathLst>
          </a:custGeom>
          <a:ln w="9144">
            <a:solidFill>
              <a:srgbClr val="D74518"/>
            </a:solidFill>
          </a:ln>
        </p:spPr>
        <p:txBody>
          <a:bodyPr wrap="square" lIns="0" tIns="0" rIns="0" bIns="0" rtlCol="0"/>
          <a:lstStyle/>
          <a:p>
            <a:endParaRPr/>
          </a:p>
        </p:txBody>
      </p:sp>
      <p:sp>
        <p:nvSpPr>
          <p:cNvPr id="27" name="object 9">
            <a:extLst>
              <a:ext uri="{FF2B5EF4-FFF2-40B4-BE49-F238E27FC236}">
                <a16:creationId xmlns:a16="http://schemas.microsoft.com/office/drawing/2014/main" id="{A6F63B37-A615-4DDD-B2BB-B3CC5CDBFB7D}"/>
              </a:ext>
            </a:extLst>
          </p:cNvPr>
          <p:cNvSpPr/>
          <p:nvPr/>
        </p:nvSpPr>
        <p:spPr>
          <a:xfrm>
            <a:off x="838200" y="2551405"/>
            <a:ext cx="446533" cy="153888"/>
          </a:xfrm>
          <a:custGeom>
            <a:avLst/>
            <a:gdLst/>
            <a:ahLst/>
            <a:cxnLst/>
            <a:rect l="l" t="t" r="r" b="b"/>
            <a:pathLst>
              <a:path w="431800" h="184785">
                <a:moveTo>
                  <a:pt x="0" y="0"/>
                </a:moveTo>
                <a:lnTo>
                  <a:pt x="339090" y="0"/>
                </a:lnTo>
                <a:lnTo>
                  <a:pt x="431292" y="92202"/>
                </a:lnTo>
                <a:lnTo>
                  <a:pt x="339090" y="184404"/>
                </a:lnTo>
                <a:lnTo>
                  <a:pt x="0" y="184404"/>
                </a:lnTo>
                <a:lnTo>
                  <a:pt x="92202" y="92202"/>
                </a:lnTo>
                <a:lnTo>
                  <a:pt x="0" y="0"/>
                </a:lnTo>
                <a:close/>
              </a:path>
            </a:pathLst>
          </a:custGeom>
          <a:ln w="9144">
            <a:solidFill>
              <a:srgbClr val="D74518"/>
            </a:solidFill>
          </a:ln>
        </p:spPr>
        <p:txBody>
          <a:bodyPr wrap="square" lIns="0" tIns="0" rIns="0" bIns="0" rtlCol="0"/>
          <a:lstStyle/>
          <a:p>
            <a:endParaRPr/>
          </a:p>
        </p:txBody>
      </p:sp>
      <p:grpSp>
        <p:nvGrpSpPr>
          <p:cNvPr id="28" name="Grupo 27">
            <a:extLst>
              <a:ext uri="{FF2B5EF4-FFF2-40B4-BE49-F238E27FC236}">
                <a16:creationId xmlns:a16="http://schemas.microsoft.com/office/drawing/2014/main" id="{E626A81A-F7F1-4A71-A4F8-D7F4DE1D8C86}"/>
              </a:ext>
            </a:extLst>
          </p:cNvPr>
          <p:cNvGrpSpPr/>
          <p:nvPr/>
        </p:nvGrpSpPr>
        <p:grpSpPr>
          <a:xfrm>
            <a:off x="1593705" y="2438416"/>
            <a:ext cx="5866277" cy="737643"/>
            <a:chOff x="1581206" y="3152157"/>
            <a:chExt cx="5962594" cy="789257"/>
          </a:xfrm>
        </p:grpSpPr>
        <p:sp>
          <p:nvSpPr>
            <p:cNvPr id="29" name="object 2">
              <a:extLst>
                <a:ext uri="{FF2B5EF4-FFF2-40B4-BE49-F238E27FC236}">
                  <a16:creationId xmlns:a16="http://schemas.microsoft.com/office/drawing/2014/main" id="{9D9A4F0C-1AE4-4974-A981-931B1FB7BD9E}"/>
                </a:ext>
              </a:extLst>
            </p:cNvPr>
            <p:cNvSpPr/>
            <p:nvPr/>
          </p:nvSpPr>
          <p:spPr>
            <a:xfrm>
              <a:off x="1620010" y="3152157"/>
              <a:ext cx="5923790" cy="728014"/>
            </a:xfrm>
            <a:prstGeom prst="rect">
              <a:avLst/>
            </a:prstGeom>
            <a:blipFill>
              <a:blip r:embed="rId3" cstate="print"/>
              <a:stretch>
                <a:fillRect/>
              </a:stretch>
            </a:blipFill>
          </p:spPr>
          <p:txBody>
            <a:bodyPr wrap="square" lIns="0" tIns="0" rIns="0" bIns="0" rtlCol="0"/>
            <a:lstStyle/>
            <a:p>
              <a:endParaRPr dirty="0"/>
            </a:p>
          </p:txBody>
        </p:sp>
        <p:sp>
          <p:nvSpPr>
            <p:cNvPr id="30" name="CuadroTexto 29">
              <a:extLst>
                <a:ext uri="{FF2B5EF4-FFF2-40B4-BE49-F238E27FC236}">
                  <a16:creationId xmlns:a16="http://schemas.microsoft.com/office/drawing/2014/main" id="{0E85BFD0-9D90-4410-BB49-A57706B2E30B}"/>
                </a:ext>
              </a:extLst>
            </p:cNvPr>
            <p:cNvSpPr txBox="1"/>
            <p:nvPr/>
          </p:nvSpPr>
          <p:spPr>
            <a:xfrm>
              <a:off x="1581206" y="3579171"/>
              <a:ext cx="990600" cy="362243"/>
            </a:xfrm>
            <a:prstGeom prst="rect">
              <a:avLst/>
            </a:prstGeom>
            <a:solidFill>
              <a:schemeClr val="bg1"/>
            </a:solidFill>
          </p:spPr>
          <p:txBody>
            <a:bodyPr wrap="square" rtlCol="0">
              <a:spAutoFit/>
            </a:bodyPr>
            <a:lstStyle/>
            <a:p>
              <a:r>
                <a:rPr lang="es-ES_tradnl" sz="1600" dirty="0"/>
                <a:t>donde</a:t>
              </a:r>
              <a:endParaRPr lang="es-ES" sz="1600" dirty="0"/>
            </a:p>
          </p:txBody>
        </p:sp>
        <p:sp>
          <p:nvSpPr>
            <p:cNvPr id="31" name="CuadroTexto 30">
              <a:extLst>
                <a:ext uri="{FF2B5EF4-FFF2-40B4-BE49-F238E27FC236}">
                  <a16:creationId xmlns:a16="http://schemas.microsoft.com/office/drawing/2014/main" id="{5DDE27CB-3E31-4095-BD2B-FF64FD9DA9C2}"/>
                </a:ext>
              </a:extLst>
            </p:cNvPr>
            <p:cNvSpPr txBox="1"/>
            <p:nvPr/>
          </p:nvSpPr>
          <p:spPr>
            <a:xfrm>
              <a:off x="3580078" y="3576957"/>
              <a:ext cx="3660338" cy="362243"/>
            </a:xfrm>
            <a:prstGeom prst="rect">
              <a:avLst/>
            </a:prstGeom>
            <a:solidFill>
              <a:schemeClr val="bg1"/>
            </a:solidFill>
          </p:spPr>
          <p:txBody>
            <a:bodyPr wrap="square" rtlCol="0">
              <a:spAutoFit/>
            </a:bodyPr>
            <a:lstStyle/>
            <a:p>
              <a:r>
                <a:rPr lang="es-ES_tradnl" sz="1600" dirty="0"/>
                <a:t>es una </a:t>
              </a:r>
              <a:r>
                <a:rPr lang="es-ES_tradnl" sz="1600" b="1" u="sng" dirty="0">
                  <a:solidFill>
                    <a:srgbClr val="FF9933"/>
                  </a:solidFill>
                  <a:cs typeface="Arial" panose="020B0604020202020204" pitchFamily="34" charset="0"/>
                </a:rPr>
                <a:t>variable de holgura</a:t>
              </a:r>
              <a:endParaRPr lang="es-ES" dirty="0"/>
            </a:p>
          </p:txBody>
        </p:sp>
      </p:grpSp>
      <p:grpSp>
        <p:nvGrpSpPr>
          <p:cNvPr id="32" name="Grupo 31">
            <a:extLst>
              <a:ext uri="{FF2B5EF4-FFF2-40B4-BE49-F238E27FC236}">
                <a16:creationId xmlns:a16="http://schemas.microsoft.com/office/drawing/2014/main" id="{44780E26-F34B-4942-BFB1-6D5754E01259}"/>
              </a:ext>
            </a:extLst>
          </p:cNvPr>
          <p:cNvGrpSpPr/>
          <p:nvPr/>
        </p:nvGrpSpPr>
        <p:grpSpPr>
          <a:xfrm>
            <a:off x="1574250" y="3554151"/>
            <a:ext cx="5828942" cy="751718"/>
            <a:chOff x="1581868" y="4266133"/>
            <a:chExt cx="5828942" cy="751718"/>
          </a:xfrm>
        </p:grpSpPr>
        <p:sp>
          <p:nvSpPr>
            <p:cNvPr id="33" name="object 3">
              <a:extLst>
                <a:ext uri="{FF2B5EF4-FFF2-40B4-BE49-F238E27FC236}">
                  <a16:creationId xmlns:a16="http://schemas.microsoft.com/office/drawing/2014/main" id="{27EC4F7E-CDDE-4A8C-A596-BD546F9C4BC2}"/>
                </a:ext>
              </a:extLst>
            </p:cNvPr>
            <p:cNvSpPr/>
            <p:nvPr/>
          </p:nvSpPr>
          <p:spPr>
            <a:xfrm>
              <a:off x="1620010" y="4266133"/>
              <a:ext cx="5390390" cy="728014"/>
            </a:xfrm>
            <a:prstGeom prst="rect">
              <a:avLst/>
            </a:prstGeom>
            <a:blipFill>
              <a:blip r:embed="rId4" cstate="print"/>
              <a:stretch>
                <a:fillRect/>
              </a:stretch>
            </a:blipFill>
          </p:spPr>
          <p:txBody>
            <a:bodyPr wrap="square" lIns="0" tIns="0" rIns="0" bIns="0" rtlCol="0"/>
            <a:lstStyle/>
            <a:p>
              <a:endParaRPr/>
            </a:p>
          </p:txBody>
        </p:sp>
        <p:sp>
          <p:nvSpPr>
            <p:cNvPr id="34" name="CuadroTexto 33">
              <a:extLst>
                <a:ext uri="{FF2B5EF4-FFF2-40B4-BE49-F238E27FC236}">
                  <a16:creationId xmlns:a16="http://schemas.microsoft.com/office/drawing/2014/main" id="{C0A90970-4248-4689-8D65-9355447B27C6}"/>
                </a:ext>
              </a:extLst>
            </p:cNvPr>
            <p:cNvSpPr txBox="1"/>
            <p:nvPr/>
          </p:nvSpPr>
          <p:spPr>
            <a:xfrm>
              <a:off x="3445364" y="4671062"/>
              <a:ext cx="3965446" cy="338554"/>
            </a:xfrm>
            <a:prstGeom prst="rect">
              <a:avLst/>
            </a:prstGeom>
            <a:solidFill>
              <a:schemeClr val="bg1"/>
            </a:solidFill>
          </p:spPr>
          <p:txBody>
            <a:bodyPr wrap="square" rtlCol="0">
              <a:spAutoFit/>
            </a:bodyPr>
            <a:lstStyle/>
            <a:p>
              <a:r>
                <a:rPr lang="es-ES_tradnl" sz="1600" dirty="0"/>
                <a:t>es una </a:t>
              </a:r>
              <a:r>
                <a:rPr lang="es-ES_tradnl" sz="1600" b="1" u="sng" dirty="0">
                  <a:solidFill>
                    <a:srgbClr val="FF9933"/>
                  </a:solidFill>
                  <a:cs typeface="Arial" panose="020B0604020202020204" pitchFamily="34" charset="0"/>
                </a:rPr>
                <a:t>variable de excedente</a:t>
              </a:r>
              <a:endParaRPr lang="es-ES" sz="1600" b="1" u="sng" dirty="0">
                <a:solidFill>
                  <a:srgbClr val="FF9933"/>
                </a:solidFill>
                <a:cs typeface="Arial" panose="020B0604020202020204" pitchFamily="34" charset="0"/>
              </a:endParaRPr>
            </a:p>
          </p:txBody>
        </p:sp>
        <p:sp>
          <p:nvSpPr>
            <p:cNvPr id="35" name="CuadroTexto 34">
              <a:extLst>
                <a:ext uri="{FF2B5EF4-FFF2-40B4-BE49-F238E27FC236}">
                  <a16:creationId xmlns:a16="http://schemas.microsoft.com/office/drawing/2014/main" id="{75625348-0449-4023-AD4A-B59A776A4428}"/>
                </a:ext>
              </a:extLst>
            </p:cNvPr>
            <p:cNvSpPr txBox="1"/>
            <p:nvPr/>
          </p:nvSpPr>
          <p:spPr>
            <a:xfrm>
              <a:off x="1581868" y="4679297"/>
              <a:ext cx="990600" cy="338554"/>
            </a:xfrm>
            <a:prstGeom prst="rect">
              <a:avLst/>
            </a:prstGeom>
            <a:solidFill>
              <a:schemeClr val="bg1"/>
            </a:solidFill>
          </p:spPr>
          <p:txBody>
            <a:bodyPr wrap="square" rtlCol="0">
              <a:spAutoFit/>
            </a:bodyPr>
            <a:lstStyle/>
            <a:p>
              <a:r>
                <a:rPr lang="es-ES_tradnl" sz="1600" dirty="0"/>
                <a:t>donde</a:t>
              </a:r>
              <a:endParaRPr lang="es-ES" sz="1600" dirty="0"/>
            </a:p>
          </p:txBody>
        </p:sp>
      </p:grpSp>
      <p:grpSp>
        <p:nvGrpSpPr>
          <p:cNvPr id="36" name="Grupo 35">
            <a:extLst>
              <a:ext uri="{FF2B5EF4-FFF2-40B4-BE49-F238E27FC236}">
                <a16:creationId xmlns:a16="http://schemas.microsoft.com/office/drawing/2014/main" id="{2BC8E09F-DD49-4765-863B-6C97792CD6B8}"/>
              </a:ext>
            </a:extLst>
          </p:cNvPr>
          <p:cNvGrpSpPr/>
          <p:nvPr/>
        </p:nvGrpSpPr>
        <p:grpSpPr>
          <a:xfrm>
            <a:off x="1393037" y="4668127"/>
            <a:ext cx="8008757" cy="728014"/>
            <a:chOff x="1400655" y="5380109"/>
            <a:chExt cx="8008757" cy="728014"/>
          </a:xfrm>
        </p:grpSpPr>
        <p:sp>
          <p:nvSpPr>
            <p:cNvPr id="37" name="object 4">
              <a:extLst>
                <a:ext uri="{FF2B5EF4-FFF2-40B4-BE49-F238E27FC236}">
                  <a16:creationId xmlns:a16="http://schemas.microsoft.com/office/drawing/2014/main" id="{C7183C34-CE64-4884-9AF3-4F1325BC1D39}"/>
                </a:ext>
              </a:extLst>
            </p:cNvPr>
            <p:cNvSpPr/>
            <p:nvPr/>
          </p:nvSpPr>
          <p:spPr>
            <a:xfrm>
              <a:off x="1601323" y="5380109"/>
              <a:ext cx="7653528" cy="728014"/>
            </a:xfrm>
            <a:prstGeom prst="rect">
              <a:avLst/>
            </a:prstGeom>
            <a:blipFill>
              <a:blip r:embed="rId5" cstate="print"/>
              <a:stretch>
                <a:fillRect/>
              </a:stretch>
            </a:blipFill>
          </p:spPr>
          <p:txBody>
            <a:bodyPr wrap="square" lIns="0" tIns="0" rIns="0" bIns="0" rtlCol="0"/>
            <a:lstStyle/>
            <a:p>
              <a:endParaRPr/>
            </a:p>
          </p:txBody>
        </p:sp>
        <p:sp>
          <p:nvSpPr>
            <p:cNvPr id="38" name="CuadroTexto 37">
              <a:extLst>
                <a:ext uri="{FF2B5EF4-FFF2-40B4-BE49-F238E27FC236}">
                  <a16:creationId xmlns:a16="http://schemas.microsoft.com/office/drawing/2014/main" id="{8AFA873C-A4C0-45D3-8037-2E6ED4D063C9}"/>
                </a:ext>
              </a:extLst>
            </p:cNvPr>
            <p:cNvSpPr txBox="1"/>
            <p:nvPr/>
          </p:nvSpPr>
          <p:spPr>
            <a:xfrm>
              <a:off x="1400655" y="5384438"/>
              <a:ext cx="1497355" cy="338554"/>
            </a:xfrm>
            <a:prstGeom prst="rect">
              <a:avLst/>
            </a:prstGeom>
            <a:solidFill>
              <a:schemeClr val="bg1"/>
            </a:solidFill>
          </p:spPr>
          <p:txBody>
            <a:bodyPr wrap="square" rtlCol="0">
              <a:spAutoFit/>
            </a:bodyPr>
            <a:lstStyle/>
            <a:p>
              <a:r>
                <a:rPr lang="es-ES_tradnl" sz="1600" dirty="0"/>
                <a:t>Si la variable</a:t>
              </a:r>
              <a:endParaRPr lang="es-ES" sz="1600" dirty="0"/>
            </a:p>
          </p:txBody>
        </p:sp>
        <p:sp>
          <p:nvSpPr>
            <p:cNvPr id="39" name="CuadroTexto 38">
              <a:extLst>
                <a:ext uri="{FF2B5EF4-FFF2-40B4-BE49-F238E27FC236}">
                  <a16:creationId xmlns:a16="http://schemas.microsoft.com/office/drawing/2014/main" id="{E4A29628-BA2C-4695-8CE9-763FDEE816F7}"/>
                </a:ext>
              </a:extLst>
            </p:cNvPr>
            <p:cNvSpPr txBox="1"/>
            <p:nvPr/>
          </p:nvSpPr>
          <p:spPr>
            <a:xfrm>
              <a:off x="3124200" y="5765060"/>
              <a:ext cx="887412" cy="338554"/>
            </a:xfrm>
            <a:prstGeom prst="rect">
              <a:avLst/>
            </a:prstGeom>
            <a:solidFill>
              <a:schemeClr val="bg1"/>
            </a:solidFill>
          </p:spPr>
          <p:txBody>
            <a:bodyPr wrap="square" rtlCol="0">
              <a:spAutoFit/>
            </a:bodyPr>
            <a:lstStyle/>
            <a:p>
              <a:r>
                <a:rPr lang="es-ES_tradnl" sz="1600" dirty="0"/>
                <a:t>donde</a:t>
              </a:r>
              <a:endParaRPr lang="es-ES" sz="1600" dirty="0"/>
            </a:p>
          </p:txBody>
        </p:sp>
        <p:sp>
          <p:nvSpPr>
            <p:cNvPr id="40" name="CuadroTexto 39">
              <a:extLst>
                <a:ext uri="{FF2B5EF4-FFF2-40B4-BE49-F238E27FC236}">
                  <a16:creationId xmlns:a16="http://schemas.microsoft.com/office/drawing/2014/main" id="{67EDBE8A-05E0-43FE-A81D-8D8BED6D8CBD}"/>
                </a:ext>
              </a:extLst>
            </p:cNvPr>
            <p:cNvSpPr txBox="1"/>
            <p:nvPr/>
          </p:nvSpPr>
          <p:spPr>
            <a:xfrm>
              <a:off x="5229039" y="5754469"/>
              <a:ext cx="4180373" cy="338554"/>
            </a:xfrm>
            <a:prstGeom prst="rect">
              <a:avLst/>
            </a:prstGeom>
            <a:solidFill>
              <a:schemeClr val="bg1"/>
            </a:solidFill>
          </p:spPr>
          <p:txBody>
            <a:bodyPr wrap="square" rtlCol="0">
              <a:spAutoFit/>
            </a:bodyPr>
            <a:lstStyle/>
            <a:p>
              <a:r>
                <a:rPr lang="es-ES_tradnl" sz="1600" dirty="0"/>
                <a:t>son dos </a:t>
              </a:r>
              <a:r>
                <a:rPr lang="es-ES_tradnl" sz="1600" b="1" u="sng" dirty="0">
                  <a:solidFill>
                    <a:srgbClr val="FF9933"/>
                  </a:solidFill>
                  <a:cs typeface="Arial" panose="020B0604020202020204" pitchFamily="34" charset="0"/>
                </a:rPr>
                <a:t>variables auxiliares</a:t>
              </a:r>
              <a:endParaRPr lang="es-ES" sz="1600" b="1" u="sng" dirty="0">
                <a:solidFill>
                  <a:srgbClr val="FF9933"/>
                </a:solidFill>
                <a:cs typeface="Arial" panose="020B0604020202020204" pitchFamily="34" charset="0"/>
              </a:endParaRPr>
            </a:p>
          </p:txBody>
        </p:sp>
      </p:grpSp>
      <p:sp>
        <p:nvSpPr>
          <p:cNvPr id="41" name="CuadroTexto 40">
            <a:extLst>
              <a:ext uri="{FF2B5EF4-FFF2-40B4-BE49-F238E27FC236}">
                <a16:creationId xmlns:a16="http://schemas.microsoft.com/office/drawing/2014/main" id="{A130EA7D-4B68-498B-B82D-E32FEF5929FD}"/>
              </a:ext>
            </a:extLst>
          </p:cNvPr>
          <p:cNvSpPr txBox="1"/>
          <p:nvPr/>
        </p:nvSpPr>
        <p:spPr>
          <a:xfrm>
            <a:off x="3143570" y="4662326"/>
            <a:ext cx="6233905" cy="338554"/>
          </a:xfrm>
          <a:prstGeom prst="rect">
            <a:avLst/>
          </a:prstGeom>
          <a:solidFill>
            <a:schemeClr val="bg1"/>
          </a:solidFill>
        </p:spPr>
        <p:txBody>
          <a:bodyPr wrap="square" rtlCol="0">
            <a:spAutoFit/>
          </a:bodyPr>
          <a:lstStyle/>
          <a:p>
            <a:r>
              <a:rPr lang="es-ES_tradnl" sz="1600" dirty="0"/>
              <a:t>no tiene restricción de signo, se puede reemplazar por</a:t>
            </a:r>
            <a:endParaRPr lang="es-ES" sz="1600" dirty="0"/>
          </a:p>
        </p:txBody>
      </p:sp>
    </p:spTree>
    <p:extLst>
      <p:ext uri="{BB962C8B-B14F-4D97-AF65-F5344CB8AC3E}">
        <p14:creationId xmlns:p14="http://schemas.microsoft.com/office/powerpoint/2010/main" val="2577646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Formulación en </a:t>
            </a:r>
            <a:r>
              <a:rPr lang="es-ES" dirty="0" err="1"/>
              <a:t>PuLP</a:t>
            </a:r>
            <a:endParaRPr lang="es-ES" dirty="0"/>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12</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24" name="CuadroTexto 23">
            <a:extLst>
              <a:ext uri="{FF2B5EF4-FFF2-40B4-BE49-F238E27FC236}">
                <a16:creationId xmlns:a16="http://schemas.microsoft.com/office/drawing/2014/main" id="{27511E7D-B530-44F6-B767-EBFA55CE9E52}"/>
              </a:ext>
            </a:extLst>
          </p:cNvPr>
          <p:cNvSpPr txBox="1"/>
          <p:nvPr/>
        </p:nvSpPr>
        <p:spPr>
          <a:xfrm>
            <a:off x="838200" y="1295400"/>
            <a:ext cx="8185826" cy="110799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_tradnl" sz="2200" dirty="0"/>
              <a:t>Veamos cómo resolver el problema de la dieta con </a:t>
            </a:r>
            <a:r>
              <a:rPr lang="es-ES_tradnl" sz="2200" dirty="0" err="1"/>
              <a:t>PuLP</a:t>
            </a:r>
            <a:endParaRPr lang="es-ES_tradnl" sz="2200" b="1" dirty="0"/>
          </a:p>
          <a:p>
            <a:endParaRPr lang="es-ES_tradnl" sz="2200" b="1" dirty="0"/>
          </a:p>
          <a:p>
            <a:r>
              <a:rPr lang="es-ES_tradnl" sz="2200" dirty="0"/>
              <a:t>Ejecutar en Google </a:t>
            </a:r>
            <a:r>
              <a:rPr lang="es-ES_tradnl" sz="2200" dirty="0" err="1"/>
              <a:t>Colab</a:t>
            </a:r>
            <a:r>
              <a:rPr lang="es-ES_tradnl" sz="2200" dirty="0"/>
              <a:t> el notebook adjunto</a:t>
            </a:r>
          </a:p>
        </p:txBody>
      </p:sp>
      <p:pic>
        <p:nvPicPr>
          <p:cNvPr id="2050" name="Picture 2" descr="Como empezar a analizar datos con Python usando Google Colab | by Gustavo  Juantorena | Medium">
            <a:extLst>
              <a:ext uri="{FF2B5EF4-FFF2-40B4-BE49-F238E27FC236}">
                <a16:creationId xmlns:a16="http://schemas.microsoft.com/office/drawing/2014/main" id="{859201AB-D480-4A4F-9E85-F0947CE7E3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1651" y="2978943"/>
            <a:ext cx="4695825" cy="20859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ealing with Children&amp;#39;s Eating Problems">
            <a:extLst>
              <a:ext uri="{FF2B5EF4-FFF2-40B4-BE49-F238E27FC236}">
                <a16:creationId xmlns:a16="http://schemas.microsoft.com/office/drawing/2014/main" id="{CF4B7156-2E19-45F5-8012-C7DE12F2DC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524" y="3003262"/>
            <a:ext cx="3810000" cy="1951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765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777162" y="2348885"/>
            <a:ext cx="5753072" cy="1470025"/>
          </a:xfrm>
        </p:spPr>
        <p:txBody>
          <a:bodyPr/>
          <a:lstStyle/>
          <a:p>
            <a:r>
              <a:rPr lang="es-ES" dirty="0"/>
              <a:t>3. Ejemplos</a:t>
            </a:r>
          </a:p>
        </p:txBody>
      </p:sp>
      <p:sp>
        <p:nvSpPr>
          <p:cNvPr id="4" name="Slide Number Placeholder 3"/>
          <p:cNvSpPr>
            <a:spLocks noGrp="1"/>
          </p:cNvSpPr>
          <p:nvPr>
            <p:ph type="sldNum" sz="quarter" idx="1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13</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2" name="Footer Placeholder 1"/>
          <p:cNvSpPr>
            <a:spLocks noGrp="1"/>
          </p:cNvSpPr>
          <p:nvPr>
            <p:ph type="ftr" sz="quarter" idx="1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42123491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Gestión de ingresos de aerolíneas (I)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14</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64" name="object 3">
            <a:extLst>
              <a:ext uri="{FF2B5EF4-FFF2-40B4-BE49-F238E27FC236}">
                <a16:creationId xmlns:a16="http://schemas.microsoft.com/office/drawing/2014/main" id="{044B3E27-3CA0-45C6-BC55-DAF2A971AE71}"/>
              </a:ext>
            </a:extLst>
          </p:cNvPr>
          <p:cNvSpPr/>
          <p:nvPr/>
        </p:nvSpPr>
        <p:spPr>
          <a:xfrm>
            <a:off x="4181289" y="4289522"/>
            <a:ext cx="4888991" cy="989076"/>
          </a:xfrm>
          <a:prstGeom prst="rect">
            <a:avLst/>
          </a:prstGeom>
          <a:blipFill>
            <a:blip r:embed="rId2" cstate="print"/>
            <a:stretch>
              <a:fillRect/>
            </a:stretch>
          </a:blipFill>
        </p:spPr>
        <p:txBody>
          <a:bodyPr wrap="square" lIns="0" tIns="0" rIns="0" bIns="0" rtlCol="0"/>
          <a:lstStyle/>
          <a:p>
            <a:endParaRPr/>
          </a:p>
        </p:txBody>
      </p:sp>
      <p:sp>
        <p:nvSpPr>
          <p:cNvPr id="65" name="object 9">
            <a:extLst>
              <a:ext uri="{FF2B5EF4-FFF2-40B4-BE49-F238E27FC236}">
                <a16:creationId xmlns:a16="http://schemas.microsoft.com/office/drawing/2014/main" id="{59E62764-6EF7-4B89-941C-D709A3646CFA}"/>
              </a:ext>
            </a:extLst>
          </p:cNvPr>
          <p:cNvSpPr/>
          <p:nvPr/>
        </p:nvSpPr>
        <p:spPr>
          <a:xfrm>
            <a:off x="685626" y="1953203"/>
            <a:ext cx="1378174" cy="3012948"/>
          </a:xfrm>
          <a:prstGeom prst="rect">
            <a:avLst/>
          </a:prstGeom>
          <a:blipFill>
            <a:blip r:embed="rId3" cstate="print"/>
            <a:stretch>
              <a:fillRect/>
            </a:stretch>
          </a:blipFill>
        </p:spPr>
        <p:txBody>
          <a:bodyPr wrap="square" lIns="0" tIns="0" rIns="0" bIns="0" rtlCol="0"/>
          <a:lstStyle/>
          <a:p>
            <a:endParaRPr/>
          </a:p>
        </p:txBody>
      </p:sp>
      <p:sp>
        <p:nvSpPr>
          <p:cNvPr id="66" name="object 10">
            <a:extLst>
              <a:ext uri="{FF2B5EF4-FFF2-40B4-BE49-F238E27FC236}">
                <a16:creationId xmlns:a16="http://schemas.microsoft.com/office/drawing/2014/main" id="{5BB29818-B170-464B-82E5-61829BC75456}"/>
              </a:ext>
            </a:extLst>
          </p:cNvPr>
          <p:cNvSpPr txBox="1"/>
          <p:nvPr/>
        </p:nvSpPr>
        <p:spPr>
          <a:xfrm>
            <a:off x="657860" y="1544517"/>
            <a:ext cx="12446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00589C"/>
                </a:solidFill>
                <a:latin typeface="Arial"/>
                <a:cs typeface="Arial"/>
              </a:rPr>
              <a:t>Airbus</a:t>
            </a:r>
            <a:r>
              <a:rPr sz="1800" spc="-55" dirty="0">
                <a:solidFill>
                  <a:srgbClr val="00589C"/>
                </a:solidFill>
                <a:latin typeface="Arial"/>
                <a:cs typeface="Arial"/>
              </a:rPr>
              <a:t> </a:t>
            </a:r>
            <a:r>
              <a:rPr sz="1800" spc="-5" dirty="0">
                <a:solidFill>
                  <a:srgbClr val="00589C"/>
                </a:solidFill>
                <a:latin typeface="Arial"/>
                <a:cs typeface="Arial"/>
              </a:rPr>
              <a:t>a320</a:t>
            </a:r>
            <a:endParaRPr sz="1800" dirty="0">
              <a:latin typeface="Arial"/>
              <a:cs typeface="Arial"/>
            </a:endParaRPr>
          </a:p>
        </p:txBody>
      </p:sp>
      <p:sp>
        <p:nvSpPr>
          <p:cNvPr id="67" name="object 11">
            <a:extLst>
              <a:ext uri="{FF2B5EF4-FFF2-40B4-BE49-F238E27FC236}">
                <a16:creationId xmlns:a16="http://schemas.microsoft.com/office/drawing/2014/main" id="{46D3B242-5ACD-474D-AEB2-F13A844477BA}"/>
              </a:ext>
            </a:extLst>
          </p:cNvPr>
          <p:cNvSpPr txBox="1"/>
          <p:nvPr/>
        </p:nvSpPr>
        <p:spPr>
          <a:xfrm>
            <a:off x="1746046" y="1815790"/>
            <a:ext cx="7631430" cy="2375009"/>
          </a:xfrm>
          <a:prstGeom prst="rect">
            <a:avLst/>
          </a:prstGeom>
        </p:spPr>
        <p:txBody>
          <a:bodyPr vert="horz" wrap="square" lIns="0" tIns="12700" rIns="0" bIns="0" rtlCol="0">
            <a:spAutoFit/>
          </a:bodyPr>
          <a:lstStyle/>
          <a:p>
            <a:pPr marL="2235835">
              <a:lnSpc>
                <a:spcPct val="100000"/>
              </a:lnSpc>
              <a:spcBef>
                <a:spcPts val="100"/>
              </a:spcBef>
            </a:pPr>
            <a:r>
              <a:rPr lang="es-ES_tradnl" sz="1600" spc="-10" dirty="0">
                <a:solidFill>
                  <a:srgbClr val="0D0D0D"/>
                </a:solidFill>
                <a:cs typeface="Arial"/>
              </a:rPr>
              <a:t>Diferentes tipos de pasajeros:</a:t>
            </a:r>
            <a:endParaRPr sz="1600" dirty="0">
              <a:cs typeface="Arial"/>
            </a:endParaRPr>
          </a:p>
          <a:p>
            <a:pPr marL="2379345" indent="-144145">
              <a:lnSpc>
                <a:spcPct val="100000"/>
              </a:lnSpc>
              <a:buClr>
                <a:srgbClr val="710808"/>
              </a:buClr>
              <a:buChar char="•"/>
              <a:tabLst>
                <a:tab pos="2379980" algn="l"/>
              </a:tabLst>
            </a:pPr>
            <a:r>
              <a:rPr lang="es-ES_tradnl" sz="1600" spc="-5" dirty="0">
                <a:solidFill>
                  <a:srgbClr val="0D0D0D"/>
                </a:solidFill>
                <a:cs typeface="Arial"/>
              </a:rPr>
              <a:t>Personas que valoran flexibilidad</a:t>
            </a:r>
            <a:r>
              <a:rPr sz="1600" spc="-5" dirty="0">
                <a:solidFill>
                  <a:srgbClr val="0D0D0D"/>
                </a:solidFill>
                <a:cs typeface="Arial"/>
              </a:rPr>
              <a:t> (</a:t>
            </a:r>
            <a:r>
              <a:rPr lang="es-ES_tradnl" sz="1600" spc="-5" dirty="0">
                <a:solidFill>
                  <a:srgbClr val="0D0D0D"/>
                </a:solidFill>
                <a:cs typeface="Arial"/>
              </a:rPr>
              <a:t>pagan altos precios</a:t>
            </a:r>
            <a:r>
              <a:rPr sz="1600" spc="-5" dirty="0">
                <a:solidFill>
                  <a:srgbClr val="0D0D0D"/>
                </a:solidFill>
                <a:cs typeface="Arial"/>
              </a:rPr>
              <a:t>)</a:t>
            </a:r>
            <a:endParaRPr sz="1600" dirty="0">
              <a:cs typeface="Arial"/>
            </a:endParaRPr>
          </a:p>
          <a:p>
            <a:pPr marL="2379345" indent="-144145">
              <a:lnSpc>
                <a:spcPct val="100000"/>
              </a:lnSpc>
              <a:buClr>
                <a:srgbClr val="710808"/>
              </a:buClr>
              <a:buChar char="•"/>
              <a:tabLst>
                <a:tab pos="2379980" algn="l"/>
              </a:tabLst>
            </a:pPr>
            <a:r>
              <a:rPr lang="en-US" sz="1600" spc="-5" dirty="0">
                <a:solidFill>
                  <a:srgbClr val="0D0D0D"/>
                </a:solidFill>
                <a:cs typeface="Arial"/>
              </a:rPr>
              <a:t>Personas que </a:t>
            </a:r>
            <a:r>
              <a:rPr lang="en-US" sz="1600" spc="-5" dirty="0" err="1">
                <a:solidFill>
                  <a:srgbClr val="0D0D0D"/>
                </a:solidFill>
                <a:cs typeface="Arial"/>
              </a:rPr>
              <a:t>buscan</a:t>
            </a:r>
            <a:r>
              <a:rPr lang="en-US" sz="1600" spc="-5" dirty="0">
                <a:solidFill>
                  <a:srgbClr val="0D0D0D"/>
                </a:solidFill>
                <a:cs typeface="Arial"/>
              </a:rPr>
              <a:t> </a:t>
            </a:r>
            <a:r>
              <a:rPr lang="en-US" sz="1600" spc="-5" dirty="0" err="1">
                <a:solidFill>
                  <a:srgbClr val="0D0D0D"/>
                </a:solidFill>
                <a:cs typeface="Arial"/>
              </a:rPr>
              <a:t>buenas</a:t>
            </a:r>
            <a:r>
              <a:rPr lang="en-US" sz="1600" spc="-5" dirty="0">
                <a:solidFill>
                  <a:srgbClr val="0D0D0D"/>
                </a:solidFill>
                <a:cs typeface="Arial"/>
              </a:rPr>
              <a:t> </a:t>
            </a:r>
            <a:r>
              <a:rPr lang="en-US" sz="1600" spc="-5" dirty="0" err="1">
                <a:solidFill>
                  <a:srgbClr val="0D0D0D"/>
                </a:solidFill>
                <a:cs typeface="Arial"/>
              </a:rPr>
              <a:t>ofertas</a:t>
            </a:r>
            <a:r>
              <a:rPr lang="en-US" sz="1600" spc="-5" dirty="0">
                <a:solidFill>
                  <a:srgbClr val="0D0D0D"/>
                </a:solidFill>
                <a:cs typeface="Arial"/>
              </a:rPr>
              <a:t> </a:t>
            </a:r>
            <a:r>
              <a:rPr sz="1600" spc="-5" dirty="0">
                <a:solidFill>
                  <a:srgbClr val="0D0D0D"/>
                </a:solidFill>
                <a:cs typeface="Arial"/>
              </a:rPr>
              <a:t>(</a:t>
            </a:r>
            <a:r>
              <a:rPr lang="es-ES_tradnl" sz="1600" spc="-5" dirty="0">
                <a:solidFill>
                  <a:srgbClr val="0D0D0D"/>
                </a:solidFill>
                <a:cs typeface="Arial"/>
              </a:rPr>
              <a:t>tarifas de descuento</a:t>
            </a:r>
            <a:r>
              <a:rPr sz="1600" spc="-5" dirty="0">
                <a:solidFill>
                  <a:srgbClr val="0D0D0D"/>
                </a:solidFill>
                <a:cs typeface="Arial"/>
              </a:rPr>
              <a:t>)</a:t>
            </a:r>
            <a:endParaRPr sz="1600" dirty="0">
              <a:cs typeface="Arial"/>
            </a:endParaRPr>
          </a:p>
          <a:p>
            <a:pPr>
              <a:lnSpc>
                <a:spcPct val="100000"/>
              </a:lnSpc>
              <a:spcBef>
                <a:spcPts val="35"/>
              </a:spcBef>
            </a:pPr>
            <a:endParaRPr sz="1600" dirty="0">
              <a:cs typeface="Arial"/>
            </a:endParaRPr>
          </a:p>
          <a:p>
            <a:pPr marL="2235835">
              <a:lnSpc>
                <a:spcPct val="100000"/>
              </a:lnSpc>
            </a:pPr>
            <a:r>
              <a:rPr lang="es-ES_tradnl" sz="1600" spc="-5" dirty="0">
                <a:solidFill>
                  <a:srgbClr val="0D0D0D"/>
                </a:solidFill>
                <a:cs typeface="Arial"/>
              </a:rPr>
              <a:t>¿Cómo podemos asignar los asientos para </a:t>
            </a:r>
            <a:r>
              <a:rPr lang="es-ES_tradnl" sz="1600" spc="-5" dirty="0">
                <a:solidFill>
                  <a:srgbClr val="FF0000"/>
                </a:solidFill>
                <a:cs typeface="Arial"/>
              </a:rPr>
              <a:t>maximizar</a:t>
            </a:r>
            <a:r>
              <a:rPr lang="es-ES_tradnl" sz="1600" spc="-5" dirty="0">
                <a:solidFill>
                  <a:srgbClr val="0D0D0D"/>
                </a:solidFill>
                <a:cs typeface="Arial"/>
              </a:rPr>
              <a:t> los ingresos?</a:t>
            </a:r>
            <a:endParaRPr sz="1600" dirty="0">
              <a:cs typeface="Arial"/>
            </a:endParaRPr>
          </a:p>
          <a:p>
            <a:pPr marL="12700">
              <a:lnSpc>
                <a:spcPct val="100000"/>
              </a:lnSpc>
              <a:spcBef>
                <a:spcPts val="900"/>
              </a:spcBef>
            </a:pPr>
            <a:r>
              <a:rPr sz="1800" spc="-5" dirty="0">
                <a:solidFill>
                  <a:srgbClr val="00589C"/>
                </a:solidFill>
                <a:latin typeface="Arial"/>
                <a:cs typeface="Arial"/>
              </a:rPr>
              <a:t>150</a:t>
            </a:r>
            <a:r>
              <a:rPr sz="1800" dirty="0">
                <a:solidFill>
                  <a:srgbClr val="00589C"/>
                </a:solidFill>
                <a:latin typeface="Arial"/>
                <a:cs typeface="Arial"/>
              </a:rPr>
              <a:t> </a:t>
            </a:r>
            <a:r>
              <a:rPr lang="es-ES_tradnl" sz="1800" spc="-5" dirty="0">
                <a:solidFill>
                  <a:srgbClr val="00589C"/>
                </a:solidFill>
                <a:latin typeface="Arial"/>
                <a:cs typeface="Arial"/>
              </a:rPr>
              <a:t>pasajeros</a:t>
            </a:r>
            <a:endParaRPr sz="1800" dirty="0">
              <a:latin typeface="Arial"/>
              <a:cs typeface="Arial"/>
            </a:endParaRPr>
          </a:p>
        </p:txBody>
      </p:sp>
    </p:spTree>
    <p:extLst>
      <p:ext uri="{BB962C8B-B14F-4D97-AF65-F5344CB8AC3E}">
        <p14:creationId xmlns:p14="http://schemas.microsoft.com/office/powerpoint/2010/main" val="212971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Gestión de ingresos de aerolíneas (II)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15</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10" name="object 3">
            <a:extLst>
              <a:ext uri="{FF2B5EF4-FFF2-40B4-BE49-F238E27FC236}">
                <a16:creationId xmlns:a16="http://schemas.microsoft.com/office/drawing/2014/main" id="{9572E1E5-E9B2-4664-9CF5-B0343E5B50FD}"/>
              </a:ext>
            </a:extLst>
          </p:cNvPr>
          <p:cNvSpPr/>
          <p:nvPr/>
        </p:nvSpPr>
        <p:spPr>
          <a:xfrm>
            <a:off x="1066800" y="1752600"/>
            <a:ext cx="2467356" cy="2833116"/>
          </a:xfrm>
          <a:prstGeom prst="rect">
            <a:avLst/>
          </a:prstGeom>
          <a:blipFill>
            <a:blip r:embed="rId2" cstate="print"/>
            <a:stretch>
              <a:fillRect/>
            </a:stretch>
          </a:blipFill>
        </p:spPr>
        <p:txBody>
          <a:bodyPr wrap="square" lIns="0" tIns="0" rIns="0" bIns="0" rtlCol="0"/>
          <a:lstStyle/>
          <a:p>
            <a:endParaRPr/>
          </a:p>
        </p:txBody>
      </p:sp>
      <p:sp>
        <p:nvSpPr>
          <p:cNvPr id="11" name="object 4">
            <a:extLst>
              <a:ext uri="{FF2B5EF4-FFF2-40B4-BE49-F238E27FC236}">
                <a16:creationId xmlns:a16="http://schemas.microsoft.com/office/drawing/2014/main" id="{9C545494-F43B-4AE9-89F9-324E73B6E977}"/>
              </a:ext>
            </a:extLst>
          </p:cNvPr>
          <p:cNvSpPr/>
          <p:nvPr/>
        </p:nvSpPr>
        <p:spPr>
          <a:xfrm>
            <a:off x="5902452" y="2338643"/>
            <a:ext cx="2910839" cy="1009712"/>
          </a:xfrm>
          <a:prstGeom prst="rect">
            <a:avLst/>
          </a:prstGeom>
          <a:blipFill>
            <a:blip r:embed="rId3" cstate="print"/>
            <a:stretch>
              <a:fillRect t="-28747"/>
            </a:stretch>
          </a:blipFill>
        </p:spPr>
        <p:txBody>
          <a:bodyPr wrap="square" lIns="0" tIns="0" rIns="0" bIns="0" rtlCol="0"/>
          <a:lstStyle/>
          <a:p>
            <a:endParaRPr dirty="0"/>
          </a:p>
        </p:txBody>
      </p:sp>
      <p:sp>
        <p:nvSpPr>
          <p:cNvPr id="12" name="object 5">
            <a:extLst>
              <a:ext uri="{FF2B5EF4-FFF2-40B4-BE49-F238E27FC236}">
                <a16:creationId xmlns:a16="http://schemas.microsoft.com/office/drawing/2014/main" id="{1D712A36-CF6B-494C-87BF-DD16134D3D4F}"/>
              </a:ext>
            </a:extLst>
          </p:cNvPr>
          <p:cNvSpPr/>
          <p:nvPr/>
        </p:nvSpPr>
        <p:spPr>
          <a:xfrm>
            <a:off x="4140707" y="2628900"/>
            <a:ext cx="1369060" cy="719455"/>
          </a:xfrm>
          <a:custGeom>
            <a:avLst/>
            <a:gdLst/>
            <a:ahLst/>
            <a:cxnLst/>
            <a:rect l="l" t="t" r="r" b="b"/>
            <a:pathLst>
              <a:path w="1369060" h="719454">
                <a:moveTo>
                  <a:pt x="0" y="179831"/>
                </a:moveTo>
                <a:lnTo>
                  <a:pt x="1008888" y="179831"/>
                </a:lnTo>
                <a:lnTo>
                  <a:pt x="1008888" y="0"/>
                </a:lnTo>
                <a:lnTo>
                  <a:pt x="1368552" y="359663"/>
                </a:lnTo>
                <a:lnTo>
                  <a:pt x="1008888" y="719327"/>
                </a:lnTo>
                <a:lnTo>
                  <a:pt x="1008888" y="539495"/>
                </a:lnTo>
                <a:lnTo>
                  <a:pt x="0" y="539495"/>
                </a:lnTo>
                <a:lnTo>
                  <a:pt x="0" y="179831"/>
                </a:lnTo>
                <a:close/>
              </a:path>
            </a:pathLst>
          </a:custGeom>
          <a:ln w="9144">
            <a:solidFill>
              <a:srgbClr val="D74518"/>
            </a:solidFill>
          </a:ln>
        </p:spPr>
        <p:txBody>
          <a:bodyPr wrap="square" lIns="0" tIns="0" rIns="0" bIns="0" rtlCol="0"/>
          <a:lstStyle/>
          <a:p>
            <a:endParaRPr/>
          </a:p>
        </p:txBody>
      </p:sp>
      <p:sp>
        <p:nvSpPr>
          <p:cNvPr id="13" name="CuadroTexto 12">
            <a:extLst>
              <a:ext uri="{FF2B5EF4-FFF2-40B4-BE49-F238E27FC236}">
                <a16:creationId xmlns:a16="http://schemas.microsoft.com/office/drawing/2014/main" id="{0283C2C4-1935-4793-9DB8-5406B21690BF}"/>
              </a:ext>
            </a:extLst>
          </p:cNvPr>
          <p:cNvSpPr txBox="1"/>
          <p:nvPr/>
        </p:nvSpPr>
        <p:spPr>
          <a:xfrm>
            <a:off x="6131052" y="1783073"/>
            <a:ext cx="2971800" cy="369332"/>
          </a:xfrm>
          <a:prstGeom prst="rect">
            <a:avLst/>
          </a:prstGeom>
          <a:noFill/>
        </p:spPr>
        <p:txBody>
          <a:bodyPr wrap="square" rtlCol="0">
            <a:spAutoFit/>
          </a:bodyPr>
          <a:lstStyle/>
          <a:p>
            <a:r>
              <a:rPr lang="es-ES_tradnl" dirty="0">
                <a:latin typeface="Arial" panose="020B0604020202020204" pitchFamily="34" charset="0"/>
                <a:cs typeface="Arial" panose="020B0604020202020204" pitchFamily="34" charset="0"/>
              </a:rPr>
              <a:t>Solución (</a:t>
            </a:r>
            <a:r>
              <a:rPr lang="es-ES_tradnl" b="1" dirty="0">
                <a:solidFill>
                  <a:srgbClr val="C00000"/>
                </a:solidFill>
              </a:rPr>
              <a:t>ejercicio Python</a:t>
            </a:r>
            <a:r>
              <a:rPr lang="es-ES_tradnl" dirty="0">
                <a:latin typeface="Arial" panose="020B0604020202020204" pitchFamily="34" charset="0"/>
                <a:cs typeface="Arial" panose="020B0604020202020204" pitchFamily="34" charset="0"/>
              </a:rPr>
              <a:t>):</a:t>
            </a:r>
            <a:endParaRPr lang="es-ES" dirty="0">
              <a:latin typeface="Arial" panose="020B0604020202020204" pitchFamily="34" charset="0"/>
              <a:cs typeface="Arial" panose="020B0604020202020204" pitchFamily="34" charset="0"/>
            </a:endParaRPr>
          </a:p>
        </p:txBody>
      </p:sp>
      <p:pic>
        <p:nvPicPr>
          <p:cNvPr id="15" name="Picture 2" descr="Como empezar a analizar datos con Python usando Google Colab | by Gustavo  Juantorena | Medium">
            <a:extLst>
              <a:ext uri="{FF2B5EF4-FFF2-40B4-BE49-F238E27FC236}">
                <a16:creationId xmlns:a16="http://schemas.microsoft.com/office/drawing/2014/main" id="{0762FB29-A511-4FCB-B471-EBF2B3A1724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5660" y="3680883"/>
            <a:ext cx="2783584" cy="1236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89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Problema del transporte (I)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16</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grpSp>
        <p:nvGrpSpPr>
          <p:cNvPr id="24" name="object 4">
            <a:extLst>
              <a:ext uri="{FF2B5EF4-FFF2-40B4-BE49-F238E27FC236}">
                <a16:creationId xmlns:a16="http://schemas.microsoft.com/office/drawing/2014/main" id="{57710326-ACBE-49E8-AE59-5519DD14F5EB}"/>
              </a:ext>
            </a:extLst>
          </p:cNvPr>
          <p:cNvGrpSpPr/>
          <p:nvPr/>
        </p:nvGrpSpPr>
        <p:grpSpPr>
          <a:xfrm>
            <a:off x="275214" y="1751883"/>
            <a:ext cx="5521325" cy="3529965"/>
            <a:chOff x="151553" y="2465832"/>
            <a:chExt cx="5521325" cy="3529965"/>
          </a:xfrm>
        </p:grpSpPr>
        <p:sp>
          <p:nvSpPr>
            <p:cNvPr id="25" name="object 5">
              <a:extLst>
                <a:ext uri="{FF2B5EF4-FFF2-40B4-BE49-F238E27FC236}">
                  <a16:creationId xmlns:a16="http://schemas.microsoft.com/office/drawing/2014/main" id="{DA5B4418-4D15-4E30-895F-45935E725D68}"/>
                </a:ext>
              </a:extLst>
            </p:cNvPr>
            <p:cNvSpPr/>
            <p:nvPr/>
          </p:nvSpPr>
          <p:spPr>
            <a:xfrm>
              <a:off x="1136904" y="2478024"/>
              <a:ext cx="1067258" cy="1097823"/>
            </a:xfrm>
            <a:prstGeom prst="rect">
              <a:avLst/>
            </a:prstGeom>
            <a:blipFill>
              <a:blip r:embed="rId2" cstate="print"/>
              <a:stretch>
                <a:fillRect/>
              </a:stretch>
            </a:blipFill>
          </p:spPr>
          <p:txBody>
            <a:bodyPr wrap="square" lIns="0" tIns="0" rIns="0" bIns="0" rtlCol="0"/>
            <a:lstStyle/>
            <a:p>
              <a:endParaRPr dirty="0"/>
            </a:p>
          </p:txBody>
        </p:sp>
        <p:sp>
          <p:nvSpPr>
            <p:cNvPr id="26" name="object 6">
              <a:extLst>
                <a:ext uri="{FF2B5EF4-FFF2-40B4-BE49-F238E27FC236}">
                  <a16:creationId xmlns:a16="http://schemas.microsoft.com/office/drawing/2014/main" id="{BDACD7B5-D747-49AA-A837-B1652EAD75BD}"/>
                </a:ext>
              </a:extLst>
            </p:cNvPr>
            <p:cNvSpPr/>
            <p:nvPr/>
          </p:nvSpPr>
          <p:spPr>
            <a:xfrm>
              <a:off x="3512819" y="2465832"/>
              <a:ext cx="1068714" cy="1096328"/>
            </a:xfrm>
            <a:prstGeom prst="rect">
              <a:avLst/>
            </a:prstGeom>
            <a:blipFill>
              <a:blip r:embed="rId2" cstate="print"/>
              <a:stretch>
                <a:fillRect/>
              </a:stretch>
            </a:blipFill>
          </p:spPr>
          <p:txBody>
            <a:bodyPr wrap="square" lIns="0" tIns="0" rIns="0" bIns="0" rtlCol="0"/>
            <a:lstStyle/>
            <a:p>
              <a:endParaRPr/>
            </a:p>
          </p:txBody>
        </p:sp>
        <p:sp>
          <p:nvSpPr>
            <p:cNvPr id="42" name="object 7">
              <a:extLst>
                <a:ext uri="{FF2B5EF4-FFF2-40B4-BE49-F238E27FC236}">
                  <a16:creationId xmlns:a16="http://schemas.microsoft.com/office/drawing/2014/main" id="{CD9267E2-74EA-4B13-945C-E5C06F1D32E0}"/>
                </a:ext>
              </a:extLst>
            </p:cNvPr>
            <p:cNvSpPr/>
            <p:nvPr/>
          </p:nvSpPr>
          <p:spPr>
            <a:xfrm>
              <a:off x="2205905" y="4938871"/>
              <a:ext cx="1406398" cy="1056360"/>
            </a:xfrm>
            <a:prstGeom prst="rect">
              <a:avLst/>
            </a:prstGeom>
            <a:blipFill>
              <a:blip r:embed="rId3" cstate="print"/>
              <a:stretch>
                <a:fillRect/>
              </a:stretch>
            </a:blipFill>
          </p:spPr>
          <p:txBody>
            <a:bodyPr wrap="square" lIns="0" tIns="0" rIns="0" bIns="0" rtlCol="0"/>
            <a:lstStyle/>
            <a:p>
              <a:endParaRPr/>
            </a:p>
          </p:txBody>
        </p:sp>
        <p:sp>
          <p:nvSpPr>
            <p:cNvPr id="43" name="object 8">
              <a:extLst>
                <a:ext uri="{FF2B5EF4-FFF2-40B4-BE49-F238E27FC236}">
                  <a16:creationId xmlns:a16="http://schemas.microsoft.com/office/drawing/2014/main" id="{E96FF1B6-E6EF-42F9-9F82-7CB1D1DA2DD9}"/>
                </a:ext>
              </a:extLst>
            </p:cNvPr>
            <p:cNvSpPr/>
            <p:nvPr/>
          </p:nvSpPr>
          <p:spPr>
            <a:xfrm>
              <a:off x="1745107" y="3631438"/>
              <a:ext cx="880744" cy="1292860"/>
            </a:xfrm>
            <a:custGeom>
              <a:avLst/>
              <a:gdLst/>
              <a:ahLst/>
              <a:cxnLst/>
              <a:rect l="l" t="t" r="r" b="b"/>
              <a:pathLst>
                <a:path w="880744" h="1292860">
                  <a:moveTo>
                    <a:pt x="829428" y="1234983"/>
                  </a:moveTo>
                  <a:lnTo>
                    <a:pt x="806069" y="1250823"/>
                  </a:lnTo>
                  <a:lnTo>
                    <a:pt x="880363" y="1292479"/>
                  </a:lnTo>
                  <a:lnTo>
                    <a:pt x="874145" y="1245489"/>
                  </a:lnTo>
                  <a:lnTo>
                    <a:pt x="836549" y="1245489"/>
                  </a:lnTo>
                  <a:lnTo>
                    <a:pt x="829428" y="1234983"/>
                  </a:lnTo>
                  <a:close/>
                </a:path>
                <a:path w="880744" h="1292860">
                  <a:moveTo>
                    <a:pt x="845843" y="1223852"/>
                  </a:moveTo>
                  <a:lnTo>
                    <a:pt x="829428" y="1234983"/>
                  </a:lnTo>
                  <a:lnTo>
                    <a:pt x="836549" y="1245489"/>
                  </a:lnTo>
                  <a:lnTo>
                    <a:pt x="852932" y="1234313"/>
                  </a:lnTo>
                  <a:lnTo>
                    <a:pt x="845843" y="1223852"/>
                  </a:lnTo>
                  <a:close/>
                </a:path>
                <a:path w="880744" h="1292860">
                  <a:moveTo>
                    <a:pt x="869188" y="1208024"/>
                  </a:moveTo>
                  <a:lnTo>
                    <a:pt x="845843" y="1223852"/>
                  </a:lnTo>
                  <a:lnTo>
                    <a:pt x="852932" y="1234313"/>
                  </a:lnTo>
                  <a:lnTo>
                    <a:pt x="836549" y="1245489"/>
                  </a:lnTo>
                  <a:lnTo>
                    <a:pt x="874145" y="1245489"/>
                  </a:lnTo>
                  <a:lnTo>
                    <a:pt x="869188" y="1208024"/>
                  </a:lnTo>
                  <a:close/>
                </a:path>
                <a:path w="880744" h="1292860">
                  <a:moveTo>
                    <a:pt x="16510" y="0"/>
                  </a:moveTo>
                  <a:lnTo>
                    <a:pt x="0" y="11175"/>
                  </a:lnTo>
                  <a:lnTo>
                    <a:pt x="829428" y="1234983"/>
                  </a:lnTo>
                  <a:lnTo>
                    <a:pt x="845843" y="1223852"/>
                  </a:lnTo>
                  <a:lnTo>
                    <a:pt x="16510" y="0"/>
                  </a:lnTo>
                  <a:close/>
                </a:path>
              </a:pathLst>
            </a:custGeom>
            <a:solidFill>
              <a:srgbClr val="D74112"/>
            </a:solidFill>
          </p:spPr>
          <p:txBody>
            <a:bodyPr wrap="square" lIns="0" tIns="0" rIns="0" bIns="0" rtlCol="0"/>
            <a:lstStyle/>
            <a:p>
              <a:endParaRPr/>
            </a:p>
          </p:txBody>
        </p:sp>
        <p:sp>
          <p:nvSpPr>
            <p:cNvPr id="44" name="object 9">
              <a:extLst>
                <a:ext uri="{FF2B5EF4-FFF2-40B4-BE49-F238E27FC236}">
                  <a16:creationId xmlns:a16="http://schemas.microsoft.com/office/drawing/2014/main" id="{AC266693-6B10-4357-B386-F33EADD47637}"/>
                </a:ext>
              </a:extLst>
            </p:cNvPr>
            <p:cNvSpPr/>
            <p:nvPr/>
          </p:nvSpPr>
          <p:spPr>
            <a:xfrm>
              <a:off x="4266353" y="4914487"/>
              <a:ext cx="1406398" cy="1056360"/>
            </a:xfrm>
            <a:prstGeom prst="rect">
              <a:avLst/>
            </a:prstGeom>
            <a:blipFill>
              <a:blip r:embed="rId3" cstate="print"/>
              <a:stretch>
                <a:fillRect/>
              </a:stretch>
            </a:blipFill>
          </p:spPr>
          <p:txBody>
            <a:bodyPr wrap="square" lIns="0" tIns="0" rIns="0" bIns="0" rtlCol="0"/>
            <a:lstStyle/>
            <a:p>
              <a:endParaRPr/>
            </a:p>
          </p:txBody>
        </p:sp>
        <p:sp>
          <p:nvSpPr>
            <p:cNvPr id="45" name="object 10">
              <a:extLst>
                <a:ext uri="{FF2B5EF4-FFF2-40B4-BE49-F238E27FC236}">
                  <a16:creationId xmlns:a16="http://schemas.microsoft.com/office/drawing/2014/main" id="{041D7820-6734-4EBD-A153-C1DB7BDE32F1}"/>
                </a:ext>
              </a:extLst>
            </p:cNvPr>
            <p:cNvSpPr/>
            <p:nvPr/>
          </p:nvSpPr>
          <p:spPr>
            <a:xfrm>
              <a:off x="2262377" y="3373120"/>
              <a:ext cx="2150110" cy="1655445"/>
            </a:xfrm>
            <a:custGeom>
              <a:avLst/>
              <a:gdLst/>
              <a:ahLst/>
              <a:cxnLst/>
              <a:rect l="l" t="t" r="r" b="b"/>
              <a:pathLst>
                <a:path w="2150110" h="1655445">
                  <a:moveTo>
                    <a:pt x="2083363" y="1616565"/>
                  </a:moveTo>
                  <a:lnTo>
                    <a:pt x="2066163" y="1638934"/>
                  </a:lnTo>
                  <a:lnTo>
                    <a:pt x="2149856" y="1655190"/>
                  </a:lnTo>
                  <a:lnTo>
                    <a:pt x="2134885" y="1624329"/>
                  </a:lnTo>
                  <a:lnTo>
                    <a:pt x="2093468" y="1624329"/>
                  </a:lnTo>
                  <a:lnTo>
                    <a:pt x="2083363" y="1616565"/>
                  </a:lnTo>
                  <a:close/>
                </a:path>
                <a:path w="2150110" h="1655445">
                  <a:moveTo>
                    <a:pt x="2095455" y="1600838"/>
                  </a:moveTo>
                  <a:lnTo>
                    <a:pt x="2083363" y="1616565"/>
                  </a:lnTo>
                  <a:lnTo>
                    <a:pt x="2093468" y="1624329"/>
                  </a:lnTo>
                  <a:lnTo>
                    <a:pt x="2105533" y="1608581"/>
                  </a:lnTo>
                  <a:lnTo>
                    <a:pt x="2095455" y="1600838"/>
                  </a:lnTo>
                  <a:close/>
                </a:path>
                <a:path w="2150110" h="1655445">
                  <a:moveTo>
                    <a:pt x="2112645" y="1578482"/>
                  </a:moveTo>
                  <a:lnTo>
                    <a:pt x="2095455" y="1600838"/>
                  </a:lnTo>
                  <a:lnTo>
                    <a:pt x="2105533" y="1608581"/>
                  </a:lnTo>
                  <a:lnTo>
                    <a:pt x="2093468" y="1624329"/>
                  </a:lnTo>
                  <a:lnTo>
                    <a:pt x="2134885" y="1624329"/>
                  </a:lnTo>
                  <a:lnTo>
                    <a:pt x="2112645" y="1578482"/>
                  </a:lnTo>
                  <a:close/>
                </a:path>
                <a:path w="2150110" h="1655445">
                  <a:moveTo>
                    <a:pt x="12192" y="0"/>
                  </a:moveTo>
                  <a:lnTo>
                    <a:pt x="0" y="15747"/>
                  </a:lnTo>
                  <a:lnTo>
                    <a:pt x="2083363" y="1616565"/>
                  </a:lnTo>
                  <a:lnTo>
                    <a:pt x="2095455" y="1600838"/>
                  </a:lnTo>
                  <a:lnTo>
                    <a:pt x="12192" y="0"/>
                  </a:lnTo>
                  <a:close/>
                </a:path>
              </a:pathLst>
            </a:custGeom>
            <a:solidFill>
              <a:srgbClr val="D74112"/>
            </a:solidFill>
          </p:spPr>
          <p:txBody>
            <a:bodyPr wrap="square" lIns="0" tIns="0" rIns="0" bIns="0" rtlCol="0"/>
            <a:lstStyle/>
            <a:p>
              <a:endParaRPr/>
            </a:p>
          </p:txBody>
        </p:sp>
        <p:sp>
          <p:nvSpPr>
            <p:cNvPr id="46" name="object 11">
              <a:extLst>
                <a:ext uri="{FF2B5EF4-FFF2-40B4-BE49-F238E27FC236}">
                  <a16:creationId xmlns:a16="http://schemas.microsoft.com/office/drawing/2014/main" id="{11148A2A-C2DB-464E-BFB9-63F7AEB301AB}"/>
                </a:ext>
              </a:extLst>
            </p:cNvPr>
            <p:cNvSpPr/>
            <p:nvPr/>
          </p:nvSpPr>
          <p:spPr>
            <a:xfrm>
              <a:off x="151553" y="4912962"/>
              <a:ext cx="1406398" cy="1056360"/>
            </a:xfrm>
            <a:prstGeom prst="rect">
              <a:avLst/>
            </a:prstGeom>
            <a:blipFill>
              <a:blip r:embed="rId3" cstate="print"/>
              <a:stretch>
                <a:fillRect/>
              </a:stretch>
            </a:blipFill>
          </p:spPr>
          <p:txBody>
            <a:bodyPr wrap="square" lIns="0" tIns="0" rIns="0" bIns="0" rtlCol="0"/>
            <a:lstStyle/>
            <a:p>
              <a:endParaRPr/>
            </a:p>
          </p:txBody>
        </p:sp>
        <p:sp>
          <p:nvSpPr>
            <p:cNvPr id="47" name="object 12">
              <a:extLst>
                <a:ext uri="{FF2B5EF4-FFF2-40B4-BE49-F238E27FC236}">
                  <a16:creationId xmlns:a16="http://schemas.microsoft.com/office/drawing/2014/main" id="{6A6B8FFB-2E88-48FA-B1B5-F508A23D5614}"/>
                </a:ext>
              </a:extLst>
            </p:cNvPr>
            <p:cNvSpPr/>
            <p:nvPr/>
          </p:nvSpPr>
          <p:spPr>
            <a:xfrm>
              <a:off x="870966" y="3540886"/>
              <a:ext cx="4018279" cy="1506220"/>
            </a:xfrm>
            <a:custGeom>
              <a:avLst/>
              <a:gdLst/>
              <a:ahLst/>
              <a:cxnLst/>
              <a:rect l="l" t="t" r="r" b="b"/>
              <a:pathLst>
                <a:path w="4018279" h="1506220">
                  <a:moveTo>
                    <a:pt x="693166" y="94615"/>
                  </a:moveTo>
                  <a:lnTo>
                    <a:pt x="675640" y="85471"/>
                  </a:lnTo>
                  <a:lnTo>
                    <a:pt x="26568" y="1325029"/>
                  </a:lnTo>
                  <a:lnTo>
                    <a:pt x="1587" y="1311910"/>
                  </a:lnTo>
                  <a:lnTo>
                    <a:pt x="0" y="1397127"/>
                  </a:lnTo>
                  <a:lnTo>
                    <a:pt x="69100" y="1347343"/>
                  </a:lnTo>
                  <a:lnTo>
                    <a:pt x="65468" y="1345438"/>
                  </a:lnTo>
                  <a:lnTo>
                    <a:pt x="44094" y="1334223"/>
                  </a:lnTo>
                  <a:lnTo>
                    <a:pt x="693166" y="94615"/>
                  </a:lnTo>
                  <a:close/>
                </a:path>
                <a:path w="4018279" h="1506220">
                  <a:moveTo>
                    <a:pt x="2699004" y="64909"/>
                  </a:moveTo>
                  <a:lnTo>
                    <a:pt x="2688336" y="48145"/>
                  </a:lnTo>
                  <a:lnTo>
                    <a:pt x="508520" y="1438452"/>
                  </a:lnTo>
                  <a:lnTo>
                    <a:pt x="493395" y="1414653"/>
                  </a:lnTo>
                  <a:lnTo>
                    <a:pt x="449580" y="1487678"/>
                  </a:lnTo>
                  <a:lnTo>
                    <a:pt x="534289" y="1478915"/>
                  </a:lnTo>
                  <a:lnTo>
                    <a:pt x="523455" y="1461897"/>
                  </a:lnTo>
                  <a:lnTo>
                    <a:pt x="519099" y="1455064"/>
                  </a:lnTo>
                  <a:lnTo>
                    <a:pt x="2699004" y="64909"/>
                  </a:lnTo>
                  <a:close/>
                </a:path>
                <a:path w="4018279" h="1506220">
                  <a:moveTo>
                    <a:pt x="3136265" y="42418"/>
                  </a:moveTo>
                  <a:lnTo>
                    <a:pt x="3120136" y="30988"/>
                  </a:lnTo>
                  <a:lnTo>
                    <a:pt x="2114981" y="1438414"/>
                  </a:lnTo>
                  <a:lnTo>
                    <a:pt x="2092071" y="1422019"/>
                  </a:lnTo>
                  <a:lnTo>
                    <a:pt x="2078736" y="1506220"/>
                  </a:lnTo>
                  <a:lnTo>
                    <a:pt x="2154047" y="1466342"/>
                  </a:lnTo>
                  <a:lnTo>
                    <a:pt x="2145512" y="1460246"/>
                  </a:lnTo>
                  <a:lnTo>
                    <a:pt x="2131072" y="1449920"/>
                  </a:lnTo>
                  <a:lnTo>
                    <a:pt x="3136265" y="42418"/>
                  </a:lnTo>
                  <a:close/>
                </a:path>
                <a:path w="4018279" h="1506220">
                  <a:moveTo>
                    <a:pt x="4018280" y="1434846"/>
                  </a:moveTo>
                  <a:lnTo>
                    <a:pt x="4016743" y="1383538"/>
                  </a:lnTo>
                  <a:lnTo>
                    <a:pt x="4015740" y="1349629"/>
                  </a:lnTo>
                  <a:lnTo>
                    <a:pt x="3990924" y="1363002"/>
                  </a:lnTo>
                  <a:lnTo>
                    <a:pt x="3256407" y="0"/>
                  </a:lnTo>
                  <a:lnTo>
                    <a:pt x="3238881" y="9398"/>
                  </a:lnTo>
                  <a:lnTo>
                    <a:pt x="3973423" y="1372425"/>
                  </a:lnTo>
                  <a:lnTo>
                    <a:pt x="3948557" y="1385824"/>
                  </a:lnTo>
                  <a:lnTo>
                    <a:pt x="4018280" y="1434846"/>
                  </a:lnTo>
                  <a:close/>
                </a:path>
              </a:pathLst>
            </a:custGeom>
            <a:solidFill>
              <a:srgbClr val="D74112"/>
            </a:solidFill>
          </p:spPr>
          <p:txBody>
            <a:bodyPr wrap="square" lIns="0" tIns="0" rIns="0" bIns="0" rtlCol="0"/>
            <a:lstStyle/>
            <a:p>
              <a:endParaRPr/>
            </a:p>
          </p:txBody>
        </p:sp>
      </p:grpSp>
      <p:sp>
        <p:nvSpPr>
          <p:cNvPr id="48" name="object 13">
            <a:extLst>
              <a:ext uri="{FF2B5EF4-FFF2-40B4-BE49-F238E27FC236}">
                <a16:creationId xmlns:a16="http://schemas.microsoft.com/office/drawing/2014/main" id="{E0C7F2AD-85ED-4C7B-9B9D-7C28CE034307}"/>
              </a:ext>
            </a:extLst>
          </p:cNvPr>
          <p:cNvSpPr txBox="1"/>
          <p:nvPr/>
        </p:nvSpPr>
        <p:spPr>
          <a:xfrm>
            <a:off x="1394169" y="1396309"/>
            <a:ext cx="1153795" cy="330835"/>
          </a:xfrm>
          <a:prstGeom prst="rect">
            <a:avLst/>
          </a:prstGeom>
        </p:spPr>
        <p:txBody>
          <a:bodyPr vert="horz" wrap="square" lIns="0" tIns="13335" rIns="0" bIns="0" rtlCol="0">
            <a:spAutoFit/>
          </a:bodyPr>
          <a:lstStyle/>
          <a:p>
            <a:pPr marL="12700">
              <a:lnSpc>
                <a:spcPct val="100000"/>
              </a:lnSpc>
              <a:spcBef>
                <a:spcPts val="105"/>
              </a:spcBef>
              <a:tabLst>
                <a:tab pos="998855" algn="l"/>
              </a:tabLst>
            </a:pPr>
            <a:r>
              <a:rPr lang="es-ES_tradnl" sz="2000" dirty="0">
                <a:solidFill>
                  <a:srgbClr val="0066FF"/>
                </a:solidFill>
                <a:latin typeface="Arial"/>
                <a:cs typeface="Arial"/>
              </a:rPr>
              <a:t>Fábrica</a:t>
            </a:r>
            <a:r>
              <a:rPr sz="2000" dirty="0">
                <a:solidFill>
                  <a:srgbClr val="0066FF"/>
                </a:solidFill>
                <a:latin typeface="Arial"/>
                <a:cs typeface="Arial"/>
              </a:rPr>
              <a:t>	1</a:t>
            </a:r>
            <a:endParaRPr sz="2000" dirty="0">
              <a:latin typeface="Arial"/>
              <a:cs typeface="Arial"/>
            </a:endParaRPr>
          </a:p>
        </p:txBody>
      </p:sp>
      <p:sp>
        <p:nvSpPr>
          <p:cNvPr id="49" name="object 14">
            <a:extLst>
              <a:ext uri="{FF2B5EF4-FFF2-40B4-BE49-F238E27FC236}">
                <a16:creationId xmlns:a16="http://schemas.microsoft.com/office/drawing/2014/main" id="{A67D901A-C2EF-4CCB-88DE-152973F6D068}"/>
              </a:ext>
            </a:extLst>
          </p:cNvPr>
          <p:cNvSpPr txBox="1"/>
          <p:nvPr/>
        </p:nvSpPr>
        <p:spPr>
          <a:xfrm>
            <a:off x="3806407" y="1434790"/>
            <a:ext cx="1153795" cy="330835"/>
          </a:xfrm>
          <a:prstGeom prst="rect">
            <a:avLst/>
          </a:prstGeom>
        </p:spPr>
        <p:txBody>
          <a:bodyPr vert="horz" wrap="square" lIns="0" tIns="13335" rIns="0" bIns="0" rtlCol="0">
            <a:spAutoFit/>
          </a:bodyPr>
          <a:lstStyle/>
          <a:p>
            <a:pPr marL="12700">
              <a:lnSpc>
                <a:spcPct val="100000"/>
              </a:lnSpc>
              <a:spcBef>
                <a:spcPts val="105"/>
              </a:spcBef>
              <a:tabLst>
                <a:tab pos="998855" algn="l"/>
              </a:tabLst>
            </a:pPr>
            <a:r>
              <a:rPr lang="es-ES_tradnl" sz="2000" dirty="0">
                <a:solidFill>
                  <a:srgbClr val="0066FF"/>
                </a:solidFill>
                <a:latin typeface="Arial"/>
                <a:cs typeface="Arial"/>
              </a:rPr>
              <a:t>Fábrica</a:t>
            </a:r>
            <a:r>
              <a:rPr sz="2000" dirty="0">
                <a:solidFill>
                  <a:srgbClr val="0066FF"/>
                </a:solidFill>
                <a:latin typeface="Arial"/>
                <a:cs typeface="Arial"/>
              </a:rPr>
              <a:t>	2</a:t>
            </a:r>
            <a:endParaRPr sz="2000" dirty="0">
              <a:latin typeface="Arial"/>
              <a:cs typeface="Arial"/>
            </a:endParaRPr>
          </a:p>
        </p:txBody>
      </p:sp>
      <p:sp>
        <p:nvSpPr>
          <p:cNvPr id="50" name="object 15">
            <a:extLst>
              <a:ext uri="{FF2B5EF4-FFF2-40B4-BE49-F238E27FC236}">
                <a16:creationId xmlns:a16="http://schemas.microsoft.com/office/drawing/2014/main" id="{640AE77B-3625-4FF5-BFC0-EEBACEB64445}"/>
              </a:ext>
            </a:extLst>
          </p:cNvPr>
          <p:cNvSpPr txBox="1"/>
          <p:nvPr/>
        </p:nvSpPr>
        <p:spPr>
          <a:xfrm>
            <a:off x="305347" y="5317916"/>
            <a:ext cx="1488847" cy="320601"/>
          </a:xfrm>
          <a:prstGeom prst="rect">
            <a:avLst/>
          </a:prstGeom>
        </p:spPr>
        <p:txBody>
          <a:bodyPr vert="horz" wrap="square" lIns="0" tIns="12700" rIns="0" bIns="0" rtlCol="0">
            <a:spAutoFit/>
          </a:bodyPr>
          <a:lstStyle/>
          <a:p>
            <a:pPr marL="12700">
              <a:lnSpc>
                <a:spcPct val="100000"/>
              </a:lnSpc>
              <a:spcBef>
                <a:spcPts val="100"/>
              </a:spcBef>
              <a:tabLst>
                <a:tab pos="927100" algn="l"/>
              </a:tabLst>
            </a:pPr>
            <a:r>
              <a:rPr lang="es-ES_tradnl" sz="2000" dirty="0">
                <a:solidFill>
                  <a:srgbClr val="FF0000"/>
                </a:solidFill>
                <a:latin typeface="Arial"/>
                <a:cs typeface="Arial"/>
              </a:rPr>
              <a:t>Mercado </a:t>
            </a:r>
            <a:r>
              <a:rPr sz="2000" dirty="0">
                <a:solidFill>
                  <a:srgbClr val="FF0000"/>
                </a:solidFill>
                <a:latin typeface="Arial"/>
                <a:cs typeface="Arial"/>
              </a:rPr>
              <a:t>1</a:t>
            </a:r>
            <a:endParaRPr sz="2000" dirty="0">
              <a:latin typeface="Arial"/>
              <a:cs typeface="Arial"/>
            </a:endParaRPr>
          </a:p>
        </p:txBody>
      </p:sp>
      <p:sp>
        <p:nvSpPr>
          <p:cNvPr id="51" name="object 16">
            <a:extLst>
              <a:ext uri="{FF2B5EF4-FFF2-40B4-BE49-F238E27FC236}">
                <a16:creationId xmlns:a16="http://schemas.microsoft.com/office/drawing/2014/main" id="{D8F27102-52EF-4F70-A242-8937F251851F}"/>
              </a:ext>
            </a:extLst>
          </p:cNvPr>
          <p:cNvSpPr txBox="1"/>
          <p:nvPr/>
        </p:nvSpPr>
        <p:spPr>
          <a:xfrm>
            <a:off x="2309140" y="5317916"/>
            <a:ext cx="1561507" cy="320601"/>
          </a:xfrm>
          <a:prstGeom prst="rect">
            <a:avLst/>
          </a:prstGeom>
        </p:spPr>
        <p:txBody>
          <a:bodyPr vert="horz" wrap="square" lIns="0" tIns="12700" rIns="0" bIns="0" rtlCol="0">
            <a:spAutoFit/>
          </a:bodyPr>
          <a:lstStyle/>
          <a:p>
            <a:pPr marL="12700">
              <a:lnSpc>
                <a:spcPct val="100000"/>
              </a:lnSpc>
              <a:spcBef>
                <a:spcPts val="100"/>
              </a:spcBef>
              <a:tabLst>
                <a:tab pos="927100" algn="l"/>
              </a:tabLst>
            </a:pPr>
            <a:r>
              <a:rPr lang="es-ES_tradnl" sz="2000" dirty="0">
                <a:solidFill>
                  <a:srgbClr val="FF0000"/>
                </a:solidFill>
                <a:latin typeface="Arial"/>
                <a:cs typeface="Arial"/>
              </a:rPr>
              <a:t>Mercado </a:t>
            </a:r>
            <a:r>
              <a:rPr sz="2000" dirty="0">
                <a:solidFill>
                  <a:srgbClr val="FF0000"/>
                </a:solidFill>
                <a:latin typeface="Arial"/>
                <a:cs typeface="Arial"/>
              </a:rPr>
              <a:t>2</a:t>
            </a:r>
            <a:endParaRPr sz="2000" dirty="0">
              <a:latin typeface="Arial"/>
              <a:cs typeface="Arial"/>
            </a:endParaRPr>
          </a:p>
        </p:txBody>
      </p:sp>
      <p:grpSp>
        <p:nvGrpSpPr>
          <p:cNvPr id="52" name="object 17">
            <a:extLst>
              <a:ext uri="{FF2B5EF4-FFF2-40B4-BE49-F238E27FC236}">
                <a16:creationId xmlns:a16="http://schemas.microsoft.com/office/drawing/2014/main" id="{C536F1FB-FEB6-4ABE-A6BC-ED0826C92445}"/>
              </a:ext>
            </a:extLst>
          </p:cNvPr>
          <p:cNvGrpSpPr/>
          <p:nvPr/>
        </p:nvGrpSpPr>
        <p:grpSpPr>
          <a:xfrm>
            <a:off x="1163028" y="2643195"/>
            <a:ext cx="3662679" cy="876300"/>
            <a:chOff x="1039367" y="3358896"/>
            <a:chExt cx="3662679" cy="876300"/>
          </a:xfrm>
        </p:grpSpPr>
        <p:sp>
          <p:nvSpPr>
            <p:cNvPr id="53" name="object 18">
              <a:extLst>
                <a:ext uri="{FF2B5EF4-FFF2-40B4-BE49-F238E27FC236}">
                  <a16:creationId xmlns:a16="http://schemas.microsoft.com/office/drawing/2014/main" id="{56B45D6E-0888-4EA2-95AE-670C024F9129}"/>
                </a:ext>
              </a:extLst>
            </p:cNvPr>
            <p:cNvSpPr/>
            <p:nvPr/>
          </p:nvSpPr>
          <p:spPr>
            <a:xfrm>
              <a:off x="1039367" y="3761232"/>
              <a:ext cx="333756" cy="153924"/>
            </a:xfrm>
            <a:prstGeom prst="rect">
              <a:avLst/>
            </a:prstGeom>
            <a:blipFill>
              <a:blip r:embed="rId4" cstate="print"/>
              <a:stretch>
                <a:fillRect/>
              </a:stretch>
            </a:blipFill>
          </p:spPr>
          <p:txBody>
            <a:bodyPr wrap="square" lIns="0" tIns="0" rIns="0" bIns="0" rtlCol="0"/>
            <a:lstStyle/>
            <a:p>
              <a:endParaRPr dirty="0"/>
            </a:p>
          </p:txBody>
        </p:sp>
        <p:sp>
          <p:nvSpPr>
            <p:cNvPr id="54" name="object 19">
              <a:extLst>
                <a:ext uri="{FF2B5EF4-FFF2-40B4-BE49-F238E27FC236}">
                  <a16:creationId xmlns:a16="http://schemas.microsoft.com/office/drawing/2014/main" id="{0ECB1DD6-E90D-4EC5-9C87-83A8F5EDEDC2}"/>
                </a:ext>
              </a:extLst>
            </p:cNvPr>
            <p:cNvSpPr/>
            <p:nvPr/>
          </p:nvSpPr>
          <p:spPr>
            <a:xfrm>
              <a:off x="1623059" y="3947160"/>
              <a:ext cx="339852" cy="155448"/>
            </a:xfrm>
            <a:prstGeom prst="rect">
              <a:avLst/>
            </a:prstGeom>
            <a:blipFill>
              <a:blip r:embed="rId5" cstate="print"/>
              <a:stretch>
                <a:fillRect/>
              </a:stretch>
            </a:blipFill>
          </p:spPr>
          <p:txBody>
            <a:bodyPr wrap="square" lIns="0" tIns="0" rIns="0" bIns="0" rtlCol="0"/>
            <a:lstStyle/>
            <a:p>
              <a:endParaRPr/>
            </a:p>
          </p:txBody>
        </p:sp>
        <p:sp>
          <p:nvSpPr>
            <p:cNvPr id="55" name="object 20">
              <a:extLst>
                <a:ext uri="{FF2B5EF4-FFF2-40B4-BE49-F238E27FC236}">
                  <a16:creationId xmlns:a16="http://schemas.microsoft.com/office/drawing/2014/main" id="{79DA6ECB-350C-4C2C-8CB4-853F70DAC60D}"/>
                </a:ext>
              </a:extLst>
            </p:cNvPr>
            <p:cNvSpPr/>
            <p:nvPr/>
          </p:nvSpPr>
          <p:spPr>
            <a:xfrm>
              <a:off x="2484119" y="3358896"/>
              <a:ext cx="341375" cy="158496"/>
            </a:xfrm>
            <a:prstGeom prst="rect">
              <a:avLst/>
            </a:prstGeom>
            <a:blipFill>
              <a:blip r:embed="rId6" cstate="print"/>
              <a:stretch>
                <a:fillRect/>
              </a:stretch>
            </a:blipFill>
          </p:spPr>
          <p:txBody>
            <a:bodyPr wrap="square" lIns="0" tIns="0" rIns="0" bIns="0" rtlCol="0"/>
            <a:lstStyle/>
            <a:p>
              <a:endParaRPr/>
            </a:p>
          </p:txBody>
        </p:sp>
        <p:sp>
          <p:nvSpPr>
            <p:cNvPr id="56" name="object 21">
              <a:extLst>
                <a:ext uri="{FF2B5EF4-FFF2-40B4-BE49-F238E27FC236}">
                  <a16:creationId xmlns:a16="http://schemas.microsoft.com/office/drawing/2014/main" id="{C40576D8-8E6E-47D6-92C2-503A899AD841}"/>
                </a:ext>
              </a:extLst>
            </p:cNvPr>
            <p:cNvSpPr/>
            <p:nvPr/>
          </p:nvSpPr>
          <p:spPr>
            <a:xfrm>
              <a:off x="3096767" y="3479292"/>
              <a:ext cx="333756" cy="155448"/>
            </a:xfrm>
            <a:prstGeom prst="rect">
              <a:avLst/>
            </a:prstGeom>
            <a:blipFill>
              <a:blip r:embed="rId7" cstate="print"/>
              <a:stretch>
                <a:fillRect/>
              </a:stretch>
            </a:blipFill>
          </p:spPr>
          <p:txBody>
            <a:bodyPr wrap="square" lIns="0" tIns="0" rIns="0" bIns="0" rtlCol="0"/>
            <a:lstStyle/>
            <a:p>
              <a:endParaRPr/>
            </a:p>
          </p:txBody>
        </p:sp>
        <p:sp>
          <p:nvSpPr>
            <p:cNvPr id="57" name="object 22">
              <a:extLst>
                <a:ext uri="{FF2B5EF4-FFF2-40B4-BE49-F238E27FC236}">
                  <a16:creationId xmlns:a16="http://schemas.microsoft.com/office/drawing/2014/main" id="{ED56E5A4-40D9-4967-81DD-8542D60E8EEE}"/>
                </a:ext>
              </a:extLst>
            </p:cNvPr>
            <p:cNvSpPr/>
            <p:nvPr/>
          </p:nvSpPr>
          <p:spPr>
            <a:xfrm>
              <a:off x="3694175" y="4079748"/>
              <a:ext cx="341375" cy="155448"/>
            </a:xfrm>
            <a:prstGeom prst="rect">
              <a:avLst/>
            </a:prstGeom>
            <a:blipFill>
              <a:blip r:embed="rId8" cstate="print"/>
              <a:stretch>
                <a:fillRect/>
              </a:stretch>
            </a:blipFill>
          </p:spPr>
          <p:txBody>
            <a:bodyPr wrap="square" lIns="0" tIns="0" rIns="0" bIns="0" rtlCol="0"/>
            <a:lstStyle/>
            <a:p>
              <a:endParaRPr/>
            </a:p>
          </p:txBody>
        </p:sp>
        <p:sp>
          <p:nvSpPr>
            <p:cNvPr id="58" name="object 23">
              <a:extLst>
                <a:ext uri="{FF2B5EF4-FFF2-40B4-BE49-F238E27FC236}">
                  <a16:creationId xmlns:a16="http://schemas.microsoft.com/office/drawing/2014/main" id="{9024B0E0-D28F-48E6-B4EC-E2D96D8686E6}"/>
                </a:ext>
              </a:extLst>
            </p:cNvPr>
            <p:cNvSpPr/>
            <p:nvPr/>
          </p:nvSpPr>
          <p:spPr>
            <a:xfrm>
              <a:off x="4360164" y="3747516"/>
              <a:ext cx="341375" cy="158495"/>
            </a:xfrm>
            <a:prstGeom prst="rect">
              <a:avLst/>
            </a:prstGeom>
            <a:blipFill>
              <a:blip r:embed="rId9" cstate="print"/>
              <a:stretch>
                <a:fillRect/>
              </a:stretch>
            </a:blipFill>
          </p:spPr>
          <p:txBody>
            <a:bodyPr wrap="square" lIns="0" tIns="0" rIns="0" bIns="0" rtlCol="0"/>
            <a:lstStyle/>
            <a:p>
              <a:endParaRPr/>
            </a:p>
          </p:txBody>
        </p:sp>
      </p:grpSp>
      <p:sp>
        <p:nvSpPr>
          <p:cNvPr id="59" name="object 24">
            <a:extLst>
              <a:ext uri="{FF2B5EF4-FFF2-40B4-BE49-F238E27FC236}">
                <a16:creationId xmlns:a16="http://schemas.microsoft.com/office/drawing/2014/main" id="{208D14E5-972A-4AA4-B4AB-0C9467F106E9}"/>
              </a:ext>
            </a:extLst>
          </p:cNvPr>
          <p:cNvSpPr txBox="1"/>
          <p:nvPr/>
        </p:nvSpPr>
        <p:spPr>
          <a:xfrm>
            <a:off x="4422608" y="5300977"/>
            <a:ext cx="1406397" cy="320601"/>
          </a:xfrm>
          <a:prstGeom prst="rect">
            <a:avLst/>
          </a:prstGeom>
        </p:spPr>
        <p:txBody>
          <a:bodyPr vert="horz" wrap="square" lIns="0" tIns="12700" rIns="0" bIns="0" rtlCol="0">
            <a:spAutoFit/>
          </a:bodyPr>
          <a:lstStyle/>
          <a:p>
            <a:pPr marL="12700">
              <a:lnSpc>
                <a:spcPct val="100000"/>
              </a:lnSpc>
              <a:spcBef>
                <a:spcPts val="100"/>
              </a:spcBef>
              <a:tabLst>
                <a:tab pos="927100" algn="l"/>
              </a:tabLst>
            </a:pPr>
            <a:r>
              <a:rPr lang="es-ES_tradnl" sz="2000" dirty="0">
                <a:solidFill>
                  <a:srgbClr val="FF0000"/>
                </a:solidFill>
                <a:latin typeface="Arial"/>
                <a:cs typeface="Arial"/>
              </a:rPr>
              <a:t>Mercado </a:t>
            </a:r>
            <a:r>
              <a:rPr sz="2000" dirty="0">
                <a:solidFill>
                  <a:srgbClr val="FF0000"/>
                </a:solidFill>
                <a:latin typeface="Arial"/>
                <a:cs typeface="Arial"/>
              </a:rPr>
              <a:t>3</a:t>
            </a:r>
            <a:endParaRPr sz="2000" dirty="0">
              <a:latin typeface="Arial"/>
              <a:cs typeface="Arial"/>
            </a:endParaRPr>
          </a:p>
        </p:txBody>
      </p:sp>
      <p:sp>
        <p:nvSpPr>
          <p:cNvPr id="60" name="object 25">
            <a:extLst>
              <a:ext uri="{FF2B5EF4-FFF2-40B4-BE49-F238E27FC236}">
                <a16:creationId xmlns:a16="http://schemas.microsoft.com/office/drawing/2014/main" id="{CA07B77D-87C3-495E-B646-00D92FD42482}"/>
              </a:ext>
            </a:extLst>
          </p:cNvPr>
          <p:cNvSpPr/>
          <p:nvPr/>
        </p:nvSpPr>
        <p:spPr>
          <a:xfrm>
            <a:off x="6228805" y="1491278"/>
            <a:ext cx="3409188" cy="976884"/>
          </a:xfrm>
          <a:prstGeom prst="rect">
            <a:avLst/>
          </a:prstGeom>
          <a:blipFill>
            <a:blip r:embed="rId10" cstate="print"/>
            <a:stretch>
              <a:fillRect/>
            </a:stretch>
          </a:blipFill>
        </p:spPr>
        <p:txBody>
          <a:bodyPr wrap="square" lIns="0" tIns="0" rIns="0" bIns="0" rtlCol="0"/>
          <a:lstStyle/>
          <a:p>
            <a:endParaRPr dirty="0"/>
          </a:p>
        </p:txBody>
      </p:sp>
      <p:sp>
        <p:nvSpPr>
          <p:cNvPr id="61" name="object 26">
            <a:extLst>
              <a:ext uri="{FF2B5EF4-FFF2-40B4-BE49-F238E27FC236}">
                <a16:creationId xmlns:a16="http://schemas.microsoft.com/office/drawing/2014/main" id="{290ED608-06A0-4812-8834-FC58E460D36F}"/>
              </a:ext>
            </a:extLst>
          </p:cNvPr>
          <p:cNvSpPr txBox="1"/>
          <p:nvPr/>
        </p:nvSpPr>
        <p:spPr>
          <a:xfrm>
            <a:off x="6176649" y="2706499"/>
            <a:ext cx="3724487" cy="1808187"/>
          </a:xfrm>
          <a:prstGeom prst="rect">
            <a:avLst/>
          </a:prstGeom>
        </p:spPr>
        <p:txBody>
          <a:bodyPr vert="horz" wrap="square" lIns="0" tIns="12700" rIns="0" bIns="0" rtlCol="0">
            <a:spAutoFit/>
          </a:bodyPr>
          <a:lstStyle/>
          <a:p>
            <a:pPr marL="891540" marR="186690" indent="-879475">
              <a:lnSpc>
                <a:spcPct val="100000"/>
              </a:lnSpc>
              <a:spcBef>
                <a:spcPts val="100"/>
              </a:spcBef>
            </a:pPr>
            <a:r>
              <a:rPr lang="es-ES_tradnl" sz="1800" spc="-10" dirty="0">
                <a:latin typeface="Arial"/>
                <a:cs typeface="Arial"/>
              </a:rPr>
              <a:t>Costes de transporte por unidad</a:t>
            </a:r>
            <a:r>
              <a:rPr sz="1800" spc="-5" dirty="0">
                <a:latin typeface="Arial"/>
                <a:cs typeface="Arial"/>
              </a:rPr>
              <a:t>:  </a:t>
            </a:r>
            <a:r>
              <a:rPr lang="es-ES_tradnl" sz="1800" spc="-5" dirty="0">
                <a:latin typeface="Arial"/>
                <a:cs typeface="Arial"/>
              </a:rPr>
              <a:t>   </a:t>
            </a:r>
          </a:p>
          <a:p>
            <a:pPr marL="891540" marR="186690" indent="-879475" algn="ctr">
              <a:lnSpc>
                <a:spcPct val="100000"/>
              </a:lnSpc>
              <a:spcBef>
                <a:spcPts val="100"/>
              </a:spcBef>
            </a:pPr>
            <a:r>
              <a:rPr sz="1800" spc="-5" dirty="0">
                <a:solidFill>
                  <a:srgbClr val="0066FF"/>
                </a:solidFill>
                <a:latin typeface="Arial"/>
                <a:cs typeface="Arial"/>
              </a:rPr>
              <a:t>90</a:t>
            </a:r>
            <a:r>
              <a:rPr sz="1800" spc="-15" dirty="0">
                <a:solidFill>
                  <a:srgbClr val="0066FF"/>
                </a:solidFill>
                <a:latin typeface="Arial"/>
                <a:cs typeface="Arial"/>
              </a:rPr>
              <a:t> </a:t>
            </a:r>
            <a:r>
              <a:rPr sz="1800" spc="-10" dirty="0">
                <a:solidFill>
                  <a:srgbClr val="0066FF"/>
                </a:solidFill>
                <a:latin typeface="Arial"/>
                <a:cs typeface="Arial"/>
              </a:rPr>
              <a:t>€/100km</a:t>
            </a:r>
            <a:endParaRPr lang="es-ES_tradnl" sz="1800" spc="-10" dirty="0">
              <a:solidFill>
                <a:srgbClr val="0066FF"/>
              </a:solidFill>
              <a:latin typeface="Arial"/>
              <a:cs typeface="Arial"/>
            </a:endParaRPr>
          </a:p>
          <a:p>
            <a:pPr marL="891540" marR="186690" indent="-879475" algn="ctr">
              <a:lnSpc>
                <a:spcPct val="100000"/>
              </a:lnSpc>
              <a:spcBef>
                <a:spcPts val="100"/>
              </a:spcBef>
            </a:pPr>
            <a:endParaRPr sz="2500" dirty="0">
              <a:latin typeface="Arial"/>
              <a:cs typeface="Arial"/>
            </a:endParaRPr>
          </a:p>
          <a:p>
            <a:pPr marL="32384" marR="5080" algn="ctr">
              <a:lnSpc>
                <a:spcPct val="100000"/>
              </a:lnSpc>
            </a:pPr>
            <a:r>
              <a:rPr lang="es-ES_tradnl" sz="1800" spc="-5" dirty="0">
                <a:latin typeface="Arial"/>
                <a:cs typeface="Arial"/>
              </a:rPr>
              <a:t>¿Cuál es el recorrido</a:t>
            </a:r>
            <a:r>
              <a:rPr lang="es-ES_tradnl" sz="1800" i="1" spc="-5" dirty="0">
                <a:latin typeface="Arial"/>
                <a:cs typeface="Arial"/>
              </a:rPr>
              <a:t> </a:t>
            </a:r>
            <a:r>
              <a:rPr lang="es-ES_tradnl" spc="-5" dirty="0">
                <a:latin typeface="Arial"/>
                <a:cs typeface="Arial"/>
              </a:rPr>
              <a:t>óptimo de transporte entre fábricas y mercados</a:t>
            </a:r>
            <a:r>
              <a:rPr lang="es-ES_tradnl" sz="1800" spc="-5" dirty="0">
                <a:latin typeface="Arial"/>
                <a:cs typeface="Arial"/>
              </a:rPr>
              <a:t>?</a:t>
            </a:r>
            <a:endParaRPr sz="1800" dirty="0">
              <a:latin typeface="Arial"/>
              <a:cs typeface="Arial"/>
            </a:endParaRPr>
          </a:p>
        </p:txBody>
      </p:sp>
      <p:sp>
        <p:nvSpPr>
          <p:cNvPr id="62" name="object 27">
            <a:extLst>
              <a:ext uri="{FF2B5EF4-FFF2-40B4-BE49-F238E27FC236}">
                <a16:creationId xmlns:a16="http://schemas.microsoft.com/office/drawing/2014/main" id="{A6F0DCB8-549D-4579-BF38-B9BA5AB3E0D8}"/>
              </a:ext>
            </a:extLst>
          </p:cNvPr>
          <p:cNvSpPr/>
          <p:nvPr/>
        </p:nvSpPr>
        <p:spPr>
          <a:xfrm>
            <a:off x="7863294" y="4535468"/>
            <a:ext cx="381000" cy="443865"/>
          </a:xfrm>
          <a:custGeom>
            <a:avLst/>
            <a:gdLst/>
            <a:ahLst/>
            <a:cxnLst/>
            <a:rect l="l" t="t" r="r" b="b"/>
            <a:pathLst>
              <a:path w="381000" h="443864">
                <a:moveTo>
                  <a:pt x="0" y="252983"/>
                </a:moveTo>
                <a:lnTo>
                  <a:pt x="95250" y="252983"/>
                </a:lnTo>
                <a:lnTo>
                  <a:pt x="95250" y="0"/>
                </a:lnTo>
                <a:lnTo>
                  <a:pt x="285750" y="0"/>
                </a:lnTo>
                <a:lnTo>
                  <a:pt x="285750" y="252983"/>
                </a:lnTo>
                <a:lnTo>
                  <a:pt x="381000" y="252983"/>
                </a:lnTo>
                <a:lnTo>
                  <a:pt x="190500" y="443483"/>
                </a:lnTo>
                <a:lnTo>
                  <a:pt x="0" y="252983"/>
                </a:lnTo>
                <a:close/>
              </a:path>
            </a:pathLst>
          </a:custGeom>
          <a:ln w="25908">
            <a:solidFill>
              <a:srgbClr val="9E2F0E"/>
            </a:solidFill>
          </a:ln>
        </p:spPr>
        <p:txBody>
          <a:bodyPr wrap="square" lIns="0" tIns="0" rIns="0" bIns="0" rtlCol="0"/>
          <a:lstStyle/>
          <a:p>
            <a:endParaRPr/>
          </a:p>
        </p:txBody>
      </p:sp>
      <p:sp>
        <p:nvSpPr>
          <p:cNvPr id="63" name="object 28">
            <a:extLst>
              <a:ext uri="{FF2B5EF4-FFF2-40B4-BE49-F238E27FC236}">
                <a16:creationId xmlns:a16="http://schemas.microsoft.com/office/drawing/2014/main" id="{9210DF34-C24C-4476-BDA1-4913C7AD059B}"/>
              </a:ext>
            </a:extLst>
          </p:cNvPr>
          <p:cNvSpPr txBox="1"/>
          <p:nvPr/>
        </p:nvSpPr>
        <p:spPr>
          <a:xfrm>
            <a:off x="6697434" y="5071695"/>
            <a:ext cx="2880995" cy="566822"/>
          </a:xfrm>
          <a:prstGeom prst="rect">
            <a:avLst/>
          </a:prstGeom>
        </p:spPr>
        <p:txBody>
          <a:bodyPr vert="horz" wrap="square" lIns="0" tIns="12700" rIns="0" bIns="0" rtlCol="0">
            <a:spAutoFit/>
          </a:bodyPr>
          <a:lstStyle/>
          <a:p>
            <a:pPr marR="5080" indent="-1160145">
              <a:lnSpc>
                <a:spcPct val="100000"/>
              </a:lnSpc>
            </a:pPr>
            <a:r>
              <a:rPr lang="es-ES_tradnl" sz="1800" spc="-5" dirty="0">
                <a:solidFill>
                  <a:srgbClr val="FF0000"/>
                </a:solidFill>
                <a:latin typeface="Arial"/>
                <a:cs typeface="Arial"/>
              </a:rPr>
              <a:t>Minimizar </a:t>
            </a:r>
            <a:r>
              <a:rPr lang="es-ES_tradnl" dirty="0">
                <a:latin typeface="Arial"/>
                <a:cs typeface="Arial"/>
              </a:rPr>
              <a:t>el total de costes de transporte</a:t>
            </a:r>
            <a:endParaRPr sz="1800" dirty="0">
              <a:latin typeface="Arial"/>
              <a:cs typeface="Arial"/>
            </a:endParaRPr>
          </a:p>
        </p:txBody>
      </p:sp>
    </p:spTree>
    <p:extLst>
      <p:ext uri="{BB962C8B-B14F-4D97-AF65-F5344CB8AC3E}">
        <p14:creationId xmlns:p14="http://schemas.microsoft.com/office/powerpoint/2010/main" val="2066191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Problema del transporte (II)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17</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grpSp>
        <p:nvGrpSpPr>
          <p:cNvPr id="30" name="Grupo 29">
            <a:extLst>
              <a:ext uri="{FF2B5EF4-FFF2-40B4-BE49-F238E27FC236}">
                <a16:creationId xmlns:a16="http://schemas.microsoft.com/office/drawing/2014/main" id="{8D5E7669-09FA-4182-9829-B42B96DDCD8A}"/>
              </a:ext>
            </a:extLst>
          </p:cNvPr>
          <p:cNvGrpSpPr/>
          <p:nvPr/>
        </p:nvGrpSpPr>
        <p:grpSpPr>
          <a:xfrm>
            <a:off x="838200" y="1524000"/>
            <a:ext cx="7787640" cy="1831147"/>
            <a:chOff x="457911" y="1812416"/>
            <a:chExt cx="7787640" cy="1831147"/>
          </a:xfrm>
        </p:grpSpPr>
        <p:sp>
          <p:nvSpPr>
            <p:cNvPr id="31" name="object 3">
              <a:extLst>
                <a:ext uri="{FF2B5EF4-FFF2-40B4-BE49-F238E27FC236}">
                  <a16:creationId xmlns:a16="http://schemas.microsoft.com/office/drawing/2014/main" id="{7875253D-D981-4F0E-9F40-C89A4B534D66}"/>
                </a:ext>
              </a:extLst>
            </p:cNvPr>
            <p:cNvSpPr txBox="1"/>
            <p:nvPr/>
          </p:nvSpPr>
          <p:spPr>
            <a:xfrm>
              <a:off x="457911" y="1812416"/>
              <a:ext cx="7787640" cy="1759456"/>
            </a:xfrm>
            <a:prstGeom prst="rect">
              <a:avLst/>
            </a:prstGeom>
          </p:spPr>
          <p:txBody>
            <a:bodyPr vert="horz" wrap="square" lIns="0" tIns="12700" rIns="0" bIns="0" rtlCol="0">
              <a:spAutoFit/>
            </a:bodyPr>
            <a:lstStyle/>
            <a:p>
              <a:pPr marL="299085" indent="-287020">
                <a:lnSpc>
                  <a:spcPct val="100000"/>
                </a:lnSpc>
                <a:spcBef>
                  <a:spcPts val="100"/>
                </a:spcBef>
                <a:buChar char="•"/>
                <a:tabLst>
                  <a:tab pos="299085" algn="l"/>
                  <a:tab pos="299720" algn="l"/>
                </a:tabLst>
              </a:pPr>
              <a:r>
                <a:rPr lang="es-ES_tradnl" sz="1600" spc="-5" dirty="0">
                  <a:solidFill>
                    <a:srgbClr val="D74518"/>
                  </a:solidFill>
                  <a:cs typeface="Arial"/>
                </a:rPr>
                <a:t>Variables de decisión</a:t>
              </a:r>
              <a:r>
                <a:rPr sz="1600" spc="-20" dirty="0">
                  <a:solidFill>
                    <a:srgbClr val="D74518"/>
                  </a:solidFill>
                  <a:cs typeface="Arial"/>
                </a:rPr>
                <a:t>: </a:t>
              </a:r>
              <a:r>
                <a:rPr lang="es-ES_tradnl" sz="1600" spc="-20" dirty="0">
                  <a:cs typeface="Arial"/>
                </a:rPr>
                <a:t>tamaño del envío de cada fábrica a cada mercado</a:t>
              </a:r>
              <a:endParaRPr sz="1600" dirty="0">
                <a:cs typeface="Arial"/>
              </a:endParaRPr>
            </a:p>
            <a:p>
              <a:pPr>
                <a:lnSpc>
                  <a:spcPct val="100000"/>
                </a:lnSpc>
                <a:buClr>
                  <a:srgbClr val="0066FF"/>
                </a:buClr>
                <a:buFont typeface="Arial"/>
                <a:buChar char="•"/>
              </a:pPr>
              <a:endParaRPr sz="1600" dirty="0">
                <a:cs typeface="Arial"/>
              </a:endParaRPr>
            </a:p>
            <a:p>
              <a:pPr>
                <a:lnSpc>
                  <a:spcPct val="100000"/>
                </a:lnSpc>
                <a:spcBef>
                  <a:spcPts val="5"/>
                </a:spcBef>
                <a:buClr>
                  <a:srgbClr val="0066FF"/>
                </a:buClr>
                <a:buFont typeface="Arial"/>
                <a:buChar char="•"/>
              </a:pPr>
              <a:endParaRPr sz="1600" dirty="0">
                <a:solidFill>
                  <a:srgbClr val="D74518"/>
                </a:solidFill>
                <a:cs typeface="Arial"/>
              </a:endParaRPr>
            </a:p>
            <a:p>
              <a:pPr marL="299085" indent="-287020">
                <a:lnSpc>
                  <a:spcPct val="100000"/>
                </a:lnSpc>
                <a:buChar char="•"/>
                <a:tabLst>
                  <a:tab pos="299085" algn="l"/>
                  <a:tab pos="299720" algn="l"/>
                </a:tabLst>
              </a:pPr>
              <a:endParaRPr lang="es-ES_tradnl" sz="1600" spc="-5" dirty="0">
                <a:solidFill>
                  <a:srgbClr val="D74518"/>
                </a:solidFill>
                <a:cs typeface="Arial"/>
              </a:endParaRPr>
            </a:p>
            <a:p>
              <a:pPr marL="299085" indent="-287020">
                <a:lnSpc>
                  <a:spcPct val="100000"/>
                </a:lnSpc>
                <a:buChar char="•"/>
                <a:tabLst>
                  <a:tab pos="299085" algn="l"/>
                  <a:tab pos="299720" algn="l"/>
                </a:tabLst>
              </a:pPr>
              <a:r>
                <a:rPr lang="es-ES_tradnl" sz="1600" spc="-5" dirty="0">
                  <a:solidFill>
                    <a:srgbClr val="D74518"/>
                  </a:solidFill>
                  <a:cs typeface="Arial"/>
                </a:rPr>
                <a:t>Función o</a:t>
              </a:r>
              <a:r>
                <a:rPr sz="1600" spc="-5" dirty="0">
                  <a:solidFill>
                    <a:srgbClr val="D74518"/>
                  </a:solidFill>
                  <a:cs typeface="Arial"/>
                </a:rPr>
                <a:t>b</a:t>
              </a:r>
              <a:r>
                <a:rPr lang="es-ES" sz="1600" spc="-5" dirty="0">
                  <a:solidFill>
                    <a:srgbClr val="D74518"/>
                  </a:solidFill>
                  <a:cs typeface="Arial"/>
                </a:rPr>
                <a:t>je</a:t>
              </a:r>
              <a:r>
                <a:rPr lang="es-ES_tradnl" sz="1600" spc="-5" dirty="0">
                  <a:solidFill>
                    <a:srgbClr val="D74518"/>
                  </a:solidFill>
                  <a:cs typeface="Arial"/>
                </a:rPr>
                <a:t>t</a:t>
              </a:r>
              <a:r>
                <a:rPr sz="1600" spc="-5" dirty="0">
                  <a:solidFill>
                    <a:srgbClr val="D74518"/>
                  </a:solidFill>
                  <a:cs typeface="Arial"/>
                </a:rPr>
                <a:t>iv</a:t>
              </a:r>
              <a:r>
                <a:rPr lang="es-ES_tradnl" sz="1600" spc="-5" dirty="0">
                  <a:solidFill>
                    <a:srgbClr val="D74518"/>
                  </a:solidFill>
                  <a:cs typeface="Arial"/>
                </a:rPr>
                <a:t>o</a:t>
              </a:r>
              <a:r>
                <a:rPr sz="1600" spc="-5" dirty="0">
                  <a:solidFill>
                    <a:srgbClr val="D74518"/>
                  </a:solidFill>
                  <a:cs typeface="Arial"/>
                </a:rPr>
                <a:t>: </a:t>
              </a:r>
              <a:r>
                <a:rPr lang="es-ES_tradnl" sz="1600" b="1" spc="-5" dirty="0">
                  <a:solidFill>
                    <a:srgbClr val="C00000"/>
                  </a:solidFill>
                  <a:cs typeface="Arial"/>
                </a:rPr>
                <a:t>minimizar</a:t>
              </a:r>
              <a:r>
                <a:rPr lang="es-ES_tradnl" sz="1600" spc="-5" dirty="0">
                  <a:solidFill>
                    <a:srgbClr val="FF0000"/>
                  </a:solidFill>
                  <a:cs typeface="Arial"/>
                </a:rPr>
                <a:t> </a:t>
              </a:r>
              <a:r>
                <a:rPr lang="es-ES_tradnl" sz="1600" spc="-5" dirty="0">
                  <a:cs typeface="Arial"/>
                </a:rPr>
                <a:t>el total de costes por transporte</a:t>
              </a:r>
              <a:endParaRPr sz="1600" dirty="0">
                <a:cs typeface="Arial"/>
              </a:endParaRPr>
            </a:p>
            <a:p>
              <a:pPr>
                <a:lnSpc>
                  <a:spcPct val="100000"/>
                </a:lnSpc>
                <a:buClr>
                  <a:srgbClr val="0066FF"/>
                </a:buClr>
                <a:buFont typeface="Arial"/>
                <a:buChar char="•"/>
              </a:pPr>
              <a:endParaRPr sz="1600" dirty="0">
                <a:cs typeface="Arial"/>
              </a:endParaRPr>
            </a:p>
            <a:p>
              <a:pPr>
                <a:lnSpc>
                  <a:spcPct val="100000"/>
                </a:lnSpc>
                <a:spcBef>
                  <a:spcPts val="10"/>
                </a:spcBef>
                <a:buClr>
                  <a:srgbClr val="0066FF"/>
                </a:buClr>
                <a:buFont typeface="Arial"/>
                <a:buChar char="•"/>
              </a:pPr>
              <a:endParaRPr lang="es-ES_tradnl" sz="1750" dirty="0">
                <a:solidFill>
                  <a:srgbClr val="D74518"/>
                </a:solidFill>
                <a:latin typeface="Arial"/>
                <a:cs typeface="Arial"/>
              </a:endParaRPr>
            </a:p>
          </p:txBody>
        </p:sp>
        <p:sp>
          <p:nvSpPr>
            <p:cNvPr id="32" name="object 6">
              <a:extLst>
                <a:ext uri="{FF2B5EF4-FFF2-40B4-BE49-F238E27FC236}">
                  <a16:creationId xmlns:a16="http://schemas.microsoft.com/office/drawing/2014/main" id="{9BC2D72C-5E2C-42F2-A4B1-53F3124EDE29}"/>
                </a:ext>
              </a:extLst>
            </p:cNvPr>
            <p:cNvSpPr/>
            <p:nvPr/>
          </p:nvSpPr>
          <p:spPr>
            <a:xfrm>
              <a:off x="3367697" y="2250351"/>
              <a:ext cx="1653539" cy="153924"/>
            </a:xfrm>
            <a:prstGeom prst="rect">
              <a:avLst/>
            </a:prstGeom>
            <a:blipFill>
              <a:blip r:embed="rId2" cstate="print"/>
              <a:stretch>
                <a:fillRect/>
              </a:stretch>
            </a:blipFill>
          </p:spPr>
          <p:txBody>
            <a:bodyPr wrap="square" lIns="0" tIns="0" rIns="0" bIns="0" rtlCol="0"/>
            <a:lstStyle/>
            <a:p>
              <a:endParaRPr/>
            </a:p>
          </p:txBody>
        </p:sp>
        <p:sp>
          <p:nvSpPr>
            <p:cNvPr id="33" name="object 7">
              <a:extLst>
                <a:ext uri="{FF2B5EF4-FFF2-40B4-BE49-F238E27FC236}">
                  <a16:creationId xmlns:a16="http://schemas.microsoft.com/office/drawing/2014/main" id="{70E2DFCC-92AD-4A0D-BCC5-BF6BE9D098C4}"/>
                </a:ext>
              </a:extLst>
            </p:cNvPr>
            <p:cNvSpPr/>
            <p:nvPr/>
          </p:nvSpPr>
          <p:spPr>
            <a:xfrm>
              <a:off x="1275512" y="3437824"/>
              <a:ext cx="5855208" cy="205739"/>
            </a:xfrm>
            <a:prstGeom prst="rect">
              <a:avLst/>
            </a:prstGeom>
            <a:blipFill>
              <a:blip r:embed="rId3" cstate="print"/>
              <a:stretch>
                <a:fillRect/>
              </a:stretch>
            </a:blipFill>
          </p:spPr>
          <p:txBody>
            <a:bodyPr wrap="square" lIns="0" tIns="0" rIns="0" bIns="0" rtlCol="0"/>
            <a:lstStyle/>
            <a:p>
              <a:endParaRPr/>
            </a:p>
          </p:txBody>
        </p:sp>
      </p:grpSp>
      <p:pic>
        <p:nvPicPr>
          <p:cNvPr id="3076" name="Picture 4" descr="Mr Cheap Transport poor and dishonest service | Mr Cheap Transport on  Hellopeter.com">
            <a:extLst>
              <a:ext uri="{FF2B5EF4-FFF2-40B4-BE49-F238E27FC236}">
                <a16:creationId xmlns:a16="http://schemas.microsoft.com/office/drawing/2014/main" id="{82B3D75B-F43C-45DA-970F-44CF0226F8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2850" y="3526726"/>
            <a:ext cx="240030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6345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Problema del transporte (III)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18</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10" name="object 3">
            <a:extLst>
              <a:ext uri="{FF2B5EF4-FFF2-40B4-BE49-F238E27FC236}">
                <a16:creationId xmlns:a16="http://schemas.microsoft.com/office/drawing/2014/main" id="{0C790CDF-A28B-432B-885E-0F5C1A0FE0AC}"/>
              </a:ext>
            </a:extLst>
          </p:cNvPr>
          <p:cNvSpPr txBox="1"/>
          <p:nvPr/>
        </p:nvSpPr>
        <p:spPr>
          <a:xfrm>
            <a:off x="609600" y="914400"/>
            <a:ext cx="7787640" cy="836126"/>
          </a:xfrm>
          <a:prstGeom prst="rect">
            <a:avLst/>
          </a:prstGeom>
        </p:spPr>
        <p:txBody>
          <a:bodyPr vert="horz" wrap="square" lIns="0" tIns="12700" rIns="0" bIns="0" rtlCol="0">
            <a:spAutoFit/>
          </a:bodyPr>
          <a:lstStyle/>
          <a:p>
            <a:pPr>
              <a:lnSpc>
                <a:spcPct val="100000"/>
              </a:lnSpc>
              <a:buClr>
                <a:srgbClr val="0066FF"/>
              </a:buClr>
              <a:buFont typeface="Arial"/>
              <a:buChar char="•"/>
            </a:pPr>
            <a:endParaRPr sz="2000" dirty="0">
              <a:latin typeface="Arial"/>
              <a:cs typeface="Arial"/>
            </a:endParaRPr>
          </a:p>
          <a:p>
            <a:pPr>
              <a:lnSpc>
                <a:spcPct val="100000"/>
              </a:lnSpc>
              <a:spcBef>
                <a:spcPts val="10"/>
              </a:spcBef>
              <a:buClr>
                <a:srgbClr val="0066FF"/>
              </a:buClr>
              <a:buFont typeface="Arial"/>
              <a:buChar char="•"/>
            </a:pPr>
            <a:endParaRPr sz="1750" dirty="0">
              <a:latin typeface="Arial"/>
              <a:cs typeface="Arial"/>
            </a:endParaRPr>
          </a:p>
          <a:p>
            <a:pPr marL="299085" indent="-287020">
              <a:lnSpc>
                <a:spcPct val="100000"/>
              </a:lnSpc>
              <a:buChar char="•"/>
              <a:tabLst>
                <a:tab pos="299085" algn="l"/>
                <a:tab pos="299720" algn="l"/>
              </a:tabLst>
            </a:pPr>
            <a:r>
              <a:rPr lang="es-ES_tradnl" sz="1600" spc="-5" dirty="0">
                <a:solidFill>
                  <a:srgbClr val="D74518"/>
                </a:solidFill>
                <a:cs typeface="Arial"/>
              </a:rPr>
              <a:t>Restricciones</a:t>
            </a:r>
            <a:r>
              <a:rPr sz="1600" spc="-5" dirty="0">
                <a:solidFill>
                  <a:srgbClr val="D74518"/>
                </a:solidFill>
                <a:cs typeface="Arial"/>
              </a:rPr>
              <a:t>:</a:t>
            </a:r>
            <a:r>
              <a:rPr sz="1600" spc="-5" dirty="0">
                <a:solidFill>
                  <a:srgbClr val="0066FF"/>
                </a:solidFill>
                <a:cs typeface="Arial"/>
              </a:rPr>
              <a:t> </a:t>
            </a:r>
            <a:r>
              <a:rPr lang="es-ES_tradnl" sz="1600" spc="-5" dirty="0">
                <a:cs typeface="Arial"/>
              </a:rPr>
              <a:t>La demanda con la que se debe satisfacer a cada mercado</a:t>
            </a:r>
            <a:endParaRPr sz="1600" dirty="0">
              <a:cs typeface="Arial"/>
            </a:endParaRPr>
          </a:p>
        </p:txBody>
      </p:sp>
      <p:sp>
        <p:nvSpPr>
          <p:cNvPr id="11" name="object 4">
            <a:extLst>
              <a:ext uri="{FF2B5EF4-FFF2-40B4-BE49-F238E27FC236}">
                <a16:creationId xmlns:a16="http://schemas.microsoft.com/office/drawing/2014/main" id="{DA7B9648-3B62-4DAF-AA47-ADDAFE9CF83E}"/>
              </a:ext>
            </a:extLst>
          </p:cNvPr>
          <p:cNvSpPr txBox="1"/>
          <p:nvPr/>
        </p:nvSpPr>
        <p:spPr>
          <a:xfrm>
            <a:off x="609600" y="3210333"/>
            <a:ext cx="8533689" cy="259045"/>
          </a:xfrm>
          <a:prstGeom prst="rect">
            <a:avLst/>
          </a:prstGeom>
        </p:spPr>
        <p:txBody>
          <a:bodyPr vert="horz" wrap="square" lIns="0" tIns="12700" rIns="0" bIns="0" rtlCol="0">
            <a:spAutoFit/>
          </a:bodyPr>
          <a:lstStyle/>
          <a:p>
            <a:pPr marL="299085" indent="-287020">
              <a:lnSpc>
                <a:spcPct val="100000"/>
              </a:lnSpc>
              <a:spcBef>
                <a:spcPts val="100"/>
              </a:spcBef>
              <a:buChar char="•"/>
              <a:tabLst>
                <a:tab pos="299085" algn="l"/>
                <a:tab pos="299720" algn="l"/>
              </a:tabLst>
            </a:pPr>
            <a:r>
              <a:rPr lang="es-ES_tradnl" sz="1600" spc="-5" dirty="0">
                <a:solidFill>
                  <a:srgbClr val="D74518"/>
                </a:solidFill>
                <a:cs typeface="Arial"/>
              </a:rPr>
              <a:t>Restricciones</a:t>
            </a:r>
            <a:r>
              <a:rPr sz="1600" spc="-5" dirty="0">
                <a:solidFill>
                  <a:srgbClr val="D74518"/>
                </a:solidFill>
                <a:cs typeface="Arial"/>
              </a:rPr>
              <a:t>:</a:t>
            </a:r>
            <a:r>
              <a:rPr sz="1600" spc="-5" dirty="0">
                <a:solidFill>
                  <a:srgbClr val="0066FF"/>
                </a:solidFill>
                <a:cs typeface="Arial"/>
              </a:rPr>
              <a:t> </a:t>
            </a:r>
            <a:r>
              <a:rPr lang="es-ES_tradnl" sz="1600" spc="-5" dirty="0">
                <a:cs typeface="Arial"/>
              </a:rPr>
              <a:t>capacidad máxima de producción de cada fábrica</a:t>
            </a:r>
            <a:endParaRPr sz="1600" dirty="0">
              <a:cs typeface="Arial"/>
            </a:endParaRPr>
          </a:p>
        </p:txBody>
      </p:sp>
      <p:sp>
        <p:nvSpPr>
          <p:cNvPr id="12" name="object 5">
            <a:extLst>
              <a:ext uri="{FF2B5EF4-FFF2-40B4-BE49-F238E27FC236}">
                <a16:creationId xmlns:a16="http://schemas.microsoft.com/office/drawing/2014/main" id="{A2D1F000-275D-443F-BB80-94CDA3BFA498}"/>
              </a:ext>
            </a:extLst>
          </p:cNvPr>
          <p:cNvSpPr txBox="1"/>
          <p:nvPr/>
        </p:nvSpPr>
        <p:spPr>
          <a:xfrm>
            <a:off x="647376" y="4663119"/>
            <a:ext cx="6327900" cy="259045"/>
          </a:xfrm>
          <a:prstGeom prst="rect">
            <a:avLst/>
          </a:prstGeom>
        </p:spPr>
        <p:txBody>
          <a:bodyPr vert="horz" wrap="square" lIns="0" tIns="12700" rIns="0" bIns="0" rtlCol="0">
            <a:spAutoFit/>
          </a:bodyPr>
          <a:lstStyle/>
          <a:p>
            <a:pPr marL="299085" indent="-287020">
              <a:lnSpc>
                <a:spcPct val="100000"/>
              </a:lnSpc>
              <a:spcBef>
                <a:spcPts val="100"/>
              </a:spcBef>
              <a:buChar char="•"/>
              <a:tabLst>
                <a:tab pos="299085" algn="l"/>
                <a:tab pos="299720" algn="l"/>
              </a:tabLst>
            </a:pPr>
            <a:r>
              <a:rPr lang="es-ES_tradnl" sz="1600" spc="-5" dirty="0">
                <a:solidFill>
                  <a:srgbClr val="D74518"/>
                </a:solidFill>
                <a:cs typeface="Arial"/>
              </a:rPr>
              <a:t>Restricciones</a:t>
            </a:r>
            <a:r>
              <a:rPr sz="1600" spc="-5" dirty="0">
                <a:solidFill>
                  <a:srgbClr val="D74518"/>
                </a:solidFill>
                <a:cs typeface="Arial"/>
              </a:rPr>
              <a:t>: </a:t>
            </a:r>
            <a:r>
              <a:rPr lang="es-ES_tradnl" sz="1600" spc="-25" dirty="0">
                <a:cs typeface="Arial"/>
              </a:rPr>
              <a:t>límites “técnicos”. No negatividad</a:t>
            </a:r>
            <a:endParaRPr sz="1600" dirty="0">
              <a:cs typeface="Arial"/>
            </a:endParaRPr>
          </a:p>
        </p:txBody>
      </p:sp>
      <p:sp>
        <p:nvSpPr>
          <p:cNvPr id="13" name="object 8">
            <a:extLst>
              <a:ext uri="{FF2B5EF4-FFF2-40B4-BE49-F238E27FC236}">
                <a16:creationId xmlns:a16="http://schemas.microsoft.com/office/drawing/2014/main" id="{A9371569-F88C-4CA3-82C5-C4A4AC5762E3}"/>
              </a:ext>
            </a:extLst>
          </p:cNvPr>
          <p:cNvSpPr/>
          <p:nvPr/>
        </p:nvSpPr>
        <p:spPr>
          <a:xfrm>
            <a:off x="3803904" y="3699878"/>
            <a:ext cx="2298192" cy="563879"/>
          </a:xfrm>
          <a:prstGeom prst="rect">
            <a:avLst/>
          </a:prstGeom>
          <a:blipFill>
            <a:blip r:embed="rId2" cstate="print"/>
            <a:stretch>
              <a:fillRect/>
            </a:stretch>
          </a:blipFill>
        </p:spPr>
        <p:txBody>
          <a:bodyPr wrap="square" lIns="0" tIns="0" rIns="0" bIns="0" rtlCol="0"/>
          <a:lstStyle/>
          <a:p>
            <a:endParaRPr/>
          </a:p>
        </p:txBody>
      </p:sp>
      <p:sp>
        <p:nvSpPr>
          <p:cNvPr id="14" name="object 9">
            <a:extLst>
              <a:ext uri="{FF2B5EF4-FFF2-40B4-BE49-F238E27FC236}">
                <a16:creationId xmlns:a16="http://schemas.microsoft.com/office/drawing/2014/main" id="{402A871E-4ED3-4656-8CED-F532B13E1CC3}"/>
              </a:ext>
            </a:extLst>
          </p:cNvPr>
          <p:cNvSpPr/>
          <p:nvPr/>
        </p:nvSpPr>
        <p:spPr>
          <a:xfrm>
            <a:off x="4085165" y="1953591"/>
            <a:ext cx="1658112" cy="928116"/>
          </a:xfrm>
          <a:prstGeom prst="rect">
            <a:avLst/>
          </a:prstGeom>
          <a:blipFill>
            <a:blip r:embed="rId3" cstate="print"/>
            <a:stretch>
              <a:fillRect/>
            </a:stretch>
          </a:blipFill>
        </p:spPr>
        <p:txBody>
          <a:bodyPr wrap="square" lIns="0" tIns="0" rIns="0" bIns="0" rtlCol="0"/>
          <a:lstStyle/>
          <a:p>
            <a:endParaRPr/>
          </a:p>
        </p:txBody>
      </p:sp>
      <p:sp>
        <p:nvSpPr>
          <p:cNvPr id="15" name="object 10">
            <a:extLst>
              <a:ext uri="{FF2B5EF4-FFF2-40B4-BE49-F238E27FC236}">
                <a16:creationId xmlns:a16="http://schemas.microsoft.com/office/drawing/2014/main" id="{20C9349A-6EFF-435D-8A58-D4AEC986ED2F}"/>
              </a:ext>
            </a:extLst>
          </p:cNvPr>
          <p:cNvSpPr/>
          <p:nvPr/>
        </p:nvSpPr>
        <p:spPr>
          <a:xfrm>
            <a:off x="3857244" y="5111214"/>
            <a:ext cx="2191512" cy="210312"/>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5358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Problema del transporte (IV)</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19</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16" name="object 3">
            <a:extLst>
              <a:ext uri="{FF2B5EF4-FFF2-40B4-BE49-F238E27FC236}">
                <a16:creationId xmlns:a16="http://schemas.microsoft.com/office/drawing/2014/main" id="{D5A582CA-D116-46B8-BB8E-C4846F9BCF77}"/>
              </a:ext>
            </a:extLst>
          </p:cNvPr>
          <p:cNvSpPr/>
          <p:nvPr/>
        </p:nvSpPr>
        <p:spPr>
          <a:xfrm>
            <a:off x="289254" y="1676400"/>
            <a:ext cx="2121407" cy="3107436"/>
          </a:xfrm>
          <a:prstGeom prst="rect">
            <a:avLst/>
          </a:prstGeom>
          <a:blipFill>
            <a:blip r:embed="rId2" cstate="print"/>
            <a:stretch>
              <a:fillRect/>
            </a:stretch>
          </a:blipFill>
        </p:spPr>
        <p:txBody>
          <a:bodyPr wrap="square" lIns="0" tIns="0" rIns="0" bIns="0" rtlCol="0"/>
          <a:lstStyle/>
          <a:p>
            <a:endParaRPr/>
          </a:p>
        </p:txBody>
      </p:sp>
      <p:sp>
        <p:nvSpPr>
          <p:cNvPr id="17" name="object 3">
            <a:extLst>
              <a:ext uri="{FF2B5EF4-FFF2-40B4-BE49-F238E27FC236}">
                <a16:creationId xmlns:a16="http://schemas.microsoft.com/office/drawing/2014/main" id="{5D55048A-5CDD-4C4C-943D-8313B5ABE0C9}"/>
              </a:ext>
            </a:extLst>
          </p:cNvPr>
          <p:cNvSpPr/>
          <p:nvPr/>
        </p:nvSpPr>
        <p:spPr>
          <a:xfrm>
            <a:off x="2819400" y="1752600"/>
            <a:ext cx="6797346" cy="3107436"/>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984421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496085" y="470112"/>
            <a:ext cx="4834256" cy="792088"/>
          </a:xfrm>
        </p:spPr>
        <p:txBody>
          <a:bodyPr/>
          <a:lstStyle/>
          <a:p>
            <a:r>
              <a:rPr lang="es-ES" dirty="0"/>
              <a:t>Índice</a:t>
            </a:r>
          </a:p>
        </p:txBody>
      </p:sp>
      <p:sp>
        <p:nvSpPr>
          <p:cNvPr id="6" name="Subtitle 5"/>
          <p:cNvSpPr>
            <a:spLocks noGrp="1"/>
          </p:cNvSpPr>
          <p:nvPr>
            <p:ph type="subTitle" idx="13"/>
          </p:nvPr>
        </p:nvSpPr>
        <p:spPr>
          <a:xfrm>
            <a:off x="4495696" y="1271551"/>
            <a:ext cx="4834645" cy="2469394"/>
          </a:xfrm>
        </p:spPr>
        <p:txBody>
          <a:bodyPr/>
          <a:lstStyle/>
          <a:p>
            <a:r>
              <a:rPr lang="es-ES" dirty="0"/>
              <a:t>Introducción</a:t>
            </a:r>
          </a:p>
          <a:p>
            <a:r>
              <a:rPr lang="es-ES" dirty="0"/>
              <a:t>Formulación general y estándar</a:t>
            </a:r>
          </a:p>
          <a:p>
            <a:r>
              <a:rPr lang="es-ES" dirty="0"/>
              <a:t>Ejemplos</a:t>
            </a:r>
          </a:p>
          <a:p>
            <a:r>
              <a:rPr lang="es-ES" dirty="0"/>
              <a:t>Soluciones de problemas lineales</a:t>
            </a:r>
          </a:p>
          <a:p>
            <a:r>
              <a:rPr lang="es-ES" dirty="0"/>
              <a:t>Método del </a:t>
            </a:r>
            <a:r>
              <a:rPr lang="es-ES" dirty="0" err="1"/>
              <a:t>símplex</a:t>
            </a:r>
            <a:endParaRPr lang="es-ES" dirty="0"/>
          </a:p>
          <a:p>
            <a:r>
              <a:rPr lang="es-ES" dirty="0"/>
              <a:t>Método del punto interior</a:t>
            </a:r>
          </a:p>
        </p:txBody>
      </p:sp>
      <p:sp>
        <p:nvSpPr>
          <p:cNvPr id="2" name="Marcador de número de diapositiva 1"/>
          <p:cNvSpPr>
            <a:spLocks noGrp="1"/>
          </p:cNvSpPr>
          <p:nvPr>
            <p:ph type="sldNum" sz="quarter" idx="15"/>
          </p:nvPr>
        </p:nvSpPr>
        <p:spPr>
          <a:xfrm>
            <a:off x="8339141" y="6397244"/>
            <a:ext cx="1038335" cy="256722"/>
          </a:xfrm>
        </p:spPr>
        <p:txBody>
          <a:bodyPr/>
          <a:lstStyle/>
          <a:p>
            <a:pPr defTabSz="829544" fontAlgn="base">
              <a:spcBef>
                <a:spcPct val="0"/>
              </a:spcBef>
              <a:spcAft>
                <a:spcPct val="0"/>
              </a:spcAft>
              <a:defRPr/>
            </a:pPr>
            <a:fld id="{AA05AA80-E33F-4D2D-A31B-6ECE2045C248}" type="slidenum">
              <a:rPr lang="en-GB">
                <a:latin typeface="Century Gothic"/>
              </a:rPr>
              <a:pPr defTabSz="829544" fontAlgn="base">
                <a:spcBef>
                  <a:spcPct val="0"/>
                </a:spcBef>
                <a:spcAft>
                  <a:spcPct val="0"/>
                </a:spcAft>
                <a:defRPr/>
              </a:pPr>
              <a:t>2</a:t>
            </a:fld>
            <a:endParaRPr lang="en-GB">
              <a:latin typeface="Century Gothic"/>
            </a:endParaRPr>
          </a:p>
        </p:txBody>
      </p:sp>
      <p:sp>
        <p:nvSpPr>
          <p:cNvPr id="3" name="Footer Placeholder 2"/>
          <p:cNvSpPr>
            <a:spLocks noGrp="1"/>
          </p:cNvSpPr>
          <p:nvPr>
            <p:ph type="ftr" sz="quarter" idx="14"/>
          </p:nvPr>
        </p:nvSpPr>
        <p:spPr>
          <a:xfrm>
            <a:off x="3094866" y="6359988"/>
            <a:ext cx="4067933" cy="331235"/>
          </a:xfrm>
        </p:spPr>
        <p:txBody>
          <a:bodyPr/>
          <a:lstStyle/>
          <a:p>
            <a:pPr defTabSz="829544" fontAlgn="base">
              <a:spcBef>
                <a:spcPct val="0"/>
              </a:spcBef>
              <a:spcAft>
                <a:spcPct val="0"/>
              </a:spcAft>
            </a:pPr>
            <a:r>
              <a:rPr lang="es-ES">
                <a:solidFill>
                  <a:srgbClr val="000000"/>
                </a:solidFill>
                <a:latin typeface="Century Gothic"/>
              </a:rPr>
              <a:t>AFI Escuela 2024. Todos los derechos reservados.</a:t>
            </a:r>
            <a:endParaRPr lang="en-US" dirty="0">
              <a:solidFill>
                <a:srgbClr val="000000"/>
              </a:solidFill>
              <a:latin typeface="Century Gothic"/>
            </a:endParaRPr>
          </a:p>
        </p:txBody>
      </p:sp>
    </p:spTree>
    <p:extLst>
      <p:ext uri="{BB962C8B-B14F-4D97-AF65-F5344CB8AC3E}">
        <p14:creationId xmlns:p14="http://schemas.microsoft.com/office/powerpoint/2010/main" val="1229194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Problema del transporte (V)</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20</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7" name="object 3">
            <a:extLst>
              <a:ext uri="{FF2B5EF4-FFF2-40B4-BE49-F238E27FC236}">
                <a16:creationId xmlns:a16="http://schemas.microsoft.com/office/drawing/2014/main" id="{52D03D81-9DC7-400B-8912-3729598B3B8F}"/>
              </a:ext>
            </a:extLst>
          </p:cNvPr>
          <p:cNvSpPr/>
          <p:nvPr/>
        </p:nvSpPr>
        <p:spPr>
          <a:xfrm>
            <a:off x="914400" y="1676400"/>
            <a:ext cx="8189976" cy="325374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6673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Problema del transporte (VI)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21</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6" name="object 3">
            <a:extLst>
              <a:ext uri="{FF2B5EF4-FFF2-40B4-BE49-F238E27FC236}">
                <a16:creationId xmlns:a16="http://schemas.microsoft.com/office/drawing/2014/main" id="{F273F4FC-099B-4BC0-9504-54ACB64BFAAD}"/>
              </a:ext>
            </a:extLst>
          </p:cNvPr>
          <p:cNvSpPr/>
          <p:nvPr/>
        </p:nvSpPr>
        <p:spPr>
          <a:xfrm>
            <a:off x="3669751" y="1828800"/>
            <a:ext cx="5879591" cy="3307080"/>
          </a:xfrm>
          <a:prstGeom prst="rect">
            <a:avLst/>
          </a:prstGeom>
          <a:blipFill>
            <a:blip r:embed="rId2" cstate="print"/>
            <a:stretch>
              <a:fillRect/>
            </a:stretch>
          </a:blipFill>
        </p:spPr>
        <p:txBody>
          <a:bodyPr wrap="square" lIns="0" tIns="0" rIns="0" bIns="0" rtlCol="0"/>
          <a:lstStyle/>
          <a:p>
            <a:endParaRPr/>
          </a:p>
        </p:txBody>
      </p:sp>
      <p:sp>
        <p:nvSpPr>
          <p:cNvPr id="8" name="object 4">
            <a:extLst>
              <a:ext uri="{FF2B5EF4-FFF2-40B4-BE49-F238E27FC236}">
                <a16:creationId xmlns:a16="http://schemas.microsoft.com/office/drawing/2014/main" id="{1CD9EEFE-572D-4032-9A16-437F1133B25E}"/>
              </a:ext>
            </a:extLst>
          </p:cNvPr>
          <p:cNvSpPr/>
          <p:nvPr/>
        </p:nvSpPr>
        <p:spPr>
          <a:xfrm>
            <a:off x="574507" y="2470403"/>
            <a:ext cx="1456944" cy="1071372"/>
          </a:xfrm>
          <a:prstGeom prst="rect">
            <a:avLst/>
          </a:prstGeom>
          <a:blipFill>
            <a:blip r:embed="rId3" cstate="print"/>
            <a:stretch>
              <a:fillRect/>
            </a:stretch>
          </a:blipFill>
        </p:spPr>
        <p:txBody>
          <a:bodyPr wrap="square" lIns="0" tIns="0" rIns="0" bIns="0" rtlCol="0"/>
          <a:lstStyle/>
          <a:p>
            <a:endParaRPr/>
          </a:p>
        </p:txBody>
      </p:sp>
      <p:sp>
        <p:nvSpPr>
          <p:cNvPr id="10" name="object 5">
            <a:extLst>
              <a:ext uri="{FF2B5EF4-FFF2-40B4-BE49-F238E27FC236}">
                <a16:creationId xmlns:a16="http://schemas.microsoft.com/office/drawing/2014/main" id="{A16160C6-C268-4BD9-8688-DF405CBD2B1B}"/>
              </a:ext>
            </a:extLst>
          </p:cNvPr>
          <p:cNvSpPr/>
          <p:nvPr/>
        </p:nvSpPr>
        <p:spPr>
          <a:xfrm>
            <a:off x="358098" y="3947159"/>
            <a:ext cx="2467356" cy="524256"/>
          </a:xfrm>
          <a:prstGeom prst="rect">
            <a:avLst/>
          </a:prstGeom>
          <a:blipFill>
            <a:blip r:embed="rId4" cstate="print"/>
            <a:stretch>
              <a:fillRect/>
            </a:stretch>
          </a:blipFill>
        </p:spPr>
        <p:txBody>
          <a:bodyPr wrap="square" lIns="0" tIns="0" rIns="0" bIns="0" rtlCol="0"/>
          <a:lstStyle/>
          <a:p>
            <a:endParaRPr/>
          </a:p>
        </p:txBody>
      </p:sp>
      <p:sp>
        <p:nvSpPr>
          <p:cNvPr id="11" name="object 6">
            <a:extLst>
              <a:ext uri="{FF2B5EF4-FFF2-40B4-BE49-F238E27FC236}">
                <a16:creationId xmlns:a16="http://schemas.microsoft.com/office/drawing/2014/main" id="{D8527C6C-2E8A-4F3B-B75B-B656DDE8DA8D}"/>
              </a:ext>
            </a:extLst>
          </p:cNvPr>
          <p:cNvSpPr/>
          <p:nvPr/>
        </p:nvSpPr>
        <p:spPr>
          <a:xfrm>
            <a:off x="2517606" y="2906268"/>
            <a:ext cx="792480" cy="576580"/>
          </a:xfrm>
          <a:custGeom>
            <a:avLst/>
            <a:gdLst/>
            <a:ahLst/>
            <a:cxnLst/>
            <a:rect l="l" t="t" r="r" b="b"/>
            <a:pathLst>
              <a:path w="792479" h="576579">
                <a:moveTo>
                  <a:pt x="0" y="144017"/>
                </a:moveTo>
                <a:lnTo>
                  <a:pt x="504444" y="144017"/>
                </a:lnTo>
                <a:lnTo>
                  <a:pt x="504444" y="0"/>
                </a:lnTo>
                <a:lnTo>
                  <a:pt x="792480" y="288035"/>
                </a:lnTo>
                <a:lnTo>
                  <a:pt x="504444" y="576071"/>
                </a:lnTo>
                <a:lnTo>
                  <a:pt x="504444" y="432053"/>
                </a:lnTo>
                <a:lnTo>
                  <a:pt x="0" y="432053"/>
                </a:lnTo>
                <a:lnTo>
                  <a:pt x="0" y="144017"/>
                </a:lnTo>
                <a:close/>
              </a:path>
            </a:pathLst>
          </a:custGeom>
          <a:ln w="9144">
            <a:solidFill>
              <a:srgbClr val="D74518"/>
            </a:solidFill>
          </a:ln>
        </p:spPr>
        <p:txBody>
          <a:bodyPr wrap="square" lIns="0" tIns="0" rIns="0" bIns="0" rtlCol="0"/>
          <a:lstStyle/>
          <a:p>
            <a:endParaRPr/>
          </a:p>
        </p:txBody>
      </p:sp>
      <p:sp>
        <p:nvSpPr>
          <p:cNvPr id="12" name="CuadroTexto 11">
            <a:extLst>
              <a:ext uri="{FF2B5EF4-FFF2-40B4-BE49-F238E27FC236}">
                <a16:creationId xmlns:a16="http://schemas.microsoft.com/office/drawing/2014/main" id="{646108DC-6CB1-47D3-A9B9-89F457D4C5D7}"/>
              </a:ext>
            </a:extLst>
          </p:cNvPr>
          <p:cNvSpPr txBox="1"/>
          <p:nvPr/>
        </p:nvSpPr>
        <p:spPr>
          <a:xfrm>
            <a:off x="276284" y="3898340"/>
            <a:ext cx="816383" cy="338554"/>
          </a:xfrm>
          <a:prstGeom prst="rect">
            <a:avLst/>
          </a:prstGeom>
          <a:solidFill>
            <a:schemeClr val="bg1"/>
          </a:solidFill>
        </p:spPr>
        <p:txBody>
          <a:bodyPr wrap="square" rtlCol="0">
            <a:spAutoFit/>
          </a:bodyPr>
          <a:lstStyle/>
          <a:p>
            <a:r>
              <a:rPr lang="es-ES_tradnl" sz="1600" dirty="0">
                <a:latin typeface="Arial" panose="020B0604020202020204" pitchFamily="34" charset="0"/>
                <a:cs typeface="Arial" panose="020B0604020202020204" pitchFamily="34" charset="0"/>
              </a:rPr>
              <a:t>donde</a:t>
            </a:r>
            <a:endParaRPr lang="es-ES" sz="1600" dirty="0">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0A3EE717-E214-4C98-B85E-C4F038E7FB66}"/>
              </a:ext>
            </a:extLst>
          </p:cNvPr>
          <p:cNvSpPr txBox="1"/>
          <p:nvPr/>
        </p:nvSpPr>
        <p:spPr>
          <a:xfrm>
            <a:off x="1582112" y="4194048"/>
            <a:ext cx="449339" cy="369332"/>
          </a:xfrm>
          <a:prstGeom prst="rect">
            <a:avLst/>
          </a:prstGeom>
          <a:solidFill>
            <a:schemeClr val="bg1"/>
          </a:solidFill>
        </p:spPr>
        <p:txBody>
          <a:bodyPr wrap="square" rtlCol="0">
            <a:spAutoFit/>
          </a:bodyPr>
          <a:lstStyle/>
          <a:p>
            <a:r>
              <a:rPr lang="es-ES_tradnl" dirty="0">
                <a:latin typeface="Arial" panose="020B0604020202020204" pitchFamily="34" charset="0"/>
                <a:cs typeface="Arial" panose="020B0604020202020204" pitchFamily="34" charset="0"/>
              </a:rPr>
              <a:t>y</a:t>
            </a:r>
            <a:endParaRPr lang="es-E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9461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Problema del transporte (VII)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22</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14" name="object 3">
            <a:extLst>
              <a:ext uri="{FF2B5EF4-FFF2-40B4-BE49-F238E27FC236}">
                <a16:creationId xmlns:a16="http://schemas.microsoft.com/office/drawing/2014/main" id="{6C74F2C4-E502-4EAA-98F7-747DAF5D0101}"/>
              </a:ext>
            </a:extLst>
          </p:cNvPr>
          <p:cNvSpPr/>
          <p:nvPr/>
        </p:nvSpPr>
        <p:spPr>
          <a:xfrm>
            <a:off x="1581876" y="2487904"/>
            <a:ext cx="6338315" cy="1499615"/>
          </a:xfrm>
          <a:prstGeom prst="rect">
            <a:avLst/>
          </a:prstGeom>
          <a:blipFill>
            <a:blip r:embed="rId2" cstate="print"/>
            <a:stretch>
              <a:fillRect/>
            </a:stretch>
          </a:blipFill>
        </p:spPr>
        <p:txBody>
          <a:bodyPr wrap="square" lIns="0" tIns="0" rIns="0" bIns="0" rtlCol="0"/>
          <a:lstStyle/>
          <a:p>
            <a:endParaRPr dirty="0"/>
          </a:p>
        </p:txBody>
      </p:sp>
      <p:sp>
        <p:nvSpPr>
          <p:cNvPr id="15" name="object 4">
            <a:extLst>
              <a:ext uri="{FF2B5EF4-FFF2-40B4-BE49-F238E27FC236}">
                <a16:creationId xmlns:a16="http://schemas.microsoft.com/office/drawing/2014/main" id="{25DE76E2-22E8-40FA-B077-89E794085AED}"/>
              </a:ext>
            </a:extLst>
          </p:cNvPr>
          <p:cNvSpPr txBox="1"/>
          <p:nvPr/>
        </p:nvSpPr>
        <p:spPr>
          <a:xfrm>
            <a:off x="533401" y="1917561"/>
            <a:ext cx="3450590" cy="382156"/>
          </a:xfrm>
          <a:prstGeom prst="rect">
            <a:avLst/>
          </a:prstGeom>
        </p:spPr>
        <p:txBody>
          <a:bodyPr vert="horz" wrap="square" lIns="0" tIns="12700" rIns="0" bIns="0" rtlCol="0">
            <a:spAutoFit/>
          </a:bodyPr>
          <a:lstStyle/>
          <a:p>
            <a:pPr marL="12700">
              <a:lnSpc>
                <a:spcPct val="100000"/>
              </a:lnSpc>
              <a:spcBef>
                <a:spcPts val="100"/>
              </a:spcBef>
            </a:pPr>
            <a:r>
              <a:rPr lang="es-ES_tradnl" sz="2400" spc="-5" dirty="0">
                <a:latin typeface="Arial"/>
                <a:cs typeface="Arial"/>
              </a:rPr>
              <a:t>Solución</a:t>
            </a:r>
            <a:r>
              <a:rPr sz="2400" spc="-5" dirty="0">
                <a:latin typeface="Arial"/>
                <a:cs typeface="Arial"/>
              </a:rPr>
              <a:t>:</a:t>
            </a:r>
            <a:endParaRPr sz="2400" dirty="0">
              <a:latin typeface="Arial"/>
              <a:cs typeface="Arial"/>
            </a:endParaRPr>
          </a:p>
        </p:txBody>
      </p:sp>
      <p:sp>
        <p:nvSpPr>
          <p:cNvPr id="16" name="CuadroTexto 15">
            <a:extLst>
              <a:ext uri="{FF2B5EF4-FFF2-40B4-BE49-F238E27FC236}">
                <a16:creationId xmlns:a16="http://schemas.microsoft.com/office/drawing/2014/main" id="{6AADF962-55AC-4B32-AC17-4FE7DB23F2C7}"/>
              </a:ext>
            </a:extLst>
          </p:cNvPr>
          <p:cNvSpPr txBox="1"/>
          <p:nvPr/>
        </p:nvSpPr>
        <p:spPr>
          <a:xfrm>
            <a:off x="1557427" y="3616390"/>
            <a:ext cx="1599687" cy="430887"/>
          </a:xfrm>
          <a:prstGeom prst="rect">
            <a:avLst/>
          </a:prstGeom>
          <a:solidFill>
            <a:schemeClr val="bg1"/>
          </a:solidFill>
        </p:spPr>
        <p:txBody>
          <a:bodyPr wrap="square" rtlCol="0">
            <a:spAutoFit/>
          </a:bodyPr>
          <a:lstStyle/>
          <a:p>
            <a:r>
              <a:rPr lang="es-ES_tradnl" sz="2200" dirty="0">
                <a:latin typeface="Arial" panose="020B0604020202020204" pitchFamily="34" charset="0"/>
                <a:cs typeface="Arial" panose="020B0604020202020204" pitchFamily="34" charset="0"/>
              </a:rPr>
              <a:t>Coste total</a:t>
            </a:r>
            <a:endParaRPr lang="es-ES" sz="2200" dirty="0">
              <a:latin typeface="Arial" panose="020B0604020202020204" pitchFamily="34" charset="0"/>
              <a:cs typeface="Arial" panose="020B0604020202020204" pitchFamily="34" charset="0"/>
            </a:endParaRPr>
          </a:p>
        </p:txBody>
      </p:sp>
      <p:pic>
        <p:nvPicPr>
          <p:cNvPr id="19" name="Picture 2" descr="Como empezar a analizar datos con Python usando Google Colab | by Gustavo  Juantorena | Medium">
            <a:extLst>
              <a:ext uri="{FF2B5EF4-FFF2-40B4-BE49-F238E27FC236}">
                <a16:creationId xmlns:a16="http://schemas.microsoft.com/office/drawing/2014/main" id="{73E97D3A-5F40-4EF8-B346-7E95559A6D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803" y="4343400"/>
            <a:ext cx="2783584" cy="1236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358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Asignación de recursos (I)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23</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30" name="object 6">
            <a:extLst>
              <a:ext uri="{FF2B5EF4-FFF2-40B4-BE49-F238E27FC236}">
                <a16:creationId xmlns:a16="http://schemas.microsoft.com/office/drawing/2014/main" id="{EAFE358D-0108-427E-9B33-91D8AB5AB8C1}"/>
              </a:ext>
            </a:extLst>
          </p:cNvPr>
          <p:cNvSpPr txBox="1"/>
          <p:nvPr/>
        </p:nvSpPr>
        <p:spPr>
          <a:xfrm>
            <a:off x="302260" y="1436193"/>
            <a:ext cx="8765540" cy="1787669"/>
          </a:xfrm>
          <a:prstGeom prst="rect">
            <a:avLst/>
          </a:prstGeom>
        </p:spPr>
        <p:txBody>
          <a:bodyPr vert="horz" wrap="square" lIns="0" tIns="12700" rIns="0" bIns="0" rtlCol="0">
            <a:spAutoFit/>
          </a:bodyPr>
          <a:lstStyle/>
          <a:p>
            <a:pPr marL="12700" marR="5080">
              <a:lnSpc>
                <a:spcPct val="100000"/>
              </a:lnSpc>
              <a:spcBef>
                <a:spcPts val="100"/>
              </a:spcBef>
            </a:pPr>
            <a:r>
              <a:rPr sz="1600" spc="-5" dirty="0">
                <a:cs typeface="Arial"/>
              </a:rPr>
              <a:t>Una fábrica de cerveza produce varios tipos de cerveza, con distintas tecnologías de producción,  utilizando diferente cantidad de una materia prima básica </a:t>
            </a:r>
            <a:r>
              <a:rPr sz="1600" dirty="0">
                <a:cs typeface="Arial"/>
              </a:rPr>
              <a:t>y </a:t>
            </a:r>
            <a:r>
              <a:rPr sz="1600" spc="-5" dirty="0">
                <a:cs typeface="Arial"/>
              </a:rPr>
              <a:t>requiriendo un número diferente de  horas del personal (otros elementos como energía </a:t>
            </a:r>
            <a:r>
              <a:rPr sz="1600" dirty="0">
                <a:cs typeface="Arial"/>
              </a:rPr>
              <a:t>o </a:t>
            </a:r>
            <a:r>
              <a:rPr sz="1600" spc="-5" dirty="0">
                <a:cs typeface="Arial"/>
              </a:rPr>
              <a:t>inmovilizados (local…) no </a:t>
            </a:r>
            <a:r>
              <a:rPr sz="1600" dirty="0">
                <a:cs typeface="Arial"/>
              </a:rPr>
              <a:t>se</a:t>
            </a:r>
            <a:r>
              <a:rPr sz="1600" spc="100" dirty="0">
                <a:cs typeface="Arial"/>
              </a:rPr>
              <a:t> </a:t>
            </a:r>
            <a:r>
              <a:rPr sz="1600" spc="-5" dirty="0">
                <a:cs typeface="Arial"/>
              </a:rPr>
              <a:t>consideran)</a:t>
            </a:r>
            <a:endParaRPr sz="1600" dirty="0">
              <a:cs typeface="Arial"/>
            </a:endParaRPr>
          </a:p>
          <a:p>
            <a:pPr marL="12700">
              <a:lnSpc>
                <a:spcPct val="100000"/>
              </a:lnSpc>
            </a:pPr>
            <a:r>
              <a:rPr sz="1600" spc="-5" dirty="0">
                <a:cs typeface="Arial"/>
              </a:rPr>
              <a:t>¿Cuántos litros semanales debe producir de cada cerveza para maximizar el</a:t>
            </a:r>
            <a:r>
              <a:rPr sz="1600" spc="70" dirty="0">
                <a:cs typeface="Arial"/>
              </a:rPr>
              <a:t> </a:t>
            </a:r>
            <a:r>
              <a:rPr sz="1600" spc="-5" dirty="0" err="1">
                <a:cs typeface="Arial"/>
              </a:rPr>
              <a:t>beneficio</a:t>
            </a:r>
            <a:r>
              <a:rPr sz="1600" spc="-5" dirty="0">
                <a:cs typeface="Arial"/>
              </a:rPr>
              <a:t>?</a:t>
            </a:r>
            <a:endParaRPr lang="es-ES" sz="1600" spc="-5" dirty="0">
              <a:cs typeface="Arial"/>
            </a:endParaRPr>
          </a:p>
          <a:p>
            <a:pPr marL="12700">
              <a:lnSpc>
                <a:spcPct val="100000"/>
              </a:lnSpc>
            </a:pPr>
            <a:endParaRPr sz="1600" dirty="0">
              <a:cs typeface="Arial"/>
            </a:endParaRPr>
          </a:p>
          <a:p>
            <a:pPr marL="12700">
              <a:lnSpc>
                <a:spcPct val="100000"/>
              </a:lnSpc>
              <a:spcBef>
                <a:spcPts val="384"/>
              </a:spcBef>
            </a:pPr>
            <a:r>
              <a:rPr sz="1600" spc="-5" dirty="0" err="1">
                <a:cs typeface="Arial"/>
              </a:rPr>
              <a:t>Datos</a:t>
            </a:r>
            <a:r>
              <a:rPr sz="1600" spc="-5" dirty="0">
                <a:cs typeface="Arial"/>
              </a:rPr>
              <a:t> </a:t>
            </a:r>
            <a:r>
              <a:rPr sz="1600" spc="-5" dirty="0" err="1">
                <a:cs typeface="Arial"/>
              </a:rPr>
              <a:t>semana</a:t>
            </a:r>
            <a:r>
              <a:rPr lang="es-ES_tradnl" sz="1600" spc="-5" dirty="0">
                <a:cs typeface="Arial"/>
              </a:rPr>
              <a:t>:</a:t>
            </a:r>
            <a:endParaRPr sz="1600" dirty="0">
              <a:cs typeface="Arial"/>
            </a:endParaRPr>
          </a:p>
        </p:txBody>
      </p:sp>
      <p:graphicFrame>
        <p:nvGraphicFramePr>
          <p:cNvPr id="31" name="object 7">
            <a:extLst>
              <a:ext uri="{FF2B5EF4-FFF2-40B4-BE49-F238E27FC236}">
                <a16:creationId xmlns:a16="http://schemas.microsoft.com/office/drawing/2014/main" id="{76A1986B-4B8C-44FA-9E21-DB758A21CA2E}"/>
              </a:ext>
            </a:extLst>
          </p:cNvPr>
          <p:cNvGraphicFramePr>
            <a:graphicFrameLocks noGrp="1"/>
          </p:cNvGraphicFramePr>
          <p:nvPr>
            <p:extLst>
              <p:ext uri="{D42A27DB-BD31-4B8C-83A1-F6EECF244321}">
                <p14:modId xmlns:p14="http://schemas.microsoft.com/office/powerpoint/2010/main" val="3020723699"/>
              </p:ext>
            </p:extLst>
          </p:nvPr>
        </p:nvGraphicFramePr>
        <p:xfrm>
          <a:off x="729565" y="3577062"/>
          <a:ext cx="8328023" cy="1492250"/>
        </p:xfrm>
        <a:graphic>
          <a:graphicData uri="http://schemas.openxmlformats.org/drawingml/2006/table">
            <a:tbl>
              <a:tblPr firstRow="1" bandRow="1">
                <a:tableStyleId>{2D5ABB26-0587-4C30-8999-92F81FD0307C}</a:tableStyleId>
              </a:tblPr>
              <a:tblGrid>
                <a:gridCol w="1286510">
                  <a:extLst>
                    <a:ext uri="{9D8B030D-6E8A-4147-A177-3AD203B41FA5}">
                      <a16:colId xmlns:a16="http://schemas.microsoft.com/office/drawing/2014/main" val="20000"/>
                    </a:ext>
                  </a:extLst>
                </a:gridCol>
                <a:gridCol w="1795779">
                  <a:extLst>
                    <a:ext uri="{9D8B030D-6E8A-4147-A177-3AD203B41FA5}">
                      <a16:colId xmlns:a16="http://schemas.microsoft.com/office/drawing/2014/main" val="20001"/>
                    </a:ext>
                  </a:extLst>
                </a:gridCol>
                <a:gridCol w="2201544">
                  <a:extLst>
                    <a:ext uri="{9D8B030D-6E8A-4147-A177-3AD203B41FA5}">
                      <a16:colId xmlns:a16="http://schemas.microsoft.com/office/drawing/2014/main" val="20002"/>
                    </a:ext>
                  </a:extLst>
                </a:gridCol>
                <a:gridCol w="3044190">
                  <a:extLst>
                    <a:ext uri="{9D8B030D-6E8A-4147-A177-3AD203B41FA5}">
                      <a16:colId xmlns:a16="http://schemas.microsoft.com/office/drawing/2014/main" val="20003"/>
                    </a:ext>
                  </a:extLst>
                </a:gridCol>
              </a:tblGrid>
              <a:tr h="373062">
                <a:tc>
                  <a:txBody>
                    <a:bodyPr/>
                    <a:lstStyle/>
                    <a:p>
                      <a:pPr>
                        <a:lnSpc>
                          <a:spcPct val="100000"/>
                        </a:lnSpc>
                      </a:pPr>
                      <a:endParaRPr sz="1600">
                        <a:latin typeface="Times New Roman"/>
                        <a:cs typeface="Times New Roman"/>
                      </a:endParaRP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91440">
                        <a:lnSpc>
                          <a:spcPct val="100000"/>
                        </a:lnSpc>
                        <a:spcBef>
                          <a:spcPts val="310"/>
                        </a:spcBef>
                      </a:pPr>
                      <a:r>
                        <a:rPr sz="1600" spc="-95" dirty="0">
                          <a:latin typeface="+mn-lt"/>
                          <a:cs typeface="Arial"/>
                        </a:rPr>
                        <a:t>P.V.P.</a:t>
                      </a:r>
                      <a:r>
                        <a:rPr sz="1600" spc="-15" dirty="0">
                          <a:latin typeface="+mn-lt"/>
                          <a:cs typeface="Arial"/>
                        </a:rPr>
                        <a:t> </a:t>
                      </a:r>
                      <a:r>
                        <a:rPr sz="1600" spc="-5" dirty="0">
                          <a:latin typeface="+mn-lt"/>
                          <a:cs typeface="Arial"/>
                        </a:rPr>
                        <a:t>(€/1000l.)</a:t>
                      </a:r>
                      <a:endParaRPr sz="1600" dirty="0">
                        <a:latin typeface="+mn-lt"/>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90805">
                        <a:lnSpc>
                          <a:spcPct val="100000"/>
                        </a:lnSpc>
                        <a:spcBef>
                          <a:spcPts val="310"/>
                        </a:spcBef>
                      </a:pPr>
                      <a:r>
                        <a:rPr sz="1600" spc="-5" dirty="0">
                          <a:latin typeface="+mn-lt"/>
                          <a:cs typeface="Arial"/>
                        </a:rPr>
                        <a:t>Mat.prima</a:t>
                      </a:r>
                      <a:r>
                        <a:rPr sz="1600" spc="15" dirty="0">
                          <a:latin typeface="+mn-lt"/>
                          <a:cs typeface="Arial"/>
                        </a:rPr>
                        <a:t> </a:t>
                      </a:r>
                      <a:r>
                        <a:rPr sz="1600" spc="-5" dirty="0">
                          <a:latin typeface="+mn-lt"/>
                          <a:cs typeface="Arial"/>
                        </a:rPr>
                        <a:t>(€/1000l)</a:t>
                      </a:r>
                      <a:endParaRPr sz="1600" dirty="0">
                        <a:latin typeface="+mn-lt"/>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91440">
                        <a:lnSpc>
                          <a:spcPct val="100000"/>
                        </a:lnSpc>
                        <a:spcBef>
                          <a:spcPts val="310"/>
                        </a:spcBef>
                      </a:pPr>
                      <a:r>
                        <a:rPr sz="1600" spc="-5" dirty="0">
                          <a:latin typeface="+mn-lt"/>
                          <a:cs typeface="Arial"/>
                        </a:rPr>
                        <a:t>Mano de obra</a:t>
                      </a:r>
                      <a:r>
                        <a:rPr sz="1600" dirty="0">
                          <a:latin typeface="+mn-lt"/>
                          <a:cs typeface="Arial"/>
                        </a:rPr>
                        <a:t> </a:t>
                      </a:r>
                      <a:r>
                        <a:rPr sz="1600" spc="-5" dirty="0">
                          <a:latin typeface="+mn-lt"/>
                          <a:cs typeface="Arial"/>
                        </a:rPr>
                        <a:t>(empl./1000l)</a:t>
                      </a:r>
                      <a:endParaRPr sz="1600">
                        <a:latin typeface="+mn-lt"/>
                        <a:cs typeface="Arial"/>
                      </a:endParaRPr>
                    </a:p>
                  </a:txBody>
                  <a:tcPr marL="0" marR="0" marT="3937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73063">
                <a:tc>
                  <a:txBody>
                    <a:bodyPr/>
                    <a:lstStyle/>
                    <a:p>
                      <a:pPr marL="91440">
                        <a:lnSpc>
                          <a:spcPct val="100000"/>
                        </a:lnSpc>
                        <a:spcBef>
                          <a:spcPts val="315"/>
                        </a:spcBef>
                      </a:pPr>
                      <a:r>
                        <a:rPr sz="1600" spc="-5" dirty="0">
                          <a:latin typeface="+mn-lt"/>
                          <a:cs typeface="Arial"/>
                        </a:rPr>
                        <a:t>Rubia</a:t>
                      </a:r>
                      <a:endParaRPr sz="1600">
                        <a:latin typeface="+mn-lt"/>
                        <a:cs typeface="Arial"/>
                      </a:endParaRPr>
                    </a:p>
                  </a:txBody>
                  <a:tcPr marL="0" marR="0" marT="4000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15"/>
                        </a:spcBef>
                      </a:pPr>
                      <a:r>
                        <a:rPr sz="1600" spc="-5" dirty="0">
                          <a:latin typeface="+mn-lt"/>
                          <a:cs typeface="Arial"/>
                        </a:rPr>
                        <a:t>300 </a:t>
                      </a:r>
                      <a:r>
                        <a:rPr sz="1600" dirty="0">
                          <a:latin typeface="+mn-lt"/>
                          <a:cs typeface="Arial"/>
                        </a:rPr>
                        <a:t>€</a:t>
                      </a:r>
                      <a:endParaRPr sz="1600">
                        <a:latin typeface="+mn-lt"/>
                        <a:cs typeface="Arial"/>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a:lnSpc>
                          <a:spcPct val="100000"/>
                        </a:lnSpc>
                        <a:spcBef>
                          <a:spcPts val="315"/>
                        </a:spcBef>
                      </a:pPr>
                      <a:r>
                        <a:rPr sz="1600" spc="-5" dirty="0">
                          <a:latin typeface="+mn-lt"/>
                          <a:cs typeface="Arial"/>
                        </a:rPr>
                        <a:t>20</a:t>
                      </a:r>
                      <a:endParaRPr sz="1600" dirty="0">
                        <a:latin typeface="+mn-lt"/>
                        <a:cs typeface="Arial"/>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15"/>
                        </a:spcBef>
                      </a:pPr>
                      <a:r>
                        <a:rPr sz="1600" dirty="0">
                          <a:latin typeface="+mn-lt"/>
                          <a:cs typeface="Arial"/>
                        </a:rPr>
                        <a:t>5</a:t>
                      </a:r>
                    </a:p>
                  </a:txBody>
                  <a:tcPr marL="0" marR="0" marT="4000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73062">
                <a:tc>
                  <a:txBody>
                    <a:bodyPr/>
                    <a:lstStyle/>
                    <a:p>
                      <a:pPr marL="91440">
                        <a:lnSpc>
                          <a:spcPct val="100000"/>
                        </a:lnSpc>
                        <a:spcBef>
                          <a:spcPts val="315"/>
                        </a:spcBef>
                      </a:pPr>
                      <a:r>
                        <a:rPr sz="1600" spc="-5" dirty="0">
                          <a:latin typeface="+mn-lt"/>
                          <a:cs typeface="Arial"/>
                        </a:rPr>
                        <a:t>Negra</a:t>
                      </a:r>
                      <a:endParaRPr sz="1600">
                        <a:latin typeface="+mn-lt"/>
                        <a:cs typeface="Arial"/>
                      </a:endParaRPr>
                    </a:p>
                  </a:txBody>
                  <a:tcPr marL="0" marR="0" marT="40005"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15"/>
                        </a:spcBef>
                      </a:pPr>
                      <a:r>
                        <a:rPr sz="1600" spc="-5" dirty="0">
                          <a:latin typeface="+mn-lt"/>
                          <a:cs typeface="Arial"/>
                        </a:rPr>
                        <a:t>500 </a:t>
                      </a:r>
                      <a:r>
                        <a:rPr sz="1600" dirty="0">
                          <a:latin typeface="+mn-lt"/>
                          <a:cs typeface="Arial"/>
                        </a:rPr>
                        <a:t>€</a:t>
                      </a:r>
                      <a:endParaRPr sz="1600">
                        <a:latin typeface="+mn-lt"/>
                        <a:cs typeface="Arial"/>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0805">
                        <a:lnSpc>
                          <a:spcPct val="100000"/>
                        </a:lnSpc>
                        <a:spcBef>
                          <a:spcPts val="315"/>
                        </a:spcBef>
                      </a:pPr>
                      <a:r>
                        <a:rPr sz="1600" spc="-5" dirty="0">
                          <a:latin typeface="+mn-lt"/>
                          <a:cs typeface="Arial"/>
                        </a:rPr>
                        <a:t>50</a:t>
                      </a:r>
                      <a:endParaRPr sz="1600">
                        <a:latin typeface="+mn-lt"/>
                        <a:cs typeface="Arial"/>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91440">
                        <a:lnSpc>
                          <a:spcPct val="100000"/>
                        </a:lnSpc>
                        <a:spcBef>
                          <a:spcPts val="315"/>
                        </a:spcBef>
                      </a:pPr>
                      <a:r>
                        <a:rPr sz="1600" dirty="0">
                          <a:latin typeface="+mn-lt"/>
                          <a:cs typeface="Arial"/>
                        </a:rPr>
                        <a:t>4</a:t>
                      </a:r>
                    </a:p>
                  </a:txBody>
                  <a:tcPr marL="0" marR="0" marT="40005"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73063">
                <a:tc>
                  <a:txBody>
                    <a:bodyPr/>
                    <a:lstStyle/>
                    <a:p>
                      <a:pPr marL="91440">
                        <a:lnSpc>
                          <a:spcPct val="100000"/>
                        </a:lnSpc>
                        <a:spcBef>
                          <a:spcPts val="315"/>
                        </a:spcBef>
                      </a:pPr>
                      <a:r>
                        <a:rPr sz="1600" spc="-5" dirty="0">
                          <a:latin typeface="+mn-lt"/>
                          <a:cs typeface="Arial"/>
                        </a:rPr>
                        <a:t>Disponible</a:t>
                      </a:r>
                      <a:endParaRPr sz="1600" dirty="0">
                        <a:latin typeface="+mn-lt"/>
                        <a:cs typeface="Arial"/>
                      </a:endParaRPr>
                    </a:p>
                  </a:txBody>
                  <a:tcPr marL="0" marR="0" marT="40005"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a:lnSpc>
                          <a:spcPct val="100000"/>
                        </a:lnSpc>
                      </a:pPr>
                      <a:endParaRPr sz="1600">
                        <a:latin typeface="+mn-lt"/>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0805">
                        <a:lnSpc>
                          <a:spcPct val="100000"/>
                        </a:lnSpc>
                        <a:spcBef>
                          <a:spcPts val="315"/>
                        </a:spcBef>
                      </a:pPr>
                      <a:r>
                        <a:rPr sz="1600" spc="-5" dirty="0">
                          <a:latin typeface="+mn-lt"/>
                          <a:cs typeface="Arial"/>
                        </a:rPr>
                        <a:t>90</a:t>
                      </a:r>
                      <a:endParaRPr sz="1600">
                        <a:latin typeface="+mn-lt"/>
                        <a:cs typeface="Arial"/>
                      </a:endParaRPr>
                    </a:p>
                  </a:txBody>
                  <a:tcPr marL="0" marR="0" marT="40005"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91440">
                        <a:lnSpc>
                          <a:spcPct val="100000"/>
                        </a:lnSpc>
                        <a:spcBef>
                          <a:spcPts val="315"/>
                        </a:spcBef>
                      </a:pPr>
                      <a:r>
                        <a:rPr sz="1600" spc="-5" dirty="0">
                          <a:latin typeface="+mn-lt"/>
                          <a:cs typeface="Arial"/>
                        </a:rPr>
                        <a:t>14</a:t>
                      </a:r>
                      <a:endParaRPr sz="1600" dirty="0">
                        <a:latin typeface="+mn-lt"/>
                        <a:cs typeface="Arial"/>
                      </a:endParaRPr>
                    </a:p>
                  </a:txBody>
                  <a:tcPr marL="0" marR="0" marT="40005"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94080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Asignación de recursos (II)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24</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7" name="object 6">
            <a:extLst>
              <a:ext uri="{FF2B5EF4-FFF2-40B4-BE49-F238E27FC236}">
                <a16:creationId xmlns:a16="http://schemas.microsoft.com/office/drawing/2014/main" id="{E264A63C-2CC7-442D-A110-546331D111D7}"/>
              </a:ext>
            </a:extLst>
          </p:cNvPr>
          <p:cNvSpPr txBox="1"/>
          <p:nvPr/>
        </p:nvSpPr>
        <p:spPr>
          <a:xfrm>
            <a:off x="609600" y="1469749"/>
            <a:ext cx="2126615" cy="269875"/>
          </a:xfrm>
          <a:prstGeom prst="rect">
            <a:avLst/>
          </a:prstGeom>
        </p:spPr>
        <p:txBody>
          <a:bodyPr vert="horz" wrap="square" lIns="0" tIns="12700" rIns="0" bIns="0" rtlCol="0">
            <a:spAutoFit/>
          </a:bodyPr>
          <a:lstStyle/>
          <a:p>
            <a:pPr marL="12700">
              <a:lnSpc>
                <a:spcPct val="100000"/>
              </a:lnSpc>
              <a:spcBef>
                <a:spcPts val="100"/>
              </a:spcBef>
            </a:pPr>
            <a:r>
              <a:rPr sz="1600" b="1" spc="-5" dirty="0">
                <a:latin typeface="Arial"/>
                <a:cs typeface="Arial"/>
              </a:rPr>
              <a:t>Índices </a:t>
            </a:r>
            <a:r>
              <a:rPr sz="1600" b="1" dirty="0">
                <a:latin typeface="Arial"/>
                <a:cs typeface="Arial"/>
              </a:rPr>
              <a:t>y</a:t>
            </a:r>
            <a:r>
              <a:rPr sz="1600" b="1" spc="-45" dirty="0">
                <a:latin typeface="Arial"/>
                <a:cs typeface="Arial"/>
              </a:rPr>
              <a:t> </a:t>
            </a:r>
            <a:r>
              <a:rPr sz="1600" b="1" spc="-5" dirty="0">
                <a:latin typeface="Arial"/>
                <a:cs typeface="Arial"/>
              </a:rPr>
              <a:t>parámetros:</a:t>
            </a:r>
            <a:endParaRPr sz="1600">
              <a:latin typeface="Arial"/>
              <a:cs typeface="Arial"/>
            </a:endParaRPr>
          </a:p>
        </p:txBody>
      </p:sp>
      <p:sp>
        <p:nvSpPr>
          <p:cNvPr id="8" name="object 7">
            <a:extLst>
              <a:ext uri="{FF2B5EF4-FFF2-40B4-BE49-F238E27FC236}">
                <a16:creationId xmlns:a16="http://schemas.microsoft.com/office/drawing/2014/main" id="{96CDC9F4-32E2-4609-8F71-9DD7258C86D0}"/>
              </a:ext>
            </a:extLst>
          </p:cNvPr>
          <p:cNvSpPr txBox="1"/>
          <p:nvPr/>
        </p:nvSpPr>
        <p:spPr>
          <a:xfrm>
            <a:off x="609600" y="1712064"/>
            <a:ext cx="1789430" cy="683895"/>
          </a:xfrm>
          <a:prstGeom prst="rect">
            <a:avLst/>
          </a:prstGeom>
        </p:spPr>
        <p:txBody>
          <a:bodyPr vert="horz" wrap="square" lIns="0" tIns="67310" rIns="0" bIns="0" rtlCol="0">
            <a:spAutoFit/>
          </a:bodyPr>
          <a:lstStyle/>
          <a:p>
            <a:pPr marL="304165" indent="-292100">
              <a:lnSpc>
                <a:spcPct val="100000"/>
              </a:lnSpc>
              <a:spcBef>
                <a:spcPts val="530"/>
              </a:spcBef>
              <a:buFont typeface="Times New Roman"/>
              <a:buAutoNum type="alphaLcPeriod" startAt="9"/>
              <a:tabLst>
                <a:tab pos="304165" algn="l"/>
                <a:tab pos="304800" algn="l"/>
              </a:tabLst>
            </a:pPr>
            <a:r>
              <a:rPr sz="1800" spc="-5" dirty="0">
                <a:latin typeface="Times New Roman"/>
                <a:cs typeface="Times New Roman"/>
              </a:rPr>
              <a:t>tipos </a:t>
            </a:r>
            <a:r>
              <a:rPr sz="1800" dirty="0">
                <a:latin typeface="Times New Roman"/>
                <a:cs typeface="Times New Roman"/>
              </a:rPr>
              <a:t>de</a:t>
            </a:r>
            <a:r>
              <a:rPr sz="1800" spc="-60" dirty="0">
                <a:latin typeface="Times New Roman"/>
                <a:cs typeface="Times New Roman"/>
              </a:rPr>
              <a:t> </a:t>
            </a:r>
            <a:r>
              <a:rPr sz="1800" spc="-5" dirty="0">
                <a:latin typeface="Times New Roman"/>
                <a:cs typeface="Times New Roman"/>
              </a:rPr>
              <a:t>cerveza</a:t>
            </a:r>
            <a:endParaRPr sz="1800" dirty="0">
              <a:latin typeface="Times New Roman"/>
              <a:cs typeface="Times New Roman"/>
            </a:endParaRPr>
          </a:p>
          <a:p>
            <a:pPr marL="304165" indent="-292100">
              <a:lnSpc>
                <a:spcPct val="100000"/>
              </a:lnSpc>
              <a:spcBef>
                <a:spcPts val="434"/>
              </a:spcBef>
              <a:buFont typeface="Times New Roman"/>
              <a:buAutoNum type="alphaLcPeriod" startAt="9"/>
              <a:tabLst>
                <a:tab pos="304165" algn="l"/>
                <a:tab pos="304800" algn="l"/>
              </a:tabLst>
            </a:pPr>
            <a:r>
              <a:rPr sz="1800" spc="-5" dirty="0">
                <a:latin typeface="Times New Roman"/>
                <a:cs typeface="Times New Roman"/>
              </a:rPr>
              <a:t>materias</a:t>
            </a:r>
            <a:r>
              <a:rPr sz="1800" spc="-40" dirty="0">
                <a:latin typeface="Times New Roman"/>
                <a:cs typeface="Times New Roman"/>
              </a:rPr>
              <a:t> </a:t>
            </a:r>
            <a:r>
              <a:rPr sz="1800" spc="-5" dirty="0">
                <a:latin typeface="Times New Roman"/>
                <a:cs typeface="Times New Roman"/>
              </a:rPr>
              <a:t>primas</a:t>
            </a:r>
            <a:endParaRPr sz="1800" dirty="0">
              <a:latin typeface="Times New Roman"/>
              <a:cs typeface="Times New Roman"/>
            </a:endParaRPr>
          </a:p>
        </p:txBody>
      </p:sp>
      <p:sp>
        <p:nvSpPr>
          <p:cNvPr id="10" name="object 8">
            <a:extLst>
              <a:ext uri="{FF2B5EF4-FFF2-40B4-BE49-F238E27FC236}">
                <a16:creationId xmlns:a16="http://schemas.microsoft.com/office/drawing/2014/main" id="{C5836BBC-4CE9-4140-845A-39C610D828BC}"/>
              </a:ext>
            </a:extLst>
          </p:cNvPr>
          <p:cNvSpPr txBox="1"/>
          <p:nvPr/>
        </p:nvSpPr>
        <p:spPr>
          <a:xfrm>
            <a:off x="609600" y="3005941"/>
            <a:ext cx="928369" cy="269875"/>
          </a:xfrm>
          <a:prstGeom prst="rect">
            <a:avLst/>
          </a:prstGeom>
        </p:spPr>
        <p:txBody>
          <a:bodyPr vert="horz" wrap="square" lIns="0" tIns="12700" rIns="0" bIns="0" rtlCol="0">
            <a:spAutoFit/>
          </a:bodyPr>
          <a:lstStyle/>
          <a:p>
            <a:pPr marL="12700">
              <a:lnSpc>
                <a:spcPct val="100000"/>
              </a:lnSpc>
              <a:spcBef>
                <a:spcPts val="100"/>
              </a:spcBef>
            </a:pPr>
            <a:r>
              <a:rPr sz="1600" b="1" spc="-5" dirty="0">
                <a:latin typeface="Arial"/>
                <a:cs typeface="Arial"/>
              </a:rPr>
              <a:t>Va</a:t>
            </a:r>
            <a:r>
              <a:rPr sz="1600" b="1" dirty="0">
                <a:latin typeface="Arial"/>
                <a:cs typeface="Arial"/>
              </a:rPr>
              <a:t>r</a:t>
            </a:r>
            <a:r>
              <a:rPr sz="1600" b="1" spc="-5" dirty="0">
                <a:latin typeface="Arial"/>
                <a:cs typeface="Arial"/>
              </a:rPr>
              <a:t>iables</a:t>
            </a:r>
            <a:endParaRPr sz="1600">
              <a:latin typeface="Arial"/>
              <a:cs typeface="Arial"/>
            </a:endParaRPr>
          </a:p>
        </p:txBody>
      </p:sp>
      <p:sp>
        <p:nvSpPr>
          <p:cNvPr id="11" name="object 9">
            <a:extLst>
              <a:ext uri="{FF2B5EF4-FFF2-40B4-BE49-F238E27FC236}">
                <a16:creationId xmlns:a16="http://schemas.microsoft.com/office/drawing/2014/main" id="{C48934FA-CB35-461C-B76C-ADC5E26B71D1}"/>
              </a:ext>
            </a:extLst>
          </p:cNvPr>
          <p:cNvSpPr txBox="1"/>
          <p:nvPr/>
        </p:nvSpPr>
        <p:spPr>
          <a:xfrm>
            <a:off x="609600" y="3591074"/>
            <a:ext cx="736600" cy="269875"/>
          </a:xfrm>
          <a:prstGeom prst="rect">
            <a:avLst/>
          </a:prstGeom>
        </p:spPr>
        <p:txBody>
          <a:bodyPr vert="horz" wrap="square" lIns="0" tIns="12700" rIns="0" bIns="0" rtlCol="0">
            <a:spAutoFit/>
          </a:bodyPr>
          <a:lstStyle/>
          <a:p>
            <a:pPr marL="12700">
              <a:lnSpc>
                <a:spcPct val="100000"/>
              </a:lnSpc>
              <a:spcBef>
                <a:spcPts val="100"/>
              </a:spcBef>
            </a:pPr>
            <a:r>
              <a:rPr sz="1600" b="1" spc="-5" dirty="0">
                <a:latin typeface="Arial"/>
                <a:cs typeface="Arial"/>
              </a:rPr>
              <a:t>Model</a:t>
            </a:r>
            <a:r>
              <a:rPr sz="1600" b="1" dirty="0">
                <a:latin typeface="Arial"/>
                <a:cs typeface="Arial"/>
              </a:rPr>
              <a:t>o</a:t>
            </a:r>
            <a:endParaRPr sz="1600">
              <a:latin typeface="Arial"/>
              <a:cs typeface="Arial"/>
            </a:endParaRPr>
          </a:p>
        </p:txBody>
      </p:sp>
      <p:sp>
        <p:nvSpPr>
          <p:cNvPr id="12" name="object 10">
            <a:extLst>
              <a:ext uri="{FF2B5EF4-FFF2-40B4-BE49-F238E27FC236}">
                <a16:creationId xmlns:a16="http://schemas.microsoft.com/office/drawing/2014/main" id="{77E4461F-CA5D-46B8-9F97-17537BFABE04}"/>
              </a:ext>
            </a:extLst>
          </p:cNvPr>
          <p:cNvSpPr txBox="1"/>
          <p:nvPr/>
        </p:nvSpPr>
        <p:spPr>
          <a:xfrm>
            <a:off x="3050351" y="1287500"/>
            <a:ext cx="5887085" cy="1549400"/>
          </a:xfrm>
          <a:prstGeom prst="rect">
            <a:avLst/>
          </a:prstGeom>
        </p:spPr>
        <p:txBody>
          <a:bodyPr vert="horz" wrap="square" lIns="0" tIns="73660" rIns="0" bIns="0" rtlCol="0">
            <a:spAutoFit/>
          </a:bodyPr>
          <a:lstStyle/>
          <a:p>
            <a:pPr marL="92075" algn="just">
              <a:lnSpc>
                <a:spcPct val="100000"/>
              </a:lnSpc>
              <a:spcBef>
                <a:spcPts val="580"/>
              </a:spcBef>
            </a:pPr>
            <a:r>
              <a:rPr sz="1600" i="1" spc="-15" dirty="0">
                <a:latin typeface="Times New Roman"/>
                <a:cs typeface="Times New Roman"/>
              </a:rPr>
              <a:t>p</a:t>
            </a:r>
            <a:r>
              <a:rPr sz="1350" i="1" spc="-22" baseline="-24691" dirty="0">
                <a:latin typeface="Times New Roman"/>
                <a:cs typeface="Times New Roman"/>
              </a:rPr>
              <a:t>i  </a:t>
            </a:r>
            <a:r>
              <a:rPr sz="1600" dirty="0">
                <a:latin typeface="Times New Roman"/>
                <a:cs typeface="Times New Roman"/>
              </a:rPr>
              <a:t>:     </a:t>
            </a:r>
            <a:r>
              <a:rPr sz="1600" spc="-10" dirty="0">
                <a:latin typeface="Times New Roman"/>
                <a:cs typeface="Times New Roman"/>
              </a:rPr>
              <a:t>precio </a:t>
            </a:r>
            <a:r>
              <a:rPr sz="1600" dirty="0">
                <a:latin typeface="Times New Roman"/>
                <a:cs typeface="Times New Roman"/>
              </a:rPr>
              <a:t>de </a:t>
            </a:r>
            <a:r>
              <a:rPr sz="1600" spc="-10" dirty="0">
                <a:latin typeface="Times New Roman"/>
                <a:cs typeface="Times New Roman"/>
              </a:rPr>
              <a:t>venta </a:t>
            </a:r>
            <a:r>
              <a:rPr sz="1600" spc="-15" dirty="0">
                <a:latin typeface="Times New Roman"/>
                <a:cs typeface="Times New Roman"/>
              </a:rPr>
              <a:t>cerveza </a:t>
            </a:r>
            <a:r>
              <a:rPr sz="1600" dirty="0">
                <a:latin typeface="Times New Roman"/>
                <a:cs typeface="Times New Roman"/>
              </a:rPr>
              <a:t>tipo </a:t>
            </a:r>
            <a:r>
              <a:rPr sz="1600" i="1" dirty="0">
                <a:latin typeface="Times New Roman"/>
                <a:cs typeface="Times New Roman"/>
              </a:rPr>
              <a:t>i</a:t>
            </a:r>
            <a:r>
              <a:rPr sz="1600" i="1" spc="-170" dirty="0">
                <a:latin typeface="Times New Roman"/>
                <a:cs typeface="Times New Roman"/>
              </a:rPr>
              <a:t> </a:t>
            </a:r>
            <a:r>
              <a:rPr sz="1600" spc="-5" dirty="0">
                <a:latin typeface="Times New Roman"/>
                <a:cs typeface="Times New Roman"/>
              </a:rPr>
              <a:t>(€/1000l)</a:t>
            </a:r>
            <a:endParaRPr sz="1600" dirty="0">
              <a:latin typeface="Times New Roman"/>
              <a:cs typeface="Times New Roman"/>
            </a:endParaRPr>
          </a:p>
          <a:p>
            <a:pPr marL="60960" marR="30480" indent="-10795" algn="just">
              <a:lnSpc>
                <a:spcPct val="125000"/>
              </a:lnSpc>
            </a:pPr>
            <a:r>
              <a:rPr sz="1600" i="1" dirty="0">
                <a:latin typeface="Times New Roman"/>
                <a:cs typeface="Times New Roman"/>
              </a:rPr>
              <a:t>a </a:t>
            </a:r>
            <a:r>
              <a:rPr sz="1350" i="1" spc="7" baseline="-24691" dirty="0">
                <a:latin typeface="Times New Roman"/>
                <a:cs typeface="Times New Roman"/>
              </a:rPr>
              <a:t>ji </a:t>
            </a:r>
            <a:r>
              <a:rPr sz="1600" dirty="0">
                <a:latin typeface="Times New Roman"/>
                <a:cs typeface="Times New Roman"/>
              </a:rPr>
              <a:t>: </a:t>
            </a:r>
            <a:r>
              <a:rPr sz="1600" spc="-5" dirty="0">
                <a:latin typeface="Times New Roman"/>
                <a:cs typeface="Times New Roman"/>
              </a:rPr>
              <a:t>cantidad </a:t>
            </a:r>
            <a:r>
              <a:rPr sz="1600" dirty="0">
                <a:latin typeface="Times New Roman"/>
                <a:cs typeface="Times New Roman"/>
              </a:rPr>
              <a:t>de </a:t>
            </a:r>
            <a:r>
              <a:rPr sz="1600" spc="-10" dirty="0">
                <a:latin typeface="Times New Roman"/>
                <a:cs typeface="Times New Roman"/>
              </a:rPr>
              <a:t>materia </a:t>
            </a:r>
            <a:r>
              <a:rPr sz="1600" spc="-5" dirty="0">
                <a:latin typeface="Times New Roman"/>
                <a:cs typeface="Times New Roman"/>
              </a:rPr>
              <a:t>prima </a:t>
            </a:r>
            <a:r>
              <a:rPr sz="1600" i="1" dirty="0">
                <a:latin typeface="Times New Roman"/>
                <a:cs typeface="Times New Roman"/>
              </a:rPr>
              <a:t>j </a:t>
            </a:r>
            <a:r>
              <a:rPr sz="1600" spc="-5" dirty="0">
                <a:latin typeface="Times New Roman"/>
                <a:cs typeface="Times New Roman"/>
              </a:rPr>
              <a:t>usada </a:t>
            </a:r>
            <a:r>
              <a:rPr sz="1600" spc="-10" dirty="0">
                <a:latin typeface="Times New Roman"/>
                <a:cs typeface="Times New Roman"/>
              </a:rPr>
              <a:t>en </a:t>
            </a:r>
            <a:r>
              <a:rPr sz="1600" spc="-5" dirty="0">
                <a:latin typeface="Times New Roman"/>
                <a:cs typeface="Times New Roman"/>
              </a:rPr>
              <a:t>producir </a:t>
            </a:r>
            <a:r>
              <a:rPr sz="1600" spc="-15" dirty="0">
                <a:latin typeface="Times New Roman"/>
                <a:cs typeface="Times New Roman"/>
              </a:rPr>
              <a:t>cerveza </a:t>
            </a:r>
            <a:r>
              <a:rPr sz="1600" i="1" dirty="0">
                <a:latin typeface="Times New Roman"/>
                <a:cs typeface="Times New Roman"/>
              </a:rPr>
              <a:t>i </a:t>
            </a:r>
            <a:r>
              <a:rPr sz="1600" spc="-5" dirty="0">
                <a:latin typeface="Times New Roman"/>
                <a:cs typeface="Times New Roman"/>
              </a:rPr>
              <a:t>(€/1000l)  </a:t>
            </a:r>
            <a:r>
              <a:rPr sz="1600" i="1" spc="-35" dirty="0">
                <a:latin typeface="Times New Roman"/>
                <a:cs typeface="Times New Roman"/>
              </a:rPr>
              <a:t>e</a:t>
            </a:r>
            <a:r>
              <a:rPr sz="1350" i="1" spc="-52" baseline="-24691" dirty="0">
                <a:latin typeface="Times New Roman"/>
                <a:cs typeface="Times New Roman"/>
              </a:rPr>
              <a:t>i </a:t>
            </a:r>
            <a:r>
              <a:rPr sz="1600" dirty="0">
                <a:latin typeface="Times New Roman"/>
                <a:cs typeface="Times New Roman"/>
              </a:rPr>
              <a:t>: </a:t>
            </a:r>
            <a:r>
              <a:rPr sz="1600" spc="-10" dirty="0">
                <a:latin typeface="Times New Roman"/>
                <a:cs typeface="Times New Roman"/>
              </a:rPr>
              <a:t>mano </a:t>
            </a:r>
            <a:r>
              <a:rPr sz="1600" dirty="0">
                <a:latin typeface="Times New Roman"/>
                <a:cs typeface="Times New Roman"/>
              </a:rPr>
              <a:t>de </a:t>
            </a:r>
            <a:r>
              <a:rPr sz="1600" spc="-5" dirty="0">
                <a:latin typeface="Times New Roman"/>
                <a:cs typeface="Times New Roman"/>
              </a:rPr>
              <a:t>obra utilizada </a:t>
            </a:r>
            <a:r>
              <a:rPr sz="1600" spc="-10" dirty="0">
                <a:latin typeface="Times New Roman"/>
                <a:cs typeface="Times New Roman"/>
              </a:rPr>
              <a:t>para </a:t>
            </a:r>
            <a:r>
              <a:rPr sz="1600" spc="-5" dirty="0">
                <a:latin typeface="Times New Roman"/>
                <a:cs typeface="Times New Roman"/>
              </a:rPr>
              <a:t>producir </a:t>
            </a:r>
            <a:r>
              <a:rPr sz="1600" spc="-15" dirty="0">
                <a:latin typeface="Times New Roman"/>
                <a:cs typeface="Times New Roman"/>
              </a:rPr>
              <a:t>cerveza </a:t>
            </a:r>
            <a:r>
              <a:rPr sz="1600" dirty="0">
                <a:latin typeface="Times New Roman"/>
                <a:cs typeface="Times New Roman"/>
              </a:rPr>
              <a:t>i </a:t>
            </a:r>
            <a:r>
              <a:rPr sz="1600" spc="-10" dirty="0">
                <a:latin typeface="Times New Roman"/>
                <a:cs typeface="Times New Roman"/>
              </a:rPr>
              <a:t>(empleados/1000l) </a:t>
            </a:r>
            <a:endParaRPr lang="es-ES_tradnl" sz="1600" spc="-10" dirty="0">
              <a:latin typeface="Times New Roman"/>
              <a:cs typeface="Times New Roman"/>
            </a:endParaRPr>
          </a:p>
          <a:p>
            <a:pPr marL="60960" marR="30480" indent="-10795" algn="just">
              <a:lnSpc>
                <a:spcPct val="125000"/>
              </a:lnSpc>
            </a:pPr>
            <a:r>
              <a:rPr lang="es-ES" sz="1600" i="1" dirty="0">
                <a:latin typeface="Times New Roman"/>
                <a:cs typeface="Times New Roman"/>
              </a:rPr>
              <a:t>u</a:t>
            </a:r>
            <a:r>
              <a:rPr sz="1350" i="1" spc="7" baseline="-24691" dirty="0">
                <a:latin typeface="Times New Roman"/>
                <a:cs typeface="Times New Roman"/>
              </a:rPr>
              <a:t>j </a:t>
            </a:r>
            <a:r>
              <a:rPr sz="1600" dirty="0">
                <a:latin typeface="Times New Roman"/>
                <a:cs typeface="Times New Roman"/>
              </a:rPr>
              <a:t>: </a:t>
            </a:r>
            <a:r>
              <a:rPr sz="1600" spc="-5" dirty="0">
                <a:latin typeface="Times New Roman"/>
                <a:cs typeface="Times New Roman"/>
              </a:rPr>
              <a:t>límite disponible </a:t>
            </a:r>
            <a:r>
              <a:rPr sz="1600" dirty="0">
                <a:latin typeface="Times New Roman"/>
                <a:cs typeface="Times New Roman"/>
              </a:rPr>
              <a:t>de </a:t>
            </a:r>
            <a:r>
              <a:rPr sz="1600" spc="-10" dirty="0">
                <a:latin typeface="Times New Roman"/>
                <a:cs typeface="Times New Roman"/>
              </a:rPr>
              <a:t>materia </a:t>
            </a:r>
            <a:r>
              <a:rPr sz="1600" spc="-5" dirty="0">
                <a:latin typeface="Times New Roman"/>
                <a:cs typeface="Times New Roman"/>
              </a:rPr>
              <a:t>prima </a:t>
            </a:r>
            <a:r>
              <a:rPr sz="1600" i="1" dirty="0">
                <a:latin typeface="Times New Roman"/>
                <a:cs typeface="Times New Roman"/>
              </a:rPr>
              <a:t>j</a:t>
            </a:r>
            <a:r>
              <a:rPr sz="1600" i="1" spc="-235" dirty="0">
                <a:latin typeface="Times New Roman"/>
                <a:cs typeface="Times New Roman"/>
              </a:rPr>
              <a:t> </a:t>
            </a:r>
            <a:r>
              <a:rPr sz="1600" spc="-5" dirty="0">
                <a:latin typeface="Times New Roman"/>
                <a:cs typeface="Times New Roman"/>
              </a:rPr>
              <a:t>(€)</a:t>
            </a:r>
            <a:endParaRPr sz="1600" dirty="0">
              <a:latin typeface="Times New Roman"/>
              <a:cs typeface="Times New Roman"/>
            </a:endParaRPr>
          </a:p>
          <a:p>
            <a:pPr marL="137160" algn="just">
              <a:lnSpc>
                <a:spcPct val="100000"/>
              </a:lnSpc>
              <a:spcBef>
                <a:spcPts val="475"/>
              </a:spcBef>
            </a:pPr>
            <a:r>
              <a:rPr sz="1600" i="1" dirty="0">
                <a:latin typeface="Times New Roman"/>
                <a:cs typeface="Times New Roman"/>
              </a:rPr>
              <a:t>v </a:t>
            </a:r>
            <a:r>
              <a:rPr sz="1600" dirty="0">
                <a:latin typeface="Times New Roman"/>
                <a:cs typeface="Times New Roman"/>
              </a:rPr>
              <a:t>: </a:t>
            </a:r>
            <a:r>
              <a:rPr sz="1600" spc="-10" dirty="0">
                <a:latin typeface="Times New Roman"/>
                <a:cs typeface="Times New Roman"/>
              </a:rPr>
              <a:t>número </a:t>
            </a:r>
            <a:r>
              <a:rPr sz="1600" dirty="0">
                <a:latin typeface="Times New Roman"/>
                <a:cs typeface="Times New Roman"/>
              </a:rPr>
              <a:t>de </a:t>
            </a:r>
            <a:r>
              <a:rPr sz="1600" spc="-10" dirty="0">
                <a:latin typeface="Times New Roman"/>
                <a:cs typeface="Times New Roman"/>
              </a:rPr>
              <a:t>empleados </a:t>
            </a:r>
            <a:r>
              <a:rPr sz="1600" spc="-5" dirty="0">
                <a:latin typeface="Times New Roman"/>
                <a:cs typeface="Times New Roman"/>
              </a:rPr>
              <a:t>disponibles</a:t>
            </a:r>
            <a:r>
              <a:rPr sz="1600" spc="-45" dirty="0">
                <a:latin typeface="Times New Roman"/>
                <a:cs typeface="Times New Roman"/>
              </a:rPr>
              <a:t> </a:t>
            </a:r>
            <a:r>
              <a:rPr sz="1600" spc="-10" dirty="0">
                <a:latin typeface="Times New Roman"/>
                <a:cs typeface="Times New Roman"/>
              </a:rPr>
              <a:t>(empleados)</a:t>
            </a:r>
            <a:endParaRPr sz="1600" dirty="0">
              <a:latin typeface="Times New Roman"/>
              <a:cs typeface="Times New Roman"/>
            </a:endParaRPr>
          </a:p>
        </p:txBody>
      </p:sp>
      <p:sp>
        <p:nvSpPr>
          <p:cNvPr id="13" name="object 11">
            <a:extLst>
              <a:ext uri="{FF2B5EF4-FFF2-40B4-BE49-F238E27FC236}">
                <a16:creationId xmlns:a16="http://schemas.microsoft.com/office/drawing/2014/main" id="{D6BA17C7-A437-4255-B81B-3B3048EB24E6}"/>
              </a:ext>
            </a:extLst>
          </p:cNvPr>
          <p:cNvSpPr txBox="1"/>
          <p:nvPr/>
        </p:nvSpPr>
        <p:spPr>
          <a:xfrm>
            <a:off x="2283905" y="2824706"/>
            <a:ext cx="4566920" cy="726440"/>
          </a:xfrm>
          <a:prstGeom prst="rect">
            <a:avLst/>
          </a:prstGeom>
        </p:spPr>
        <p:txBody>
          <a:bodyPr vert="horz" wrap="square" lIns="0" tIns="88900" rIns="0" bIns="0" rtlCol="0">
            <a:spAutoFit/>
          </a:bodyPr>
          <a:lstStyle/>
          <a:p>
            <a:pPr marL="34290">
              <a:lnSpc>
                <a:spcPct val="100000"/>
              </a:lnSpc>
              <a:spcBef>
                <a:spcPts val="700"/>
              </a:spcBef>
            </a:pPr>
            <a:r>
              <a:rPr sz="1800" i="1" spc="-50" dirty="0">
                <a:latin typeface="Times New Roman"/>
                <a:cs typeface="Times New Roman"/>
              </a:rPr>
              <a:t>Q</a:t>
            </a:r>
            <a:r>
              <a:rPr sz="1575" i="1" spc="-75" baseline="-23809" dirty="0">
                <a:latin typeface="Times New Roman"/>
                <a:cs typeface="Times New Roman"/>
              </a:rPr>
              <a:t>i </a:t>
            </a:r>
            <a:r>
              <a:rPr sz="1800" dirty="0">
                <a:latin typeface="Times New Roman"/>
                <a:cs typeface="Times New Roman"/>
              </a:rPr>
              <a:t>: </a:t>
            </a:r>
            <a:r>
              <a:rPr sz="1800" spc="-5" dirty="0">
                <a:latin typeface="Times New Roman"/>
                <a:cs typeface="Times New Roman"/>
              </a:rPr>
              <a:t>cantidad </a:t>
            </a:r>
            <a:r>
              <a:rPr sz="1800" dirty="0">
                <a:latin typeface="Times New Roman"/>
                <a:cs typeface="Times New Roman"/>
              </a:rPr>
              <a:t>a </a:t>
            </a:r>
            <a:r>
              <a:rPr sz="1800" spc="-5" dirty="0">
                <a:latin typeface="Times New Roman"/>
                <a:cs typeface="Times New Roman"/>
              </a:rPr>
              <a:t>producir </a:t>
            </a:r>
            <a:r>
              <a:rPr sz="1800" dirty="0">
                <a:latin typeface="Times New Roman"/>
                <a:cs typeface="Times New Roman"/>
              </a:rPr>
              <a:t>de </a:t>
            </a:r>
            <a:r>
              <a:rPr sz="1800" spc="-15" dirty="0">
                <a:latin typeface="Times New Roman"/>
                <a:cs typeface="Times New Roman"/>
              </a:rPr>
              <a:t>cerveza </a:t>
            </a:r>
            <a:r>
              <a:rPr sz="1800" dirty="0">
                <a:latin typeface="Times New Roman"/>
                <a:cs typeface="Times New Roman"/>
              </a:rPr>
              <a:t>tipo </a:t>
            </a:r>
            <a:r>
              <a:rPr sz="1800" i="1" dirty="0">
                <a:latin typeface="Times New Roman"/>
                <a:cs typeface="Times New Roman"/>
              </a:rPr>
              <a:t>i</a:t>
            </a:r>
            <a:r>
              <a:rPr sz="1800" i="1" spc="-10" dirty="0">
                <a:latin typeface="Times New Roman"/>
                <a:cs typeface="Times New Roman"/>
              </a:rPr>
              <a:t> </a:t>
            </a:r>
            <a:r>
              <a:rPr sz="1800" spc="15" dirty="0">
                <a:latin typeface="Times New Roman"/>
                <a:cs typeface="Times New Roman"/>
              </a:rPr>
              <a:t>(1000l)</a:t>
            </a:r>
            <a:endParaRPr sz="1800" dirty="0">
              <a:latin typeface="Times New Roman"/>
              <a:cs typeface="Times New Roman"/>
            </a:endParaRPr>
          </a:p>
          <a:p>
            <a:pPr marL="48895">
              <a:lnSpc>
                <a:spcPct val="100000"/>
              </a:lnSpc>
              <a:spcBef>
                <a:spcPts val="595"/>
              </a:spcBef>
            </a:pPr>
            <a:r>
              <a:rPr sz="1800" i="1" spc="-5" dirty="0">
                <a:latin typeface="Times New Roman"/>
                <a:cs typeface="Times New Roman"/>
              </a:rPr>
              <a:t>B </a:t>
            </a:r>
            <a:r>
              <a:rPr sz="1800" dirty="0">
                <a:latin typeface="Times New Roman"/>
                <a:cs typeface="Times New Roman"/>
              </a:rPr>
              <a:t>: </a:t>
            </a:r>
            <a:r>
              <a:rPr sz="1800" spc="-5" dirty="0">
                <a:latin typeface="Times New Roman"/>
                <a:cs typeface="Times New Roman"/>
              </a:rPr>
              <a:t>beneficio</a:t>
            </a:r>
            <a:r>
              <a:rPr sz="1800" spc="80" dirty="0">
                <a:latin typeface="Times New Roman"/>
                <a:cs typeface="Times New Roman"/>
              </a:rPr>
              <a:t> </a:t>
            </a:r>
            <a:r>
              <a:rPr sz="1800" spc="-5" dirty="0">
                <a:latin typeface="Times New Roman"/>
                <a:cs typeface="Times New Roman"/>
              </a:rPr>
              <a:t>(€)</a:t>
            </a:r>
            <a:endParaRPr sz="1800" dirty="0">
              <a:latin typeface="Times New Roman"/>
              <a:cs typeface="Times New Roman"/>
            </a:endParaRPr>
          </a:p>
        </p:txBody>
      </p:sp>
      <p:sp>
        <p:nvSpPr>
          <p:cNvPr id="14" name="object 17">
            <a:extLst>
              <a:ext uri="{FF2B5EF4-FFF2-40B4-BE49-F238E27FC236}">
                <a16:creationId xmlns:a16="http://schemas.microsoft.com/office/drawing/2014/main" id="{FA1558C6-1B94-4C15-92E2-608094D47E54}"/>
              </a:ext>
            </a:extLst>
          </p:cNvPr>
          <p:cNvSpPr/>
          <p:nvPr/>
        </p:nvSpPr>
        <p:spPr>
          <a:xfrm>
            <a:off x="2283905" y="3721478"/>
            <a:ext cx="3825621" cy="1992186"/>
          </a:xfrm>
          <a:custGeom>
            <a:avLst/>
            <a:gdLst/>
            <a:ahLst/>
            <a:cxnLst/>
            <a:rect l="l" t="t" r="r" b="b"/>
            <a:pathLst>
              <a:path w="3274060" h="2258059">
                <a:moveTo>
                  <a:pt x="0" y="0"/>
                </a:moveTo>
                <a:lnTo>
                  <a:pt x="3273552" y="0"/>
                </a:lnTo>
                <a:lnTo>
                  <a:pt x="3273552" y="2257806"/>
                </a:lnTo>
                <a:lnTo>
                  <a:pt x="0" y="2257806"/>
                </a:lnTo>
                <a:lnTo>
                  <a:pt x="0" y="0"/>
                </a:lnTo>
                <a:close/>
              </a:path>
            </a:pathLst>
          </a:custGeom>
          <a:ln w="9906">
            <a:solidFill>
              <a:srgbClr val="D84519"/>
            </a:solidFill>
          </a:ln>
        </p:spPr>
        <p:txBody>
          <a:bodyPr wrap="square" lIns="0" tIns="0" rIns="0" bIns="0" rtlCol="0"/>
          <a:lstStyle/>
          <a:p>
            <a:endParaRPr/>
          </a:p>
        </p:txBody>
      </p:sp>
      <p:grpSp>
        <p:nvGrpSpPr>
          <p:cNvPr id="15" name="Grupo 14">
            <a:extLst>
              <a:ext uri="{FF2B5EF4-FFF2-40B4-BE49-F238E27FC236}">
                <a16:creationId xmlns:a16="http://schemas.microsoft.com/office/drawing/2014/main" id="{AB8CD166-9DA4-46D8-B9D3-6E4BAC5B9712}"/>
              </a:ext>
            </a:extLst>
          </p:cNvPr>
          <p:cNvGrpSpPr/>
          <p:nvPr/>
        </p:nvGrpSpPr>
        <p:grpSpPr>
          <a:xfrm>
            <a:off x="2362688" y="3860949"/>
            <a:ext cx="3614885" cy="1563107"/>
            <a:chOff x="2176315" y="4578742"/>
            <a:chExt cx="3393929" cy="1535346"/>
          </a:xfrm>
        </p:grpSpPr>
        <p:sp>
          <p:nvSpPr>
            <p:cNvPr id="16" name="object 18">
              <a:extLst>
                <a:ext uri="{FF2B5EF4-FFF2-40B4-BE49-F238E27FC236}">
                  <a16:creationId xmlns:a16="http://schemas.microsoft.com/office/drawing/2014/main" id="{6AF81F84-9F98-4906-AA05-C60EC536D04E}"/>
                </a:ext>
              </a:extLst>
            </p:cNvPr>
            <p:cNvSpPr txBox="1"/>
            <p:nvPr/>
          </p:nvSpPr>
          <p:spPr>
            <a:xfrm>
              <a:off x="3288213" y="5082418"/>
              <a:ext cx="2041525" cy="154529"/>
            </a:xfrm>
            <a:prstGeom prst="rect">
              <a:avLst/>
            </a:prstGeom>
          </p:spPr>
          <p:txBody>
            <a:bodyPr vert="horz" wrap="square" lIns="0" tIns="15875" rIns="0" bIns="0" rtlCol="0">
              <a:spAutoFit/>
            </a:bodyPr>
            <a:lstStyle/>
            <a:p>
              <a:pPr marL="12700">
                <a:lnSpc>
                  <a:spcPct val="100000"/>
                </a:lnSpc>
                <a:spcBef>
                  <a:spcPts val="125"/>
                </a:spcBef>
                <a:tabLst>
                  <a:tab pos="706755" algn="l"/>
                  <a:tab pos="1376680" algn="l"/>
                  <a:tab pos="1969770" algn="l"/>
                </a:tabLst>
              </a:pPr>
              <a:r>
                <a:rPr sz="900" spc="10" dirty="0">
                  <a:latin typeface="Times New Roman"/>
                  <a:cs typeface="Times New Roman"/>
                </a:rPr>
                <a:t>1	2	1</a:t>
              </a:r>
              <a:r>
                <a:rPr lang="es-ES_tradnl" sz="900" spc="10" dirty="0">
                  <a:latin typeface="Times New Roman"/>
                  <a:cs typeface="Times New Roman"/>
                </a:rPr>
                <a:t>                </a:t>
              </a:r>
              <a:r>
                <a:rPr sz="900" spc="10" dirty="0">
                  <a:latin typeface="Times New Roman"/>
                  <a:cs typeface="Times New Roman"/>
                </a:rPr>
                <a:t>2</a:t>
              </a:r>
              <a:endParaRPr sz="900" dirty="0">
                <a:latin typeface="Times New Roman"/>
                <a:cs typeface="Times New Roman"/>
              </a:endParaRPr>
            </a:p>
          </p:txBody>
        </p:sp>
        <p:sp>
          <p:nvSpPr>
            <p:cNvPr id="17" name="object 19">
              <a:extLst>
                <a:ext uri="{FF2B5EF4-FFF2-40B4-BE49-F238E27FC236}">
                  <a16:creationId xmlns:a16="http://schemas.microsoft.com/office/drawing/2014/main" id="{64198221-2D47-4EC7-93BF-E7265E06522D}"/>
                </a:ext>
              </a:extLst>
            </p:cNvPr>
            <p:cNvSpPr txBox="1"/>
            <p:nvPr/>
          </p:nvSpPr>
          <p:spPr>
            <a:xfrm>
              <a:off x="2176315" y="4578742"/>
              <a:ext cx="613410" cy="269875"/>
            </a:xfrm>
            <a:prstGeom prst="rect">
              <a:avLst/>
            </a:prstGeom>
          </p:spPr>
          <p:txBody>
            <a:bodyPr vert="horz" wrap="square" lIns="0" tIns="12700" rIns="0" bIns="0" rtlCol="0">
              <a:spAutoFit/>
            </a:bodyPr>
            <a:lstStyle/>
            <a:p>
              <a:pPr marL="12700">
                <a:lnSpc>
                  <a:spcPct val="100000"/>
                </a:lnSpc>
                <a:spcBef>
                  <a:spcPts val="100"/>
                </a:spcBef>
              </a:pPr>
              <a:r>
                <a:rPr sz="1600" spc="-15" dirty="0">
                  <a:latin typeface="Times New Roman"/>
                  <a:cs typeface="Times New Roman"/>
                </a:rPr>
                <a:t>max</a:t>
              </a:r>
              <a:r>
                <a:rPr sz="1600" spc="55" dirty="0">
                  <a:latin typeface="Times New Roman"/>
                  <a:cs typeface="Times New Roman"/>
                </a:rPr>
                <a:t> </a:t>
              </a:r>
              <a:r>
                <a:rPr sz="1600" i="1" spc="-5" dirty="0">
                  <a:latin typeface="Times New Roman"/>
                  <a:cs typeface="Times New Roman"/>
                </a:rPr>
                <a:t>B</a:t>
              </a:r>
              <a:endParaRPr sz="1600" dirty="0">
                <a:latin typeface="Times New Roman"/>
                <a:cs typeface="Times New Roman"/>
              </a:endParaRPr>
            </a:p>
          </p:txBody>
        </p:sp>
        <p:sp>
          <p:nvSpPr>
            <p:cNvPr id="18" name="object 20">
              <a:extLst>
                <a:ext uri="{FF2B5EF4-FFF2-40B4-BE49-F238E27FC236}">
                  <a16:creationId xmlns:a16="http://schemas.microsoft.com/office/drawing/2014/main" id="{5A945EA6-C458-4A2F-97AD-6EB9769DE181}"/>
                </a:ext>
              </a:extLst>
            </p:cNvPr>
            <p:cNvSpPr txBox="1"/>
            <p:nvPr/>
          </p:nvSpPr>
          <p:spPr>
            <a:xfrm>
              <a:off x="2601832" y="4848617"/>
              <a:ext cx="2968412" cy="332555"/>
            </a:xfrm>
            <a:prstGeom prst="rect">
              <a:avLst/>
            </a:prstGeom>
          </p:spPr>
          <p:txBody>
            <a:bodyPr vert="horz" wrap="square" lIns="0" tIns="12065" rIns="0" bIns="0" rtlCol="0">
              <a:spAutoFit/>
            </a:bodyPr>
            <a:lstStyle/>
            <a:p>
              <a:pPr marL="12700">
                <a:lnSpc>
                  <a:spcPct val="100000"/>
                </a:lnSpc>
                <a:spcBef>
                  <a:spcPts val="95"/>
                </a:spcBef>
              </a:pPr>
              <a:r>
                <a:rPr sz="1600" i="1" spc="-5" dirty="0">
                  <a:latin typeface="Times New Roman"/>
                  <a:cs typeface="Times New Roman"/>
                </a:rPr>
                <a:t>B </a:t>
              </a:r>
              <a:r>
                <a:rPr sz="1600" spc="-5" dirty="0">
                  <a:latin typeface="Symbol"/>
                  <a:cs typeface="Symbol"/>
                </a:rPr>
                <a:t></a:t>
              </a:r>
              <a:r>
                <a:rPr sz="1600" spc="-5" dirty="0">
                  <a:latin typeface="Times New Roman"/>
                  <a:cs typeface="Times New Roman"/>
                </a:rPr>
                <a:t> </a:t>
              </a:r>
              <a:r>
                <a:rPr sz="1600" spc="-10" dirty="0">
                  <a:latin typeface="Times New Roman"/>
                  <a:cs typeface="Times New Roman"/>
                </a:rPr>
                <a:t>300</a:t>
              </a:r>
              <a:r>
                <a:rPr sz="1600" i="1" spc="-10" dirty="0">
                  <a:latin typeface="Times New Roman"/>
                  <a:cs typeface="Times New Roman"/>
                </a:rPr>
                <a:t>Q </a:t>
              </a:r>
              <a:r>
                <a:rPr sz="1600" spc="-5" dirty="0">
                  <a:latin typeface="Symbol"/>
                  <a:cs typeface="Symbol"/>
                </a:rPr>
                <a:t></a:t>
              </a:r>
              <a:r>
                <a:rPr sz="1600" spc="-5" dirty="0">
                  <a:latin typeface="Times New Roman"/>
                  <a:cs typeface="Times New Roman"/>
                </a:rPr>
                <a:t> </a:t>
              </a:r>
              <a:r>
                <a:rPr sz="1600" spc="-10" dirty="0">
                  <a:latin typeface="Times New Roman"/>
                  <a:cs typeface="Times New Roman"/>
                </a:rPr>
                <a:t>500</a:t>
              </a:r>
              <a:r>
                <a:rPr sz="1600" i="1" spc="-10" dirty="0">
                  <a:latin typeface="Times New Roman"/>
                  <a:cs typeface="Times New Roman"/>
                </a:rPr>
                <a:t>Q </a:t>
              </a:r>
              <a:r>
                <a:rPr sz="1600" spc="-5" dirty="0">
                  <a:latin typeface="Symbol"/>
                  <a:cs typeface="Symbol"/>
                </a:rPr>
                <a:t></a:t>
              </a:r>
              <a:r>
                <a:rPr sz="1600" spc="-5" dirty="0">
                  <a:latin typeface="Times New Roman"/>
                  <a:cs typeface="Times New Roman"/>
                </a:rPr>
                <a:t> </a:t>
              </a:r>
              <a:r>
                <a:rPr sz="3150" spc="-30" baseline="-2645" dirty="0">
                  <a:latin typeface="Symbol"/>
                  <a:cs typeface="Symbol"/>
                </a:rPr>
                <a:t></a:t>
              </a:r>
              <a:r>
                <a:rPr sz="1600" spc="-20" dirty="0">
                  <a:latin typeface="Times New Roman"/>
                  <a:cs typeface="Times New Roman"/>
                </a:rPr>
                <a:t>20</a:t>
              </a:r>
              <a:r>
                <a:rPr sz="1600" i="1" spc="-20" dirty="0">
                  <a:latin typeface="Times New Roman"/>
                  <a:cs typeface="Times New Roman"/>
                </a:rPr>
                <a:t>Q </a:t>
              </a:r>
              <a:r>
                <a:rPr lang="es-ES" sz="1600" spc="-5" dirty="0">
                  <a:latin typeface="Symbol"/>
                  <a:cs typeface="Symbol"/>
                </a:rPr>
                <a:t></a:t>
              </a:r>
              <a:r>
                <a:rPr sz="1600" spc="-5" dirty="0">
                  <a:latin typeface="Times New Roman"/>
                  <a:cs typeface="Times New Roman"/>
                </a:rPr>
                <a:t> </a:t>
              </a:r>
              <a:r>
                <a:rPr sz="1600" spc="-10" dirty="0">
                  <a:latin typeface="Times New Roman"/>
                  <a:cs typeface="Times New Roman"/>
                </a:rPr>
                <a:t>50</a:t>
              </a:r>
              <a:r>
                <a:rPr sz="1600" i="1" spc="-10" dirty="0">
                  <a:latin typeface="Times New Roman"/>
                  <a:cs typeface="Times New Roman"/>
                </a:rPr>
                <a:t>Q</a:t>
              </a:r>
              <a:r>
                <a:rPr sz="1600" i="1" spc="50" dirty="0">
                  <a:latin typeface="Times New Roman"/>
                  <a:cs typeface="Times New Roman"/>
                </a:rPr>
                <a:t> </a:t>
              </a:r>
              <a:r>
                <a:rPr sz="3150" spc="-262" baseline="-2645" dirty="0">
                  <a:latin typeface="Symbol"/>
                  <a:cs typeface="Symbol"/>
                </a:rPr>
                <a:t></a:t>
              </a:r>
              <a:endParaRPr sz="3150" baseline="-2645" dirty="0">
                <a:latin typeface="Symbol"/>
                <a:cs typeface="Symbol"/>
              </a:endParaRPr>
            </a:p>
          </p:txBody>
        </p:sp>
        <p:sp>
          <p:nvSpPr>
            <p:cNvPr id="19" name="object 21">
              <a:extLst>
                <a:ext uri="{FF2B5EF4-FFF2-40B4-BE49-F238E27FC236}">
                  <a16:creationId xmlns:a16="http://schemas.microsoft.com/office/drawing/2014/main" id="{8F09A9F5-3EBA-415F-852F-F2CEF4D42CAE}"/>
                </a:ext>
              </a:extLst>
            </p:cNvPr>
            <p:cNvSpPr txBox="1"/>
            <p:nvPr/>
          </p:nvSpPr>
          <p:spPr>
            <a:xfrm>
              <a:off x="2563583" y="5159683"/>
              <a:ext cx="1480185" cy="954405"/>
            </a:xfrm>
            <a:prstGeom prst="rect">
              <a:avLst/>
            </a:prstGeom>
          </p:spPr>
          <p:txBody>
            <a:bodyPr vert="horz" wrap="square" lIns="0" tIns="78105" rIns="0" bIns="0" rtlCol="0">
              <a:spAutoFit/>
            </a:bodyPr>
            <a:lstStyle/>
            <a:p>
              <a:pPr marL="43815">
                <a:lnSpc>
                  <a:spcPct val="100000"/>
                </a:lnSpc>
                <a:spcBef>
                  <a:spcPts val="615"/>
                </a:spcBef>
              </a:pPr>
              <a:r>
                <a:rPr sz="1600" spc="-45" dirty="0">
                  <a:latin typeface="Times New Roman"/>
                  <a:cs typeface="Times New Roman"/>
                </a:rPr>
                <a:t>20</a:t>
              </a:r>
              <a:r>
                <a:rPr sz="1600" i="1" spc="-45" dirty="0">
                  <a:latin typeface="Times New Roman"/>
                  <a:cs typeface="Times New Roman"/>
                </a:rPr>
                <a:t>Q</a:t>
              </a:r>
              <a:r>
                <a:rPr sz="1350" spc="-67" baseline="-24691" dirty="0">
                  <a:latin typeface="Times New Roman"/>
                  <a:cs typeface="Times New Roman"/>
                </a:rPr>
                <a:t>1 </a:t>
              </a:r>
              <a:r>
                <a:rPr sz="1600" spc="-5" dirty="0">
                  <a:latin typeface="Symbol"/>
                  <a:cs typeface="Symbol"/>
                </a:rPr>
                <a:t></a:t>
              </a:r>
              <a:r>
                <a:rPr sz="1600" spc="-5" dirty="0">
                  <a:latin typeface="Times New Roman"/>
                  <a:cs typeface="Times New Roman"/>
                </a:rPr>
                <a:t> </a:t>
              </a:r>
              <a:r>
                <a:rPr sz="1600" spc="-20" dirty="0">
                  <a:latin typeface="Times New Roman"/>
                  <a:cs typeface="Times New Roman"/>
                </a:rPr>
                <a:t>50</a:t>
              </a:r>
              <a:r>
                <a:rPr sz="1600" i="1" spc="-20" dirty="0">
                  <a:latin typeface="Times New Roman"/>
                  <a:cs typeface="Times New Roman"/>
                </a:rPr>
                <a:t>Q</a:t>
              </a:r>
              <a:r>
                <a:rPr sz="1350" spc="-30" baseline="-24691" dirty="0">
                  <a:latin typeface="Times New Roman"/>
                  <a:cs typeface="Times New Roman"/>
                </a:rPr>
                <a:t>2 </a:t>
              </a:r>
              <a:r>
                <a:rPr sz="1600" spc="-5" dirty="0">
                  <a:latin typeface="Symbol"/>
                  <a:cs typeface="Symbol"/>
                </a:rPr>
                <a:t></a:t>
              </a:r>
              <a:r>
                <a:rPr sz="1600" spc="-155" dirty="0">
                  <a:latin typeface="Times New Roman"/>
                  <a:cs typeface="Times New Roman"/>
                </a:rPr>
                <a:t> </a:t>
              </a:r>
              <a:r>
                <a:rPr sz="1600" spc="-5" dirty="0">
                  <a:latin typeface="Times New Roman"/>
                  <a:cs typeface="Times New Roman"/>
                </a:rPr>
                <a:t>90</a:t>
              </a:r>
              <a:endParaRPr sz="1600" dirty="0">
                <a:latin typeface="Times New Roman"/>
                <a:cs typeface="Times New Roman"/>
              </a:endParaRPr>
            </a:p>
            <a:p>
              <a:pPr marL="38100">
                <a:lnSpc>
                  <a:spcPct val="100000"/>
                </a:lnSpc>
                <a:spcBef>
                  <a:spcPts val="520"/>
                </a:spcBef>
              </a:pPr>
              <a:r>
                <a:rPr sz="1600" spc="-70" dirty="0">
                  <a:latin typeface="Times New Roman"/>
                  <a:cs typeface="Times New Roman"/>
                </a:rPr>
                <a:t>5</a:t>
              </a:r>
              <a:r>
                <a:rPr sz="1600" i="1" spc="-70" dirty="0">
                  <a:latin typeface="Times New Roman"/>
                  <a:cs typeface="Times New Roman"/>
                </a:rPr>
                <a:t>Q</a:t>
              </a:r>
              <a:r>
                <a:rPr sz="1350" spc="-104" baseline="-24691" dirty="0">
                  <a:latin typeface="Times New Roman"/>
                  <a:cs typeface="Times New Roman"/>
                </a:rPr>
                <a:t>1 </a:t>
              </a:r>
              <a:r>
                <a:rPr sz="1600" spc="-5" dirty="0">
                  <a:latin typeface="Symbol"/>
                  <a:cs typeface="Symbol"/>
                </a:rPr>
                <a:t></a:t>
              </a:r>
              <a:r>
                <a:rPr sz="1600" spc="-5" dirty="0">
                  <a:latin typeface="Times New Roman"/>
                  <a:cs typeface="Times New Roman"/>
                </a:rPr>
                <a:t> </a:t>
              </a:r>
              <a:r>
                <a:rPr sz="1600" spc="-25" dirty="0">
                  <a:latin typeface="Times New Roman"/>
                  <a:cs typeface="Times New Roman"/>
                </a:rPr>
                <a:t>4</a:t>
              </a:r>
              <a:r>
                <a:rPr sz="1600" i="1" spc="-25" dirty="0">
                  <a:latin typeface="Times New Roman"/>
                  <a:cs typeface="Times New Roman"/>
                </a:rPr>
                <a:t>Q</a:t>
              </a:r>
              <a:r>
                <a:rPr sz="1350" spc="-37" baseline="-24691" dirty="0">
                  <a:latin typeface="Times New Roman"/>
                  <a:cs typeface="Times New Roman"/>
                </a:rPr>
                <a:t>2 </a:t>
              </a:r>
              <a:r>
                <a:rPr sz="1600" spc="-5" dirty="0">
                  <a:latin typeface="Symbol"/>
                  <a:cs typeface="Symbol"/>
                </a:rPr>
                <a:t></a:t>
              </a:r>
              <a:r>
                <a:rPr sz="1600" spc="-335" dirty="0">
                  <a:latin typeface="Times New Roman"/>
                  <a:cs typeface="Times New Roman"/>
                </a:rPr>
                <a:t> </a:t>
              </a:r>
              <a:r>
                <a:rPr sz="1600" spc="-5" dirty="0">
                  <a:latin typeface="Times New Roman"/>
                  <a:cs typeface="Times New Roman"/>
                </a:rPr>
                <a:t>14</a:t>
              </a:r>
              <a:endParaRPr sz="1600" dirty="0">
                <a:latin typeface="Times New Roman"/>
                <a:cs typeface="Times New Roman"/>
              </a:endParaRPr>
            </a:p>
            <a:p>
              <a:pPr marL="38100">
                <a:lnSpc>
                  <a:spcPct val="100000"/>
                </a:lnSpc>
                <a:spcBef>
                  <a:spcPts val="515"/>
                </a:spcBef>
              </a:pPr>
              <a:r>
                <a:rPr sz="1600" i="1" spc="-45" dirty="0">
                  <a:latin typeface="Times New Roman"/>
                  <a:cs typeface="Times New Roman"/>
                </a:rPr>
                <a:t>Q</a:t>
              </a:r>
              <a:r>
                <a:rPr sz="1350" i="1" spc="-67" baseline="-24691" dirty="0">
                  <a:latin typeface="Times New Roman"/>
                  <a:cs typeface="Times New Roman"/>
                </a:rPr>
                <a:t>i </a:t>
              </a:r>
              <a:r>
                <a:rPr sz="1600" spc="-5" dirty="0">
                  <a:latin typeface="Symbol"/>
                  <a:cs typeface="Symbol"/>
                </a:rPr>
                <a:t></a:t>
              </a:r>
              <a:r>
                <a:rPr sz="1600" spc="-70" dirty="0">
                  <a:latin typeface="Times New Roman"/>
                  <a:cs typeface="Times New Roman"/>
                </a:rPr>
                <a:t> </a:t>
              </a:r>
              <a:r>
                <a:rPr sz="1600" spc="-5" dirty="0">
                  <a:latin typeface="Times New Roman"/>
                  <a:cs typeface="Times New Roman"/>
                </a:rPr>
                <a:t>0</a:t>
              </a:r>
              <a:endParaRPr sz="1600" dirty="0">
                <a:latin typeface="Times New Roman"/>
                <a:cs typeface="Times New Roman"/>
              </a:endParaRPr>
            </a:p>
          </p:txBody>
        </p:sp>
      </p:grpSp>
    </p:spTree>
    <p:extLst>
      <p:ext uri="{BB962C8B-B14F-4D97-AF65-F5344CB8AC3E}">
        <p14:creationId xmlns:p14="http://schemas.microsoft.com/office/powerpoint/2010/main" val="2694575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Asignación de recursos (III)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25</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grpSp>
        <p:nvGrpSpPr>
          <p:cNvPr id="20" name="Grupo 19">
            <a:extLst>
              <a:ext uri="{FF2B5EF4-FFF2-40B4-BE49-F238E27FC236}">
                <a16:creationId xmlns:a16="http://schemas.microsoft.com/office/drawing/2014/main" id="{7BAFAA13-1858-441E-ACE1-E9F35D2A8CB6}"/>
              </a:ext>
            </a:extLst>
          </p:cNvPr>
          <p:cNvGrpSpPr/>
          <p:nvPr/>
        </p:nvGrpSpPr>
        <p:grpSpPr>
          <a:xfrm>
            <a:off x="990600" y="1295400"/>
            <a:ext cx="7521866" cy="2847925"/>
            <a:chOff x="423227" y="2068707"/>
            <a:chExt cx="7521866" cy="2847925"/>
          </a:xfrm>
        </p:grpSpPr>
        <p:sp>
          <p:nvSpPr>
            <p:cNvPr id="21" name="object 6">
              <a:extLst>
                <a:ext uri="{FF2B5EF4-FFF2-40B4-BE49-F238E27FC236}">
                  <a16:creationId xmlns:a16="http://schemas.microsoft.com/office/drawing/2014/main" id="{118A5353-493C-4B97-80CC-4B6108E19E12}"/>
                </a:ext>
              </a:extLst>
            </p:cNvPr>
            <p:cNvSpPr txBox="1"/>
            <p:nvPr/>
          </p:nvSpPr>
          <p:spPr>
            <a:xfrm>
              <a:off x="423227" y="2161305"/>
              <a:ext cx="734695" cy="269240"/>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M</a:t>
              </a:r>
              <a:r>
                <a:rPr sz="1600" b="1" spc="-10" dirty="0">
                  <a:latin typeface="Arial"/>
                  <a:cs typeface="Arial"/>
                </a:rPr>
                <a:t>od</a:t>
              </a:r>
              <a:r>
                <a:rPr sz="1600" b="1" spc="-5" dirty="0">
                  <a:latin typeface="Arial"/>
                  <a:cs typeface="Arial"/>
                </a:rPr>
                <a:t>elo</a:t>
              </a:r>
              <a:endParaRPr sz="1600">
                <a:latin typeface="Arial"/>
                <a:cs typeface="Arial"/>
              </a:endParaRPr>
            </a:p>
          </p:txBody>
        </p:sp>
        <p:sp>
          <p:nvSpPr>
            <p:cNvPr id="22" name="object 7">
              <a:extLst>
                <a:ext uri="{FF2B5EF4-FFF2-40B4-BE49-F238E27FC236}">
                  <a16:creationId xmlns:a16="http://schemas.microsoft.com/office/drawing/2014/main" id="{C8894F87-33EF-41E7-8477-15D5960CB3D2}"/>
                </a:ext>
              </a:extLst>
            </p:cNvPr>
            <p:cNvSpPr txBox="1"/>
            <p:nvPr/>
          </p:nvSpPr>
          <p:spPr>
            <a:xfrm>
              <a:off x="423227" y="3574878"/>
              <a:ext cx="1885950" cy="610870"/>
            </a:xfrm>
            <a:prstGeom prst="rect">
              <a:avLst/>
            </a:prstGeom>
          </p:spPr>
          <p:txBody>
            <a:bodyPr vert="horz" wrap="square" lIns="0" tIns="61594" rIns="0" bIns="0" rtlCol="0">
              <a:spAutoFit/>
            </a:bodyPr>
            <a:lstStyle/>
            <a:p>
              <a:pPr marL="12700">
                <a:lnSpc>
                  <a:spcPct val="100000"/>
                </a:lnSpc>
                <a:spcBef>
                  <a:spcPts val="484"/>
                </a:spcBef>
              </a:pPr>
              <a:r>
                <a:rPr sz="1600" b="1" spc="-10" dirty="0">
                  <a:latin typeface="Arial"/>
                  <a:cs typeface="Arial"/>
                </a:rPr>
                <a:t>Forma</a:t>
              </a:r>
              <a:r>
                <a:rPr sz="1600" b="1" spc="10" dirty="0">
                  <a:latin typeface="Arial"/>
                  <a:cs typeface="Arial"/>
                </a:rPr>
                <a:t> </a:t>
              </a:r>
              <a:r>
                <a:rPr sz="1600" b="1" spc="-5" dirty="0">
                  <a:latin typeface="Arial"/>
                  <a:cs typeface="Arial"/>
                </a:rPr>
                <a:t>estándar</a:t>
              </a:r>
              <a:endParaRPr sz="1600">
                <a:latin typeface="Arial"/>
                <a:cs typeface="Arial"/>
              </a:endParaRPr>
            </a:p>
            <a:p>
              <a:pPr marL="12700">
                <a:lnSpc>
                  <a:spcPct val="100000"/>
                </a:lnSpc>
                <a:spcBef>
                  <a:spcPts val="385"/>
                </a:spcBef>
              </a:pPr>
              <a:r>
                <a:rPr sz="1600" i="1" spc="-5" dirty="0">
                  <a:latin typeface="Arial"/>
                  <a:cs typeface="Arial"/>
                </a:rPr>
                <a:t>Variables de</a:t>
              </a:r>
              <a:r>
                <a:rPr sz="1600" i="1" spc="-50" dirty="0">
                  <a:latin typeface="Arial"/>
                  <a:cs typeface="Arial"/>
                </a:rPr>
                <a:t> </a:t>
              </a:r>
              <a:r>
                <a:rPr sz="1600" i="1" spc="-5" dirty="0">
                  <a:latin typeface="Arial"/>
                  <a:cs typeface="Arial"/>
                </a:rPr>
                <a:t>holgura</a:t>
              </a:r>
              <a:endParaRPr sz="1600">
                <a:latin typeface="Arial"/>
                <a:cs typeface="Arial"/>
              </a:endParaRPr>
            </a:p>
          </p:txBody>
        </p:sp>
        <p:sp>
          <p:nvSpPr>
            <p:cNvPr id="24" name="object 9">
              <a:extLst>
                <a:ext uri="{FF2B5EF4-FFF2-40B4-BE49-F238E27FC236}">
                  <a16:creationId xmlns:a16="http://schemas.microsoft.com/office/drawing/2014/main" id="{30EB29EC-B770-4687-8703-E6417B4AA88C}"/>
                </a:ext>
              </a:extLst>
            </p:cNvPr>
            <p:cNvSpPr txBox="1"/>
            <p:nvPr/>
          </p:nvSpPr>
          <p:spPr>
            <a:xfrm>
              <a:off x="1551929" y="2068707"/>
              <a:ext cx="2312035" cy="1461135"/>
            </a:xfrm>
            <a:prstGeom prst="rect">
              <a:avLst/>
            </a:prstGeom>
          </p:spPr>
          <p:txBody>
            <a:bodyPr vert="horz" wrap="square" lIns="0" tIns="12700" rIns="0" bIns="0" rtlCol="0">
              <a:spAutoFit/>
            </a:bodyPr>
            <a:lstStyle/>
            <a:p>
              <a:pPr marL="495300" marR="30480" indent="-457834">
                <a:lnSpc>
                  <a:spcPct val="134600"/>
                </a:lnSpc>
                <a:spcBef>
                  <a:spcPts val="100"/>
                </a:spcBef>
                <a:tabLst>
                  <a:tab pos="563880" algn="l"/>
                </a:tabLst>
              </a:pPr>
              <a:r>
                <a:rPr sz="1800" spc="-15" dirty="0">
                  <a:latin typeface="Times New Roman"/>
                  <a:cs typeface="Times New Roman"/>
                </a:rPr>
                <a:t>max		</a:t>
              </a:r>
              <a:r>
                <a:rPr sz="1800" i="1" dirty="0">
                  <a:latin typeface="Times New Roman"/>
                  <a:cs typeface="Times New Roman"/>
                </a:rPr>
                <a:t>B </a:t>
              </a:r>
              <a:r>
                <a:rPr sz="1800" dirty="0">
                  <a:latin typeface="Symbol"/>
                  <a:cs typeface="Symbol"/>
                </a:rPr>
                <a:t></a:t>
              </a:r>
              <a:r>
                <a:rPr sz="1800" dirty="0">
                  <a:latin typeface="Times New Roman"/>
                  <a:cs typeface="Times New Roman"/>
                </a:rPr>
                <a:t> </a:t>
              </a:r>
              <a:r>
                <a:rPr sz="1800" spc="-45" dirty="0">
                  <a:latin typeface="Times New Roman"/>
                  <a:cs typeface="Times New Roman"/>
                </a:rPr>
                <a:t>300</a:t>
              </a:r>
              <a:r>
                <a:rPr sz="1800" i="1" spc="-45" dirty="0">
                  <a:latin typeface="Times New Roman"/>
                  <a:cs typeface="Times New Roman"/>
                </a:rPr>
                <a:t>Q</a:t>
              </a:r>
              <a:r>
                <a:rPr sz="1575" spc="-67" baseline="-23809" dirty="0">
                  <a:latin typeface="Times New Roman"/>
                  <a:cs typeface="Times New Roman"/>
                </a:rPr>
                <a:t>1 </a:t>
              </a:r>
              <a:r>
                <a:rPr sz="1800" dirty="0">
                  <a:latin typeface="Symbol"/>
                  <a:cs typeface="Symbol"/>
                </a:rPr>
                <a:t></a:t>
              </a:r>
              <a:r>
                <a:rPr sz="1800" spc="-235" dirty="0">
                  <a:latin typeface="Times New Roman"/>
                  <a:cs typeface="Times New Roman"/>
                </a:rPr>
                <a:t> </a:t>
              </a:r>
              <a:r>
                <a:rPr sz="1800" spc="-20" dirty="0">
                  <a:latin typeface="Times New Roman"/>
                  <a:cs typeface="Times New Roman"/>
                </a:rPr>
                <a:t>500</a:t>
              </a:r>
              <a:r>
                <a:rPr sz="1800" i="1" spc="-20" dirty="0">
                  <a:latin typeface="Times New Roman"/>
                  <a:cs typeface="Times New Roman"/>
                </a:rPr>
                <a:t>Q</a:t>
              </a:r>
              <a:r>
                <a:rPr sz="1575" spc="-30" baseline="-23809" dirty="0">
                  <a:latin typeface="Times New Roman"/>
                  <a:cs typeface="Times New Roman"/>
                </a:rPr>
                <a:t>2  </a:t>
              </a:r>
              <a:r>
                <a:rPr sz="1800" spc="-55" dirty="0">
                  <a:latin typeface="Times New Roman"/>
                  <a:cs typeface="Times New Roman"/>
                </a:rPr>
                <a:t>20</a:t>
              </a:r>
              <a:r>
                <a:rPr sz="1800" i="1" spc="-55" dirty="0">
                  <a:latin typeface="Times New Roman"/>
                  <a:cs typeface="Times New Roman"/>
                </a:rPr>
                <a:t>Q</a:t>
              </a:r>
              <a:r>
                <a:rPr sz="1575" spc="-82" baseline="-23809" dirty="0">
                  <a:latin typeface="Times New Roman"/>
                  <a:cs typeface="Times New Roman"/>
                </a:rPr>
                <a:t>1 </a:t>
              </a:r>
              <a:r>
                <a:rPr sz="1800" dirty="0">
                  <a:latin typeface="Symbol"/>
                  <a:cs typeface="Symbol"/>
                </a:rPr>
                <a:t></a:t>
              </a:r>
              <a:r>
                <a:rPr sz="1800" dirty="0">
                  <a:latin typeface="Times New Roman"/>
                  <a:cs typeface="Times New Roman"/>
                </a:rPr>
                <a:t> </a:t>
              </a:r>
              <a:r>
                <a:rPr sz="1800" spc="-25" dirty="0">
                  <a:latin typeface="Times New Roman"/>
                  <a:cs typeface="Times New Roman"/>
                </a:rPr>
                <a:t>50</a:t>
              </a:r>
              <a:r>
                <a:rPr sz="1800" i="1" spc="-25" dirty="0">
                  <a:latin typeface="Times New Roman"/>
                  <a:cs typeface="Times New Roman"/>
                </a:rPr>
                <a:t>Q</a:t>
              </a:r>
              <a:r>
                <a:rPr sz="1575" spc="-37" baseline="-23809" dirty="0">
                  <a:latin typeface="Times New Roman"/>
                  <a:cs typeface="Times New Roman"/>
                </a:rPr>
                <a:t>2 </a:t>
              </a:r>
              <a:r>
                <a:rPr sz="1800" dirty="0">
                  <a:latin typeface="Symbol"/>
                  <a:cs typeface="Symbol"/>
                </a:rPr>
                <a:t></a:t>
              </a:r>
              <a:r>
                <a:rPr sz="1800" spc="-114" dirty="0">
                  <a:latin typeface="Times New Roman"/>
                  <a:cs typeface="Times New Roman"/>
                </a:rPr>
                <a:t> </a:t>
              </a:r>
              <a:r>
                <a:rPr sz="1800" dirty="0">
                  <a:latin typeface="Times New Roman"/>
                  <a:cs typeface="Times New Roman"/>
                </a:rPr>
                <a:t>90</a:t>
              </a:r>
            </a:p>
            <a:p>
              <a:pPr marL="487680">
                <a:lnSpc>
                  <a:spcPct val="100000"/>
                </a:lnSpc>
                <a:spcBef>
                  <a:spcPts val="580"/>
                </a:spcBef>
              </a:pPr>
              <a:r>
                <a:rPr sz="1800" spc="-80" dirty="0">
                  <a:latin typeface="Times New Roman"/>
                  <a:cs typeface="Times New Roman"/>
                </a:rPr>
                <a:t>5</a:t>
              </a:r>
              <a:r>
                <a:rPr sz="1800" i="1" spc="-80" dirty="0">
                  <a:latin typeface="Times New Roman"/>
                  <a:cs typeface="Times New Roman"/>
                </a:rPr>
                <a:t>Q</a:t>
              </a:r>
              <a:r>
                <a:rPr sz="1575" spc="-120" baseline="-23809" dirty="0">
                  <a:latin typeface="Times New Roman"/>
                  <a:cs typeface="Times New Roman"/>
                </a:rPr>
                <a:t>1 </a:t>
              </a:r>
              <a:r>
                <a:rPr sz="1800" dirty="0">
                  <a:latin typeface="Symbol"/>
                  <a:cs typeface="Symbol"/>
                </a:rPr>
                <a:t></a:t>
              </a:r>
              <a:r>
                <a:rPr sz="1800" dirty="0">
                  <a:latin typeface="Times New Roman"/>
                  <a:cs typeface="Times New Roman"/>
                </a:rPr>
                <a:t> </a:t>
              </a:r>
              <a:r>
                <a:rPr sz="1800" spc="-35" dirty="0">
                  <a:latin typeface="Times New Roman"/>
                  <a:cs typeface="Times New Roman"/>
                </a:rPr>
                <a:t>4</a:t>
              </a:r>
              <a:r>
                <a:rPr sz="1800" i="1" spc="-35" dirty="0">
                  <a:latin typeface="Times New Roman"/>
                  <a:cs typeface="Times New Roman"/>
                </a:rPr>
                <a:t>Q</a:t>
              </a:r>
              <a:r>
                <a:rPr sz="1575" spc="-52" baseline="-23809" dirty="0">
                  <a:latin typeface="Times New Roman"/>
                  <a:cs typeface="Times New Roman"/>
                </a:rPr>
                <a:t>2 </a:t>
              </a:r>
              <a:r>
                <a:rPr sz="1800" dirty="0">
                  <a:latin typeface="Symbol"/>
                  <a:cs typeface="Symbol"/>
                </a:rPr>
                <a:t></a:t>
              </a:r>
              <a:r>
                <a:rPr sz="1800" spc="-340" dirty="0">
                  <a:latin typeface="Times New Roman"/>
                  <a:cs typeface="Times New Roman"/>
                </a:rPr>
                <a:t> </a:t>
              </a:r>
              <a:r>
                <a:rPr sz="1800" dirty="0">
                  <a:latin typeface="Times New Roman"/>
                  <a:cs typeface="Times New Roman"/>
                </a:rPr>
                <a:t>14</a:t>
              </a:r>
            </a:p>
            <a:p>
              <a:pPr marL="487680">
                <a:lnSpc>
                  <a:spcPct val="100000"/>
                </a:lnSpc>
                <a:spcBef>
                  <a:spcPts val="585"/>
                </a:spcBef>
              </a:pPr>
              <a:r>
                <a:rPr sz="1800" i="1" spc="-50" dirty="0">
                  <a:latin typeface="Times New Roman"/>
                  <a:cs typeface="Times New Roman"/>
                </a:rPr>
                <a:t>Q</a:t>
              </a:r>
              <a:r>
                <a:rPr sz="1575" i="1" spc="-75" baseline="-23809" dirty="0">
                  <a:latin typeface="Times New Roman"/>
                  <a:cs typeface="Times New Roman"/>
                </a:rPr>
                <a:t>i </a:t>
              </a:r>
              <a:r>
                <a:rPr sz="1800" dirty="0">
                  <a:latin typeface="Symbol"/>
                  <a:cs typeface="Symbol"/>
                </a:rPr>
                <a:t></a:t>
              </a:r>
              <a:r>
                <a:rPr sz="1800" spc="-95" dirty="0">
                  <a:latin typeface="Times New Roman"/>
                  <a:cs typeface="Times New Roman"/>
                </a:rPr>
                <a:t> </a:t>
              </a:r>
              <a:r>
                <a:rPr sz="1800" dirty="0">
                  <a:latin typeface="Times New Roman"/>
                  <a:cs typeface="Times New Roman"/>
                </a:rPr>
                <a:t>0</a:t>
              </a:r>
            </a:p>
          </p:txBody>
        </p:sp>
        <p:sp>
          <p:nvSpPr>
            <p:cNvPr id="25" name="object 10">
              <a:extLst>
                <a:ext uri="{FF2B5EF4-FFF2-40B4-BE49-F238E27FC236}">
                  <a16:creationId xmlns:a16="http://schemas.microsoft.com/office/drawing/2014/main" id="{3ECF5841-E4B1-47BC-912B-B2F8F3BB2EB4}"/>
                </a:ext>
              </a:extLst>
            </p:cNvPr>
            <p:cNvSpPr/>
            <p:nvPr/>
          </p:nvSpPr>
          <p:spPr>
            <a:xfrm>
              <a:off x="1563624" y="2174748"/>
              <a:ext cx="3832860" cy="1393190"/>
            </a:xfrm>
            <a:custGeom>
              <a:avLst/>
              <a:gdLst/>
              <a:ahLst/>
              <a:cxnLst/>
              <a:rect l="l" t="t" r="r" b="b"/>
              <a:pathLst>
                <a:path w="3832860" h="1393189">
                  <a:moveTo>
                    <a:pt x="0" y="0"/>
                  </a:moveTo>
                  <a:lnTo>
                    <a:pt x="3832860" y="0"/>
                  </a:lnTo>
                  <a:lnTo>
                    <a:pt x="3832860" y="1392936"/>
                  </a:lnTo>
                  <a:lnTo>
                    <a:pt x="0" y="1392936"/>
                  </a:lnTo>
                  <a:lnTo>
                    <a:pt x="0" y="0"/>
                  </a:lnTo>
                  <a:close/>
                </a:path>
              </a:pathLst>
            </a:custGeom>
            <a:ln w="9144">
              <a:solidFill>
                <a:srgbClr val="D84519"/>
              </a:solidFill>
            </a:ln>
          </p:spPr>
          <p:txBody>
            <a:bodyPr wrap="square" lIns="0" tIns="0" rIns="0" bIns="0" rtlCol="0"/>
            <a:lstStyle/>
            <a:p>
              <a:endParaRPr/>
            </a:p>
          </p:txBody>
        </p:sp>
        <p:sp>
          <p:nvSpPr>
            <p:cNvPr id="26" name="object 11">
              <a:extLst>
                <a:ext uri="{FF2B5EF4-FFF2-40B4-BE49-F238E27FC236}">
                  <a16:creationId xmlns:a16="http://schemas.microsoft.com/office/drawing/2014/main" id="{2DF9423F-D2E8-4F27-B765-5BBF5D24F214}"/>
                </a:ext>
              </a:extLst>
            </p:cNvPr>
            <p:cNvSpPr txBox="1"/>
            <p:nvPr/>
          </p:nvSpPr>
          <p:spPr>
            <a:xfrm>
              <a:off x="3853624" y="2075497"/>
              <a:ext cx="3860800" cy="385445"/>
            </a:xfrm>
            <a:prstGeom prst="rect">
              <a:avLst/>
            </a:prstGeom>
          </p:spPr>
          <p:txBody>
            <a:bodyPr vert="horz" wrap="square" lIns="0" tIns="13970" rIns="0" bIns="0" rtlCol="0">
              <a:spAutoFit/>
            </a:bodyPr>
            <a:lstStyle/>
            <a:p>
              <a:pPr marL="38100">
                <a:lnSpc>
                  <a:spcPct val="100000"/>
                </a:lnSpc>
                <a:spcBef>
                  <a:spcPts val="110"/>
                </a:spcBef>
                <a:tabLst>
                  <a:tab pos="2099310" algn="l"/>
                </a:tabLst>
              </a:pPr>
              <a:r>
                <a:rPr sz="2700" baseline="-4629" dirty="0">
                  <a:latin typeface="Symbol"/>
                  <a:cs typeface="Symbol"/>
                </a:rPr>
                <a:t></a:t>
              </a:r>
              <a:r>
                <a:rPr sz="2700" spc="-217" baseline="-4629" dirty="0">
                  <a:latin typeface="Times New Roman"/>
                  <a:cs typeface="Times New Roman"/>
                </a:rPr>
                <a:t> </a:t>
              </a:r>
              <a:r>
                <a:rPr sz="3525" spc="-75" baseline="-5910" dirty="0">
                  <a:latin typeface="Symbol"/>
                  <a:cs typeface="Symbol"/>
                </a:rPr>
                <a:t></a:t>
              </a:r>
              <a:r>
                <a:rPr sz="2700" baseline="-4629" dirty="0">
                  <a:latin typeface="Times New Roman"/>
                  <a:cs typeface="Times New Roman"/>
                </a:rPr>
                <a:t>2</a:t>
              </a:r>
              <a:r>
                <a:rPr sz="2700" spc="-37" baseline="-4629" dirty="0">
                  <a:latin typeface="Times New Roman"/>
                  <a:cs typeface="Times New Roman"/>
                </a:rPr>
                <a:t>0</a:t>
              </a:r>
              <a:r>
                <a:rPr sz="2700" i="1" spc="-262" baseline="-4629" dirty="0">
                  <a:latin typeface="Times New Roman"/>
                  <a:cs typeface="Times New Roman"/>
                </a:rPr>
                <a:t>Q</a:t>
              </a:r>
              <a:r>
                <a:rPr sz="1575" spc="-7" baseline="-31746" dirty="0">
                  <a:latin typeface="Times New Roman"/>
                  <a:cs typeface="Times New Roman"/>
                </a:rPr>
                <a:t>1</a:t>
              </a:r>
              <a:r>
                <a:rPr sz="1575" baseline="-31746" dirty="0">
                  <a:latin typeface="Times New Roman"/>
                  <a:cs typeface="Times New Roman"/>
                </a:rPr>
                <a:t> </a:t>
              </a:r>
              <a:r>
                <a:rPr sz="1575" spc="-127" baseline="-31746" dirty="0">
                  <a:latin typeface="Times New Roman"/>
                  <a:cs typeface="Times New Roman"/>
                </a:rPr>
                <a:t> </a:t>
              </a:r>
              <a:r>
                <a:rPr sz="2700" baseline="-4629" dirty="0">
                  <a:latin typeface="Symbol"/>
                  <a:cs typeface="Symbol"/>
                </a:rPr>
                <a:t></a:t>
              </a:r>
              <a:r>
                <a:rPr sz="2700" spc="-179" baseline="-4629" dirty="0">
                  <a:latin typeface="Times New Roman"/>
                  <a:cs typeface="Times New Roman"/>
                </a:rPr>
                <a:t> </a:t>
              </a:r>
              <a:r>
                <a:rPr sz="2700" baseline="-4629" dirty="0">
                  <a:latin typeface="Times New Roman"/>
                  <a:cs typeface="Times New Roman"/>
                </a:rPr>
                <a:t>5</a:t>
              </a:r>
              <a:r>
                <a:rPr sz="2700" spc="-44" baseline="-4629" dirty="0">
                  <a:latin typeface="Times New Roman"/>
                  <a:cs typeface="Times New Roman"/>
                </a:rPr>
                <a:t>0</a:t>
              </a:r>
              <a:r>
                <a:rPr sz="2700" i="1" spc="-97" baseline="-4629" dirty="0">
                  <a:latin typeface="Times New Roman"/>
                  <a:cs typeface="Times New Roman"/>
                </a:rPr>
                <a:t>Q</a:t>
              </a:r>
              <a:r>
                <a:rPr sz="1575" spc="-7" baseline="-31746" dirty="0">
                  <a:latin typeface="Times New Roman"/>
                  <a:cs typeface="Times New Roman"/>
                </a:rPr>
                <a:t>2</a:t>
              </a:r>
              <a:r>
                <a:rPr sz="1575" spc="22" baseline="-31746" dirty="0">
                  <a:latin typeface="Times New Roman"/>
                  <a:cs typeface="Times New Roman"/>
                </a:rPr>
                <a:t> </a:t>
              </a:r>
              <a:r>
                <a:rPr sz="3525" spc="-292" baseline="-5910" dirty="0">
                  <a:latin typeface="Symbol"/>
                  <a:cs typeface="Symbol"/>
                </a:rPr>
                <a:t></a:t>
              </a:r>
              <a:r>
                <a:rPr sz="3525" spc="-187" baseline="-5910" dirty="0">
                  <a:latin typeface="Times New Roman"/>
                  <a:cs typeface="Times New Roman"/>
                </a:rPr>
                <a:t> </a:t>
              </a:r>
              <a:r>
                <a:rPr sz="1850" spc="-65" dirty="0">
                  <a:latin typeface="Times New Roman"/>
                  <a:cs typeface="Times New Roman"/>
                </a:rPr>
                <a:t>m</a:t>
              </a:r>
              <a:r>
                <a:rPr sz="1850" spc="-40" dirty="0">
                  <a:latin typeface="Times New Roman"/>
                  <a:cs typeface="Times New Roman"/>
                </a:rPr>
                <a:t>a</a:t>
              </a:r>
              <a:r>
                <a:rPr sz="1850" spc="-30" dirty="0">
                  <a:latin typeface="Times New Roman"/>
                  <a:cs typeface="Times New Roman"/>
                </a:rPr>
                <a:t>x</a:t>
              </a:r>
              <a:r>
                <a:rPr sz="1850" dirty="0">
                  <a:latin typeface="Times New Roman"/>
                  <a:cs typeface="Times New Roman"/>
                </a:rPr>
                <a:t>	</a:t>
              </a:r>
              <a:r>
                <a:rPr sz="1850" i="1" spc="-35" dirty="0">
                  <a:latin typeface="Times New Roman"/>
                  <a:cs typeface="Times New Roman"/>
                </a:rPr>
                <a:t>B</a:t>
              </a:r>
              <a:r>
                <a:rPr sz="1850" i="1" dirty="0">
                  <a:latin typeface="Times New Roman"/>
                  <a:cs typeface="Times New Roman"/>
                </a:rPr>
                <a:t> </a:t>
              </a:r>
              <a:r>
                <a:rPr sz="1850" spc="-30" dirty="0">
                  <a:latin typeface="Symbol"/>
                  <a:cs typeface="Symbol"/>
                </a:rPr>
                <a:t></a:t>
              </a:r>
              <a:r>
                <a:rPr sz="1850" spc="-30" dirty="0">
                  <a:latin typeface="Times New Roman"/>
                  <a:cs typeface="Times New Roman"/>
                </a:rPr>
                <a:t> 28</a:t>
              </a:r>
              <a:r>
                <a:rPr sz="1850" spc="-55" dirty="0">
                  <a:latin typeface="Times New Roman"/>
                  <a:cs typeface="Times New Roman"/>
                </a:rPr>
                <a:t>0</a:t>
              </a:r>
              <a:r>
                <a:rPr sz="1850" i="1" spc="-220" dirty="0">
                  <a:latin typeface="Times New Roman"/>
                  <a:cs typeface="Times New Roman"/>
                </a:rPr>
                <a:t>Q</a:t>
              </a:r>
              <a:r>
                <a:rPr sz="1575" spc="-7" baseline="-26455" dirty="0">
                  <a:latin typeface="Times New Roman"/>
                  <a:cs typeface="Times New Roman"/>
                </a:rPr>
                <a:t>1</a:t>
              </a:r>
              <a:r>
                <a:rPr sz="1575" baseline="-26455" dirty="0">
                  <a:latin typeface="Times New Roman"/>
                  <a:cs typeface="Times New Roman"/>
                </a:rPr>
                <a:t> </a:t>
              </a:r>
              <a:r>
                <a:rPr sz="1575" spc="-127" baseline="-26455" dirty="0">
                  <a:latin typeface="Times New Roman"/>
                  <a:cs typeface="Times New Roman"/>
                </a:rPr>
                <a:t> </a:t>
              </a:r>
              <a:r>
                <a:rPr sz="1850" spc="-30" dirty="0">
                  <a:latin typeface="Symbol"/>
                  <a:cs typeface="Symbol"/>
                </a:rPr>
                <a:t></a:t>
              </a:r>
              <a:r>
                <a:rPr sz="1850" spc="-75" dirty="0">
                  <a:latin typeface="Times New Roman"/>
                  <a:cs typeface="Times New Roman"/>
                </a:rPr>
                <a:t> </a:t>
              </a:r>
              <a:r>
                <a:rPr sz="1850" spc="-30" dirty="0">
                  <a:latin typeface="Times New Roman"/>
                  <a:cs typeface="Times New Roman"/>
                </a:rPr>
                <a:t>45</a:t>
              </a:r>
              <a:r>
                <a:rPr sz="1850" spc="-55" dirty="0">
                  <a:latin typeface="Times New Roman"/>
                  <a:cs typeface="Times New Roman"/>
                </a:rPr>
                <a:t>0</a:t>
              </a:r>
              <a:r>
                <a:rPr sz="1850" i="1" spc="-105" dirty="0">
                  <a:latin typeface="Times New Roman"/>
                  <a:cs typeface="Times New Roman"/>
                </a:rPr>
                <a:t>Q</a:t>
              </a:r>
              <a:r>
                <a:rPr sz="1575" spc="-7" baseline="-26455" dirty="0">
                  <a:latin typeface="Times New Roman"/>
                  <a:cs typeface="Times New Roman"/>
                </a:rPr>
                <a:t>2</a:t>
              </a:r>
              <a:endParaRPr sz="1575" baseline="-26455">
                <a:latin typeface="Times New Roman"/>
                <a:cs typeface="Times New Roman"/>
              </a:endParaRPr>
            </a:p>
          </p:txBody>
        </p:sp>
        <p:sp>
          <p:nvSpPr>
            <p:cNvPr id="27" name="object 12">
              <a:extLst>
                <a:ext uri="{FF2B5EF4-FFF2-40B4-BE49-F238E27FC236}">
                  <a16:creationId xmlns:a16="http://schemas.microsoft.com/office/drawing/2014/main" id="{71D9FFB6-56F0-424C-8849-1CDE25A966BB}"/>
                </a:ext>
              </a:extLst>
            </p:cNvPr>
            <p:cNvSpPr txBox="1"/>
            <p:nvPr/>
          </p:nvSpPr>
          <p:spPr>
            <a:xfrm>
              <a:off x="5839363" y="2422868"/>
              <a:ext cx="1664970" cy="1109980"/>
            </a:xfrm>
            <a:prstGeom prst="rect">
              <a:avLst/>
            </a:prstGeom>
          </p:spPr>
          <p:txBody>
            <a:bodyPr vert="horz" wrap="square" lIns="0" tIns="91440" rIns="0" bIns="0" rtlCol="0">
              <a:spAutoFit/>
            </a:bodyPr>
            <a:lstStyle/>
            <a:p>
              <a:pPr marL="45085">
                <a:lnSpc>
                  <a:spcPct val="100000"/>
                </a:lnSpc>
                <a:spcBef>
                  <a:spcPts val="720"/>
                </a:spcBef>
              </a:pPr>
              <a:r>
                <a:rPr sz="1850" spc="-75" dirty="0">
                  <a:latin typeface="Times New Roman"/>
                  <a:cs typeface="Times New Roman"/>
                </a:rPr>
                <a:t>20</a:t>
              </a:r>
              <a:r>
                <a:rPr sz="1850" i="1" spc="-75" dirty="0">
                  <a:latin typeface="Times New Roman"/>
                  <a:cs typeface="Times New Roman"/>
                </a:rPr>
                <a:t>Q</a:t>
              </a:r>
              <a:r>
                <a:rPr sz="1575" spc="-112" baseline="-26455" dirty="0">
                  <a:latin typeface="Times New Roman"/>
                  <a:cs typeface="Times New Roman"/>
                </a:rPr>
                <a:t>1 </a:t>
              </a:r>
              <a:r>
                <a:rPr sz="1850" spc="-30" dirty="0">
                  <a:latin typeface="Symbol"/>
                  <a:cs typeface="Symbol"/>
                </a:rPr>
                <a:t></a:t>
              </a:r>
              <a:r>
                <a:rPr sz="1850" spc="-30" dirty="0">
                  <a:latin typeface="Times New Roman"/>
                  <a:cs typeface="Times New Roman"/>
                </a:rPr>
                <a:t> </a:t>
              </a:r>
              <a:r>
                <a:rPr sz="1850" spc="-50" dirty="0">
                  <a:latin typeface="Times New Roman"/>
                  <a:cs typeface="Times New Roman"/>
                </a:rPr>
                <a:t>50</a:t>
              </a:r>
              <a:r>
                <a:rPr sz="1850" i="1" spc="-50" dirty="0">
                  <a:latin typeface="Times New Roman"/>
                  <a:cs typeface="Times New Roman"/>
                </a:rPr>
                <a:t>Q</a:t>
              </a:r>
              <a:r>
                <a:rPr sz="1575" spc="-75" baseline="-26455" dirty="0">
                  <a:latin typeface="Times New Roman"/>
                  <a:cs typeface="Times New Roman"/>
                </a:rPr>
                <a:t>2 </a:t>
              </a:r>
              <a:r>
                <a:rPr sz="1850" spc="-30" dirty="0">
                  <a:latin typeface="Symbol"/>
                  <a:cs typeface="Symbol"/>
                </a:rPr>
                <a:t></a:t>
              </a:r>
              <a:r>
                <a:rPr sz="1850" spc="-250" dirty="0">
                  <a:latin typeface="Times New Roman"/>
                  <a:cs typeface="Times New Roman"/>
                </a:rPr>
                <a:t> </a:t>
              </a:r>
              <a:r>
                <a:rPr sz="1850" spc="-30" dirty="0">
                  <a:latin typeface="Times New Roman"/>
                  <a:cs typeface="Times New Roman"/>
                </a:rPr>
                <a:t>90</a:t>
              </a:r>
              <a:endParaRPr sz="1850">
                <a:latin typeface="Times New Roman"/>
                <a:cs typeface="Times New Roman"/>
              </a:endParaRPr>
            </a:p>
            <a:p>
              <a:pPr marL="38100">
                <a:lnSpc>
                  <a:spcPct val="100000"/>
                </a:lnSpc>
                <a:spcBef>
                  <a:spcPts val="630"/>
                </a:spcBef>
              </a:pPr>
              <a:r>
                <a:rPr sz="1850" spc="-100" dirty="0">
                  <a:latin typeface="Times New Roman"/>
                  <a:cs typeface="Times New Roman"/>
                </a:rPr>
                <a:t>5</a:t>
              </a:r>
              <a:r>
                <a:rPr sz="1850" i="1" spc="-100" dirty="0">
                  <a:latin typeface="Times New Roman"/>
                  <a:cs typeface="Times New Roman"/>
                </a:rPr>
                <a:t>Q</a:t>
              </a:r>
              <a:r>
                <a:rPr sz="1575" spc="-150" baseline="-26455" dirty="0">
                  <a:latin typeface="Times New Roman"/>
                  <a:cs typeface="Times New Roman"/>
                </a:rPr>
                <a:t>1 </a:t>
              </a:r>
              <a:r>
                <a:rPr sz="1850" spc="-30" dirty="0">
                  <a:latin typeface="Symbol"/>
                  <a:cs typeface="Symbol"/>
                </a:rPr>
                <a:t></a:t>
              </a:r>
              <a:r>
                <a:rPr sz="1850" spc="-30" dirty="0">
                  <a:latin typeface="Times New Roman"/>
                  <a:cs typeface="Times New Roman"/>
                </a:rPr>
                <a:t> </a:t>
              </a:r>
              <a:r>
                <a:rPr sz="1850" spc="-55" dirty="0">
                  <a:latin typeface="Times New Roman"/>
                  <a:cs typeface="Times New Roman"/>
                </a:rPr>
                <a:t>4</a:t>
              </a:r>
              <a:r>
                <a:rPr sz="1850" i="1" spc="-55" dirty="0">
                  <a:latin typeface="Times New Roman"/>
                  <a:cs typeface="Times New Roman"/>
                </a:rPr>
                <a:t>Q</a:t>
              </a:r>
              <a:r>
                <a:rPr sz="1575" spc="-82" baseline="-26455" dirty="0">
                  <a:latin typeface="Times New Roman"/>
                  <a:cs typeface="Times New Roman"/>
                </a:rPr>
                <a:t>2 </a:t>
              </a:r>
              <a:r>
                <a:rPr sz="1850" spc="-30" dirty="0">
                  <a:latin typeface="Symbol"/>
                  <a:cs typeface="Symbol"/>
                </a:rPr>
                <a:t></a:t>
              </a:r>
              <a:r>
                <a:rPr sz="1850" spc="-40" dirty="0">
                  <a:latin typeface="Times New Roman"/>
                  <a:cs typeface="Times New Roman"/>
                </a:rPr>
                <a:t> </a:t>
              </a:r>
              <a:r>
                <a:rPr sz="1850" spc="-30" dirty="0">
                  <a:latin typeface="Times New Roman"/>
                  <a:cs typeface="Times New Roman"/>
                </a:rPr>
                <a:t>14</a:t>
              </a:r>
              <a:endParaRPr sz="1850">
                <a:latin typeface="Times New Roman"/>
                <a:cs typeface="Times New Roman"/>
              </a:endParaRPr>
            </a:p>
            <a:p>
              <a:pPr marL="38100">
                <a:lnSpc>
                  <a:spcPct val="100000"/>
                </a:lnSpc>
                <a:spcBef>
                  <a:spcPts val="625"/>
                </a:spcBef>
              </a:pPr>
              <a:r>
                <a:rPr sz="1850" i="1" spc="-70" dirty="0">
                  <a:latin typeface="Times New Roman"/>
                  <a:cs typeface="Times New Roman"/>
                </a:rPr>
                <a:t>Q</a:t>
              </a:r>
              <a:r>
                <a:rPr sz="1575" i="1" spc="-104" baseline="-26455" dirty="0">
                  <a:latin typeface="Times New Roman"/>
                  <a:cs typeface="Times New Roman"/>
                </a:rPr>
                <a:t>i </a:t>
              </a:r>
              <a:r>
                <a:rPr sz="1850" spc="-30" dirty="0">
                  <a:latin typeface="Symbol"/>
                  <a:cs typeface="Symbol"/>
                </a:rPr>
                <a:t></a:t>
              </a:r>
              <a:r>
                <a:rPr sz="1850" spc="-45" dirty="0">
                  <a:latin typeface="Times New Roman"/>
                  <a:cs typeface="Times New Roman"/>
                </a:rPr>
                <a:t> </a:t>
              </a:r>
              <a:r>
                <a:rPr sz="1850" spc="-30" dirty="0">
                  <a:latin typeface="Times New Roman"/>
                  <a:cs typeface="Times New Roman"/>
                </a:rPr>
                <a:t>0</a:t>
              </a:r>
              <a:endParaRPr sz="1850">
                <a:latin typeface="Times New Roman"/>
                <a:cs typeface="Times New Roman"/>
              </a:endParaRPr>
            </a:p>
          </p:txBody>
        </p:sp>
        <p:sp>
          <p:nvSpPr>
            <p:cNvPr id="28" name="object 13">
              <a:extLst>
                <a:ext uri="{FF2B5EF4-FFF2-40B4-BE49-F238E27FC236}">
                  <a16:creationId xmlns:a16="http://schemas.microsoft.com/office/drawing/2014/main" id="{F8B554FD-105C-4408-9EC2-0EB85FD855CC}"/>
                </a:ext>
              </a:extLst>
            </p:cNvPr>
            <p:cNvSpPr/>
            <p:nvPr/>
          </p:nvSpPr>
          <p:spPr>
            <a:xfrm>
              <a:off x="5401055" y="2174748"/>
              <a:ext cx="2307590" cy="1393190"/>
            </a:xfrm>
            <a:custGeom>
              <a:avLst/>
              <a:gdLst/>
              <a:ahLst/>
              <a:cxnLst/>
              <a:rect l="l" t="t" r="r" b="b"/>
              <a:pathLst>
                <a:path w="2307590" h="1393189">
                  <a:moveTo>
                    <a:pt x="0" y="0"/>
                  </a:moveTo>
                  <a:lnTo>
                    <a:pt x="2307336" y="0"/>
                  </a:lnTo>
                  <a:lnTo>
                    <a:pt x="2307336" y="1392936"/>
                  </a:lnTo>
                  <a:lnTo>
                    <a:pt x="0" y="1392936"/>
                  </a:lnTo>
                  <a:lnTo>
                    <a:pt x="0" y="0"/>
                  </a:lnTo>
                  <a:close/>
                </a:path>
              </a:pathLst>
            </a:custGeom>
            <a:ln w="9144">
              <a:solidFill>
                <a:srgbClr val="D84519"/>
              </a:solidFill>
            </a:ln>
          </p:spPr>
          <p:txBody>
            <a:bodyPr wrap="square" lIns="0" tIns="0" rIns="0" bIns="0" rtlCol="0"/>
            <a:lstStyle/>
            <a:p>
              <a:endParaRPr/>
            </a:p>
          </p:txBody>
        </p:sp>
        <p:sp>
          <p:nvSpPr>
            <p:cNvPr id="29" name="object 14">
              <a:extLst>
                <a:ext uri="{FF2B5EF4-FFF2-40B4-BE49-F238E27FC236}">
                  <a16:creationId xmlns:a16="http://schemas.microsoft.com/office/drawing/2014/main" id="{BAA6D62E-0166-4F4C-B83A-935B6E4356E1}"/>
                </a:ext>
              </a:extLst>
            </p:cNvPr>
            <p:cNvSpPr txBox="1"/>
            <p:nvPr/>
          </p:nvSpPr>
          <p:spPr>
            <a:xfrm>
              <a:off x="2514582" y="3496931"/>
              <a:ext cx="2588895" cy="722630"/>
            </a:xfrm>
            <a:prstGeom prst="rect">
              <a:avLst/>
            </a:prstGeom>
          </p:spPr>
          <p:txBody>
            <a:bodyPr vert="horz" wrap="square" lIns="0" tIns="86360" rIns="0" bIns="0" rtlCol="0">
              <a:spAutoFit/>
            </a:bodyPr>
            <a:lstStyle/>
            <a:p>
              <a:pPr marR="5080" algn="r">
                <a:lnSpc>
                  <a:spcPct val="100000"/>
                </a:lnSpc>
                <a:spcBef>
                  <a:spcPts val="680"/>
                </a:spcBef>
              </a:pPr>
              <a:r>
                <a:rPr sz="1800" spc="-15" dirty="0">
                  <a:latin typeface="Times New Roman"/>
                  <a:cs typeface="Times New Roman"/>
                </a:rPr>
                <a:t>max </a:t>
              </a:r>
              <a:r>
                <a:rPr sz="1800" i="1" dirty="0">
                  <a:latin typeface="Times New Roman"/>
                  <a:cs typeface="Times New Roman"/>
                </a:rPr>
                <a:t>B </a:t>
              </a:r>
              <a:r>
                <a:rPr sz="1800" dirty="0">
                  <a:latin typeface="Symbol"/>
                  <a:cs typeface="Symbol"/>
                </a:rPr>
                <a:t></a:t>
              </a:r>
              <a:r>
                <a:rPr sz="1800" dirty="0">
                  <a:latin typeface="Times New Roman"/>
                  <a:cs typeface="Times New Roman"/>
                </a:rPr>
                <a:t> </a:t>
              </a:r>
              <a:r>
                <a:rPr sz="1800" spc="45" dirty="0">
                  <a:latin typeface="Symbol"/>
                  <a:cs typeface="Symbol"/>
                </a:rPr>
                <a:t></a:t>
              </a:r>
              <a:r>
                <a:rPr sz="1800" spc="45" dirty="0">
                  <a:latin typeface="Times New Roman"/>
                  <a:cs typeface="Times New Roman"/>
                </a:rPr>
                <a:t>min </a:t>
              </a:r>
              <a:r>
                <a:rPr sz="1800" spc="50" dirty="0">
                  <a:latin typeface="Times New Roman"/>
                  <a:cs typeface="Times New Roman"/>
                </a:rPr>
                <a:t>(</a:t>
              </a:r>
              <a:r>
                <a:rPr sz="1800" spc="50" dirty="0">
                  <a:latin typeface="Symbol"/>
                  <a:cs typeface="Symbol"/>
                </a:rPr>
                <a:t></a:t>
              </a:r>
              <a:r>
                <a:rPr sz="1800" i="1" spc="50" dirty="0">
                  <a:latin typeface="Times New Roman"/>
                  <a:cs typeface="Times New Roman"/>
                </a:rPr>
                <a:t>B</a:t>
              </a:r>
              <a:r>
                <a:rPr sz="1800" spc="50" dirty="0">
                  <a:latin typeface="Times New Roman"/>
                  <a:cs typeface="Times New Roman"/>
                </a:rPr>
                <a:t>) </a:t>
              </a:r>
              <a:r>
                <a:rPr sz="1800" dirty="0">
                  <a:latin typeface="Symbol"/>
                  <a:cs typeface="Symbol"/>
                </a:rPr>
                <a:t></a:t>
              </a:r>
              <a:r>
                <a:rPr sz="1800" spc="-285" dirty="0">
                  <a:latin typeface="Times New Roman"/>
                  <a:cs typeface="Times New Roman"/>
                </a:rPr>
                <a:t> </a:t>
              </a:r>
              <a:r>
                <a:rPr sz="1800" spc="45" dirty="0">
                  <a:latin typeface="Symbol"/>
                  <a:cs typeface="Symbol"/>
                </a:rPr>
                <a:t></a:t>
              </a:r>
              <a:r>
                <a:rPr sz="1800" spc="45" dirty="0">
                  <a:latin typeface="Times New Roman"/>
                  <a:cs typeface="Times New Roman"/>
                </a:rPr>
                <a:t>min</a:t>
              </a:r>
              <a:endParaRPr sz="1800">
                <a:latin typeface="Times New Roman"/>
                <a:cs typeface="Times New Roman"/>
              </a:endParaRPr>
            </a:p>
            <a:p>
              <a:pPr marR="41275" algn="r">
                <a:lnSpc>
                  <a:spcPct val="100000"/>
                </a:lnSpc>
                <a:spcBef>
                  <a:spcPts val="585"/>
                </a:spcBef>
              </a:pPr>
              <a:r>
                <a:rPr sz="1800" spc="-5" dirty="0">
                  <a:latin typeface="Times New Roman"/>
                  <a:cs typeface="Times New Roman"/>
                </a:rPr>
                <a:t>s.a</a:t>
              </a:r>
              <a:endParaRPr sz="1800">
                <a:latin typeface="Times New Roman"/>
                <a:cs typeface="Times New Roman"/>
              </a:endParaRPr>
            </a:p>
          </p:txBody>
        </p:sp>
        <p:sp>
          <p:nvSpPr>
            <p:cNvPr id="30" name="object 15">
              <a:extLst>
                <a:ext uri="{FF2B5EF4-FFF2-40B4-BE49-F238E27FC236}">
                  <a16:creationId xmlns:a16="http://schemas.microsoft.com/office/drawing/2014/main" id="{36FECB85-2F20-4D74-9958-CE087D6652DB}"/>
                </a:ext>
              </a:extLst>
            </p:cNvPr>
            <p:cNvSpPr txBox="1"/>
            <p:nvPr/>
          </p:nvSpPr>
          <p:spPr>
            <a:xfrm>
              <a:off x="5277676" y="3571069"/>
              <a:ext cx="1587500" cy="299720"/>
            </a:xfrm>
            <a:prstGeom prst="rect">
              <a:avLst/>
            </a:prstGeom>
          </p:spPr>
          <p:txBody>
            <a:bodyPr vert="horz" wrap="square" lIns="0" tIns="12700" rIns="0" bIns="0" rtlCol="0">
              <a:spAutoFit/>
            </a:bodyPr>
            <a:lstStyle/>
            <a:p>
              <a:pPr marL="38100">
                <a:lnSpc>
                  <a:spcPct val="100000"/>
                </a:lnSpc>
                <a:spcBef>
                  <a:spcPts val="100"/>
                </a:spcBef>
              </a:pPr>
              <a:r>
                <a:rPr sz="1800" dirty="0">
                  <a:latin typeface="Symbol"/>
                  <a:cs typeface="Symbol"/>
                </a:rPr>
                <a:t></a:t>
              </a:r>
              <a:r>
                <a:rPr sz="1800" dirty="0">
                  <a:latin typeface="Times New Roman"/>
                  <a:cs typeface="Times New Roman"/>
                </a:rPr>
                <a:t> </a:t>
              </a:r>
              <a:r>
                <a:rPr sz="1800" spc="-45" dirty="0">
                  <a:latin typeface="Times New Roman"/>
                  <a:cs typeface="Times New Roman"/>
                </a:rPr>
                <a:t>280</a:t>
              </a:r>
              <a:r>
                <a:rPr sz="1800" i="1" spc="-45" dirty="0">
                  <a:latin typeface="Times New Roman"/>
                  <a:cs typeface="Times New Roman"/>
                </a:rPr>
                <a:t>Q</a:t>
              </a:r>
              <a:r>
                <a:rPr sz="1575" spc="-67" baseline="-23809" dirty="0">
                  <a:latin typeface="Times New Roman"/>
                  <a:cs typeface="Times New Roman"/>
                </a:rPr>
                <a:t>1 </a:t>
              </a:r>
              <a:r>
                <a:rPr sz="1800" dirty="0">
                  <a:latin typeface="Symbol"/>
                  <a:cs typeface="Symbol"/>
                </a:rPr>
                <a:t></a:t>
              </a:r>
              <a:r>
                <a:rPr sz="1800" spc="-235" dirty="0">
                  <a:latin typeface="Times New Roman"/>
                  <a:cs typeface="Times New Roman"/>
                </a:rPr>
                <a:t> </a:t>
              </a:r>
              <a:r>
                <a:rPr sz="1800" spc="-20" dirty="0">
                  <a:latin typeface="Times New Roman"/>
                  <a:cs typeface="Times New Roman"/>
                </a:rPr>
                <a:t>450</a:t>
              </a:r>
              <a:r>
                <a:rPr sz="1800" i="1" spc="-20" dirty="0">
                  <a:latin typeface="Times New Roman"/>
                  <a:cs typeface="Times New Roman"/>
                </a:rPr>
                <a:t>Q</a:t>
              </a:r>
              <a:r>
                <a:rPr sz="1575" spc="-30" baseline="-23809" dirty="0">
                  <a:latin typeface="Times New Roman"/>
                  <a:cs typeface="Times New Roman"/>
                </a:rPr>
                <a:t>2</a:t>
              </a:r>
              <a:endParaRPr sz="1575" baseline="-23809">
                <a:latin typeface="Times New Roman"/>
                <a:cs typeface="Times New Roman"/>
              </a:endParaRPr>
            </a:p>
          </p:txBody>
        </p:sp>
        <p:sp>
          <p:nvSpPr>
            <p:cNvPr id="31" name="object 16">
              <a:extLst>
                <a:ext uri="{FF2B5EF4-FFF2-40B4-BE49-F238E27FC236}">
                  <a16:creationId xmlns:a16="http://schemas.microsoft.com/office/drawing/2014/main" id="{3B6AB0E6-B017-4623-838A-9A3B504F63D3}"/>
                </a:ext>
              </a:extLst>
            </p:cNvPr>
            <p:cNvSpPr txBox="1"/>
            <p:nvPr/>
          </p:nvSpPr>
          <p:spPr>
            <a:xfrm>
              <a:off x="6632548" y="3845389"/>
              <a:ext cx="1312545" cy="722630"/>
            </a:xfrm>
            <a:prstGeom prst="rect">
              <a:avLst/>
            </a:prstGeom>
          </p:spPr>
          <p:txBody>
            <a:bodyPr vert="horz" wrap="square" lIns="0" tIns="86360" rIns="0" bIns="0" rtlCol="0">
              <a:spAutoFit/>
            </a:bodyPr>
            <a:lstStyle/>
            <a:p>
              <a:pPr marR="43180" algn="r">
                <a:lnSpc>
                  <a:spcPct val="100000"/>
                </a:lnSpc>
                <a:spcBef>
                  <a:spcPts val="680"/>
                </a:spcBef>
                <a:tabLst>
                  <a:tab pos="807720" algn="l"/>
                </a:tabLst>
              </a:pPr>
              <a:r>
                <a:rPr sz="1800" dirty="0">
                  <a:solidFill>
                    <a:srgbClr val="FF0000"/>
                  </a:solidFill>
                  <a:latin typeface="Symbol"/>
                  <a:cs typeface="Symbol"/>
                </a:rPr>
                <a:t></a:t>
              </a:r>
              <a:r>
                <a:rPr sz="1800" spc="-35" dirty="0">
                  <a:solidFill>
                    <a:srgbClr val="FF0000"/>
                  </a:solidFill>
                  <a:latin typeface="Times New Roman"/>
                  <a:cs typeface="Times New Roman"/>
                </a:rPr>
                <a:t> </a:t>
              </a:r>
              <a:r>
                <a:rPr sz="1800" i="1" spc="-35" dirty="0">
                  <a:solidFill>
                    <a:srgbClr val="FF0000"/>
                  </a:solidFill>
                  <a:latin typeface="Times New Roman"/>
                  <a:cs typeface="Times New Roman"/>
                </a:rPr>
                <a:t>S</a:t>
              </a:r>
              <a:r>
                <a:rPr sz="1575" spc="-52" baseline="-23809" dirty="0">
                  <a:solidFill>
                    <a:srgbClr val="FF0000"/>
                  </a:solidFill>
                  <a:latin typeface="Times New Roman"/>
                  <a:cs typeface="Times New Roman"/>
                </a:rPr>
                <a:t>1	</a:t>
              </a:r>
              <a:r>
                <a:rPr sz="1800" dirty="0">
                  <a:latin typeface="Symbol"/>
                  <a:cs typeface="Symbol"/>
                </a:rPr>
                <a:t></a:t>
              </a:r>
              <a:r>
                <a:rPr sz="1800" spc="-175" dirty="0">
                  <a:latin typeface="Times New Roman"/>
                  <a:cs typeface="Times New Roman"/>
                </a:rPr>
                <a:t> </a:t>
              </a:r>
              <a:r>
                <a:rPr sz="1800" dirty="0">
                  <a:latin typeface="Times New Roman"/>
                  <a:cs typeface="Times New Roman"/>
                </a:rPr>
                <a:t>90</a:t>
              </a:r>
              <a:endParaRPr sz="1800">
                <a:latin typeface="Times New Roman"/>
                <a:cs typeface="Times New Roman"/>
              </a:endParaRPr>
            </a:p>
            <a:p>
              <a:pPr marR="59690" algn="r">
                <a:lnSpc>
                  <a:spcPct val="100000"/>
                </a:lnSpc>
                <a:spcBef>
                  <a:spcPts val="585"/>
                </a:spcBef>
              </a:pPr>
              <a:r>
                <a:rPr sz="1800" dirty="0">
                  <a:solidFill>
                    <a:srgbClr val="FF0000"/>
                  </a:solidFill>
                  <a:latin typeface="Symbol"/>
                  <a:cs typeface="Symbol"/>
                </a:rPr>
                <a:t></a:t>
              </a:r>
              <a:r>
                <a:rPr sz="1800" dirty="0">
                  <a:solidFill>
                    <a:srgbClr val="FF0000"/>
                  </a:solidFill>
                  <a:latin typeface="Times New Roman"/>
                  <a:cs typeface="Times New Roman"/>
                </a:rPr>
                <a:t> </a:t>
              </a:r>
              <a:r>
                <a:rPr sz="1800" i="1" spc="25" dirty="0">
                  <a:solidFill>
                    <a:srgbClr val="FF0000"/>
                  </a:solidFill>
                  <a:latin typeface="Times New Roman"/>
                  <a:cs typeface="Times New Roman"/>
                </a:rPr>
                <a:t>S</a:t>
              </a:r>
              <a:r>
                <a:rPr sz="1575" spc="37" baseline="-23809" dirty="0">
                  <a:solidFill>
                    <a:srgbClr val="FF0000"/>
                  </a:solidFill>
                  <a:latin typeface="Times New Roman"/>
                  <a:cs typeface="Times New Roman"/>
                </a:rPr>
                <a:t>2  </a:t>
              </a:r>
              <a:r>
                <a:rPr sz="1800" dirty="0">
                  <a:latin typeface="Symbol"/>
                  <a:cs typeface="Symbol"/>
                </a:rPr>
                <a:t></a:t>
              </a:r>
              <a:r>
                <a:rPr sz="1800" spc="-325" dirty="0">
                  <a:latin typeface="Times New Roman"/>
                  <a:cs typeface="Times New Roman"/>
                </a:rPr>
                <a:t> </a:t>
              </a:r>
              <a:r>
                <a:rPr sz="1800" dirty="0">
                  <a:latin typeface="Times New Roman"/>
                  <a:cs typeface="Times New Roman"/>
                </a:rPr>
                <a:t>14</a:t>
              </a:r>
              <a:endParaRPr sz="1800">
                <a:latin typeface="Times New Roman"/>
                <a:cs typeface="Times New Roman"/>
              </a:endParaRPr>
            </a:p>
          </p:txBody>
        </p:sp>
        <p:sp>
          <p:nvSpPr>
            <p:cNvPr id="32" name="object 17">
              <a:extLst>
                <a:ext uri="{FF2B5EF4-FFF2-40B4-BE49-F238E27FC236}">
                  <a16:creationId xmlns:a16="http://schemas.microsoft.com/office/drawing/2014/main" id="{02A01CB9-1786-483B-B19D-CA3A891B0445}"/>
                </a:ext>
              </a:extLst>
            </p:cNvPr>
            <p:cNvSpPr txBox="1"/>
            <p:nvPr/>
          </p:nvSpPr>
          <p:spPr>
            <a:xfrm>
              <a:off x="5471654" y="3845387"/>
              <a:ext cx="1183640" cy="1071245"/>
            </a:xfrm>
            <a:prstGeom prst="rect">
              <a:avLst/>
            </a:prstGeom>
          </p:spPr>
          <p:txBody>
            <a:bodyPr vert="horz" wrap="square" lIns="0" tIns="86360" rIns="0" bIns="0" rtlCol="0">
              <a:spAutoFit/>
            </a:bodyPr>
            <a:lstStyle/>
            <a:p>
              <a:pPr marL="38100">
                <a:lnSpc>
                  <a:spcPct val="100000"/>
                </a:lnSpc>
                <a:spcBef>
                  <a:spcPts val="680"/>
                </a:spcBef>
              </a:pPr>
              <a:r>
                <a:rPr sz="1800" spc="-55" dirty="0">
                  <a:latin typeface="Times New Roman"/>
                  <a:cs typeface="Times New Roman"/>
                </a:rPr>
                <a:t>20</a:t>
              </a:r>
              <a:r>
                <a:rPr sz="1800" i="1" spc="-55" dirty="0">
                  <a:latin typeface="Times New Roman"/>
                  <a:cs typeface="Times New Roman"/>
                </a:rPr>
                <a:t>Q</a:t>
              </a:r>
              <a:r>
                <a:rPr sz="1575" spc="-82" baseline="-23809" dirty="0">
                  <a:latin typeface="Times New Roman"/>
                  <a:cs typeface="Times New Roman"/>
                </a:rPr>
                <a:t>1  </a:t>
              </a:r>
              <a:r>
                <a:rPr sz="1800" dirty="0">
                  <a:latin typeface="Symbol"/>
                  <a:cs typeface="Symbol"/>
                </a:rPr>
                <a:t></a:t>
              </a:r>
              <a:r>
                <a:rPr sz="1800" spc="-180" dirty="0">
                  <a:latin typeface="Times New Roman"/>
                  <a:cs typeface="Times New Roman"/>
                </a:rPr>
                <a:t> </a:t>
              </a:r>
              <a:r>
                <a:rPr sz="1800" spc="-25" dirty="0">
                  <a:latin typeface="Times New Roman"/>
                  <a:cs typeface="Times New Roman"/>
                </a:rPr>
                <a:t>50</a:t>
              </a:r>
              <a:r>
                <a:rPr sz="1800" i="1" spc="-25" dirty="0">
                  <a:latin typeface="Times New Roman"/>
                  <a:cs typeface="Times New Roman"/>
                </a:rPr>
                <a:t>Q</a:t>
              </a:r>
              <a:r>
                <a:rPr sz="1575" spc="-37" baseline="-23809" dirty="0">
                  <a:latin typeface="Times New Roman"/>
                  <a:cs typeface="Times New Roman"/>
                </a:rPr>
                <a:t>2</a:t>
              </a:r>
              <a:endParaRPr sz="1575" baseline="-23809">
                <a:latin typeface="Times New Roman"/>
                <a:cs typeface="Times New Roman"/>
              </a:endParaRPr>
            </a:p>
            <a:p>
              <a:pPr marL="153035">
                <a:lnSpc>
                  <a:spcPct val="100000"/>
                </a:lnSpc>
                <a:spcBef>
                  <a:spcPts val="585"/>
                </a:spcBef>
              </a:pPr>
              <a:r>
                <a:rPr sz="1800" spc="-80" dirty="0">
                  <a:latin typeface="Times New Roman"/>
                  <a:cs typeface="Times New Roman"/>
                </a:rPr>
                <a:t>5</a:t>
              </a:r>
              <a:r>
                <a:rPr sz="1800" i="1" spc="-80" dirty="0">
                  <a:latin typeface="Times New Roman"/>
                  <a:cs typeface="Times New Roman"/>
                </a:rPr>
                <a:t>Q</a:t>
              </a:r>
              <a:r>
                <a:rPr sz="1575" spc="-120" baseline="-23809" dirty="0">
                  <a:latin typeface="Times New Roman"/>
                  <a:cs typeface="Times New Roman"/>
                </a:rPr>
                <a:t>1  </a:t>
              </a:r>
              <a:r>
                <a:rPr sz="1800" dirty="0">
                  <a:latin typeface="Symbol"/>
                  <a:cs typeface="Symbol"/>
                </a:rPr>
                <a:t></a:t>
              </a:r>
              <a:r>
                <a:rPr sz="1800" dirty="0">
                  <a:latin typeface="Times New Roman"/>
                  <a:cs typeface="Times New Roman"/>
                </a:rPr>
                <a:t> </a:t>
              </a:r>
              <a:r>
                <a:rPr sz="1800" spc="80" dirty="0">
                  <a:latin typeface="Times New Roman"/>
                  <a:cs typeface="Times New Roman"/>
                </a:rPr>
                <a:t> </a:t>
              </a:r>
              <a:r>
                <a:rPr sz="1800" spc="-35" dirty="0">
                  <a:latin typeface="Times New Roman"/>
                  <a:cs typeface="Times New Roman"/>
                </a:rPr>
                <a:t>4</a:t>
              </a:r>
              <a:r>
                <a:rPr sz="1800" i="1" spc="-35" dirty="0">
                  <a:latin typeface="Times New Roman"/>
                  <a:cs typeface="Times New Roman"/>
                </a:rPr>
                <a:t>Q</a:t>
              </a:r>
              <a:r>
                <a:rPr sz="1575" spc="-52" baseline="-23809" dirty="0">
                  <a:latin typeface="Times New Roman"/>
                  <a:cs typeface="Times New Roman"/>
                </a:rPr>
                <a:t>2</a:t>
              </a:r>
              <a:endParaRPr sz="1575" baseline="-23809">
                <a:latin typeface="Times New Roman"/>
                <a:cs typeface="Times New Roman"/>
              </a:endParaRPr>
            </a:p>
            <a:p>
              <a:pPr marL="153035">
                <a:lnSpc>
                  <a:spcPct val="100000"/>
                </a:lnSpc>
                <a:spcBef>
                  <a:spcPts val="585"/>
                </a:spcBef>
              </a:pPr>
              <a:r>
                <a:rPr sz="1800" i="1" spc="-10" dirty="0">
                  <a:latin typeface="Times New Roman"/>
                  <a:cs typeface="Times New Roman"/>
                </a:rPr>
                <a:t>Q</a:t>
              </a:r>
              <a:r>
                <a:rPr sz="1575" spc="-15" baseline="-23809" dirty="0">
                  <a:latin typeface="Times New Roman"/>
                  <a:cs typeface="Times New Roman"/>
                </a:rPr>
                <a:t>1</a:t>
              </a:r>
              <a:r>
                <a:rPr sz="1800" spc="-10" dirty="0">
                  <a:latin typeface="Times New Roman"/>
                  <a:cs typeface="Times New Roman"/>
                </a:rPr>
                <a:t>,</a:t>
              </a:r>
              <a:r>
                <a:rPr sz="1800" i="1" spc="-10" dirty="0">
                  <a:latin typeface="Times New Roman"/>
                  <a:cs typeface="Times New Roman"/>
                </a:rPr>
                <a:t>Q</a:t>
              </a:r>
              <a:r>
                <a:rPr sz="1575" spc="-15" baseline="-23809" dirty="0">
                  <a:latin typeface="Times New Roman"/>
                  <a:cs typeface="Times New Roman"/>
                </a:rPr>
                <a:t>2 </a:t>
              </a:r>
              <a:r>
                <a:rPr sz="1800" dirty="0">
                  <a:latin typeface="Symbol"/>
                  <a:cs typeface="Symbol"/>
                </a:rPr>
                <a:t></a:t>
              </a:r>
              <a:r>
                <a:rPr sz="1800" spc="-30" dirty="0">
                  <a:latin typeface="Times New Roman"/>
                  <a:cs typeface="Times New Roman"/>
                </a:rPr>
                <a:t> </a:t>
              </a:r>
              <a:r>
                <a:rPr sz="1800" dirty="0">
                  <a:latin typeface="Times New Roman"/>
                  <a:cs typeface="Times New Roman"/>
                </a:rPr>
                <a:t>0</a:t>
              </a:r>
              <a:endParaRPr sz="1800">
                <a:latin typeface="Times New Roman"/>
                <a:cs typeface="Times New Roman"/>
              </a:endParaRPr>
            </a:p>
          </p:txBody>
        </p:sp>
      </p:grpSp>
      <p:pic>
        <p:nvPicPr>
          <p:cNvPr id="100" name="Picture 2" descr="Como empezar a analizar datos con Python usando Google Colab | by Gustavo  Juantorena | Medium">
            <a:extLst>
              <a:ext uri="{FF2B5EF4-FFF2-40B4-BE49-F238E27FC236}">
                <a16:creationId xmlns:a16="http://schemas.microsoft.com/office/drawing/2014/main" id="{C871AED5-62C1-48FA-AE7D-F8AA0C0F2E3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5635" y="3973239"/>
            <a:ext cx="2783584" cy="1236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8040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Asignación de recursos (IV)</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26</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17" name="object 9">
            <a:extLst>
              <a:ext uri="{FF2B5EF4-FFF2-40B4-BE49-F238E27FC236}">
                <a16:creationId xmlns:a16="http://schemas.microsoft.com/office/drawing/2014/main" id="{3B4CE3AD-4A78-4758-AB16-8B77191DFA2B}"/>
              </a:ext>
            </a:extLst>
          </p:cNvPr>
          <p:cNvSpPr txBox="1"/>
          <p:nvPr/>
        </p:nvSpPr>
        <p:spPr>
          <a:xfrm>
            <a:off x="6759835" y="4934908"/>
            <a:ext cx="44386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Times New Roman"/>
                <a:cs typeface="Times New Roman"/>
              </a:rPr>
              <a:t>(</a:t>
            </a:r>
            <a:r>
              <a:rPr sz="1200" dirty="0">
                <a:latin typeface="Times New Roman"/>
                <a:cs typeface="Times New Roman"/>
              </a:rPr>
              <a:t>4</a:t>
            </a:r>
            <a:r>
              <a:rPr sz="1200" spc="-5" dirty="0">
                <a:latin typeface="Times New Roman"/>
                <a:cs typeface="Times New Roman"/>
              </a:rPr>
              <a:t>’</a:t>
            </a:r>
            <a:r>
              <a:rPr sz="1200" dirty="0">
                <a:latin typeface="Times New Roman"/>
                <a:cs typeface="Times New Roman"/>
              </a:rPr>
              <a:t>5,0)</a:t>
            </a:r>
            <a:endParaRPr sz="1200">
              <a:latin typeface="Times New Roman"/>
              <a:cs typeface="Times New Roman"/>
            </a:endParaRPr>
          </a:p>
        </p:txBody>
      </p:sp>
      <p:sp>
        <p:nvSpPr>
          <p:cNvPr id="18" name="object 10">
            <a:extLst>
              <a:ext uri="{FF2B5EF4-FFF2-40B4-BE49-F238E27FC236}">
                <a16:creationId xmlns:a16="http://schemas.microsoft.com/office/drawing/2014/main" id="{C975AAEA-AE8D-4588-B254-4FA0461F49C5}"/>
              </a:ext>
            </a:extLst>
          </p:cNvPr>
          <p:cNvSpPr txBox="1"/>
          <p:nvPr/>
        </p:nvSpPr>
        <p:spPr>
          <a:xfrm>
            <a:off x="4993991" y="3629145"/>
            <a:ext cx="31750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Times New Roman"/>
                <a:cs typeface="Times New Roman"/>
              </a:rPr>
              <a:t>(</a:t>
            </a:r>
            <a:r>
              <a:rPr sz="1200" dirty="0">
                <a:latin typeface="Times New Roman"/>
                <a:cs typeface="Times New Roman"/>
              </a:rPr>
              <a:t>2,1)</a:t>
            </a:r>
            <a:endParaRPr sz="1200">
              <a:latin typeface="Times New Roman"/>
              <a:cs typeface="Times New Roman"/>
            </a:endParaRPr>
          </a:p>
        </p:txBody>
      </p:sp>
      <p:sp>
        <p:nvSpPr>
          <p:cNvPr id="19" name="object 11">
            <a:extLst>
              <a:ext uri="{FF2B5EF4-FFF2-40B4-BE49-F238E27FC236}">
                <a16:creationId xmlns:a16="http://schemas.microsoft.com/office/drawing/2014/main" id="{6DD3D0EE-2568-4398-A5B6-9495FE0E94CB}"/>
              </a:ext>
            </a:extLst>
          </p:cNvPr>
          <p:cNvSpPr txBox="1"/>
          <p:nvPr/>
        </p:nvSpPr>
        <p:spPr>
          <a:xfrm>
            <a:off x="2540701" y="1946473"/>
            <a:ext cx="44386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Times New Roman"/>
                <a:cs typeface="Times New Roman"/>
              </a:rPr>
              <a:t>(</a:t>
            </a:r>
            <a:r>
              <a:rPr sz="1200" dirty="0">
                <a:latin typeface="Times New Roman"/>
                <a:cs typeface="Times New Roman"/>
              </a:rPr>
              <a:t>3</a:t>
            </a:r>
            <a:r>
              <a:rPr sz="1200" spc="-5" dirty="0">
                <a:latin typeface="Times New Roman"/>
                <a:cs typeface="Times New Roman"/>
              </a:rPr>
              <a:t>’</a:t>
            </a:r>
            <a:r>
              <a:rPr sz="1200" dirty="0">
                <a:latin typeface="Times New Roman"/>
                <a:cs typeface="Times New Roman"/>
              </a:rPr>
              <a:t>5,0)</a:t>
            </a:r>
            <a:endParaRPr sz="1200">
              <a:latin typeface="Times New Roman"/>
              <a:cs typeface="Times New Roman"/>
            </a:endParaRPr>
          </a:p>
        </p:txBody>
      </p:sp>
      <p:sp>
        <p:nvSpPr>
          <p:cNvPr id="23" name="object 12">
            <a:extLst>
              <a:ext uri="{FF2B5EF4-FFF2-40B4-BE49-F238E27FC236}">
                <a16:creationId xmlns:a16="http://schemas.microsoft.com/office/drawing/2014/main" id="{E7203823-1D6E-402E-AE85-9B23C93D25BA}"/>
              </a:ext>
            </a:extLst>
          </p:cNvPr>
          <p:cNvSpPr txBox="1"/>
          <p:nvPr/>
        </p:nvSpPr>
        <p:spPr>
          <a:xfrm>
            <a:off x="2633475" y="3229518"/>
            <a:ext cx="44386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Times New Roman"/>
                <a:cs typeface="Times New Roman"/>
              </a:rPr>
              <a:t>(</a:t>
            </a:r>
            <a:r>
              <a:rPr sz="1200" dirty="0">
                <a:latin typeface="Times New Roman"/>
                <a:cs typeface="Times New Roman"/>
              </a:rPr>
              <a:t>0,1</a:t>
            </a:r>
            <a:r>
              <a:rPr sz="1200" spc="-5" dirty="0">
                <a:latin typeface="Times New Roman"/>
                <a:cs typeface="Times New Roman"/>
              </a:rPr>
              <a:t>’</a:t>
            </a:r>
            <a:r>
              <a:rPr sz="1200" dirty="0">
                <a:latin typeface="Times New Roman"/>
                <a:cs typeface="Times New Roman"/>
              </a:rPr>
              <a:t>8)</a:t>
            </a:r>
            <a:endParaRPr sz="1200">
              <a:latin typeface="Times New Roman"/>
              <a:cs typeface="Times New Roman"/>
            </a:endParaRPr>
          </a:p>
        </p:txBody>
      </p:sp>
      <p:sp>
        <p:nvSpPr>
          <p:cNvPr id="33" name="object 13">
            <a:extLst>
              <a:ext uri="{FF2B5EF4-FFF2-40B4-BE49-F238E27FC236}">
                <a16:creationId xmlns:a16="http://schemas.microsoft.com/office/drawing/2014/main" id="{185F83AA-8EA7-4A18-ABD8-0E4BB26655C4}"/>
              </a:ext>
            </a:extLst>
          </p:cNvPr>
          <p:cNvSpPr txBox="1"/>
          <p:nvPr/>
        </p:nvSpPr>
        <p:spPr>
          <a:xfrm>
            <a:off x="2965522" y="1236174"/>
            <a:ext cx="234315" cy="269240"/>
          </a:xfrm>
          <a:prstGeom prst="rect">
            <a:avLst/>
          </a:prstGeom>
        </p:spPr>
        <p:txBody>
          <a:bodyPr vert="horz" wrap="square" lIns="0" tIns="12065" rIns="0" bIns="0" rtlCol="0">
            <a:spAutoFit/>
          </a:bodyPr>
          <a:lstStyle/>
          <a:p>
            <a:pPr marL="38100">
              <a:lnSpc>
                <a:spcPct val="100000"/>
              </a:lnSpc>
              <a:spcBef>
                <a:spcPts val="95"/>
              </a:spcBef>
            </a:pPr>
            <a:r>
              <a:rPr sz="1600" i="1" dirty="0">
                <a:latin typeface="Times New Roman"/>
                <a:cs typeface="Times New Roman"/>
              </a:rPr>
              <a:t>x</a:t>
            </a:r>
            <a:r>
              <a:rPr sz="1575" baseline="-21164" dirty="0">
                <a:latin typeface="Times New Roman"/>
                <a:cs typeface="Times New Roman"/>
              </a:rPr>
              <a:t>2</a:t>
            </a:r>
            <a:endParaRPr sz="1575" baseline="-21164">
              <a:latin typeface="Times New Roman"/>
              <a:cs typeface="Times New Roman"/>
            </a:endParaRPr>
          </a:p>
        </p:txBody>
      </p:sp>
      <p:sp>
        <p:nvSpPr>
          <p:cNvPr id="34" name="object 14">
            <a:extLst>
              <a:ext uri="{FF2B5EF4-FFF2-40B4-BE49-F238E27FC236}">
                <a16:creationId xmlns:a16="http://schemas.microsoft.com/office/drawing/2014/main" id="{9060AE3B-28EF-41EC-B263-8572160DF0FE}"/>
              </a:ext>
            </a:extLst>
          </p:cNvPr>
          <p:cNvSpPr/>
          <p:nvPr/>
        </p:nvSpPr>
        <p:spPr>
          <a:xfrm>
            <a:off x="4205351" y="5023673"/>
            <a:ext cx="480059" cy="433070"/>
          </a:xfrm>
          <a:custGeom>
            <a:avLst/>
            <a:gdLst/>
            <a:ahLst/>
            <a:cxnLst/>
            <a:rect l="l" t="t" r="r" b="b"/>
            <a:pathLst>
              <a:path w="480059" h="433070">
                <a:moveTo>
                  <a:pt x="480059" y="0"/>
                </a:moveTo>
                <a:lnTo>
                  <a:pt x="0" y="0"/>
                </a:lnTo>
                <a:lnTo>
                  <a:pt x="0" y="432816"/>
                </a:lnTo>
                <a:lnTo>
                  <a:pt x="480059" y="432816"/>
                </a:lnTo>
                <a:lnTo>
                  <a:pt x="480059" y="0"/>
                </a:lnTo>
                <a:close/>
              </a:path>
            </a:pathLst>
          </a:custGeom>
          <a:solidFill>
            <a:srgbClr val="FFFFFF"/>
          </a:solidFill>
        </p:spPr>
        <p:txBody>
          <a:bodyPr wrap="square" lIns="0" tIns="0" rIns="0" bIns="0" rtlCol="0"/>
          <a:lstStyle/>
          <a:p>
            <a:endParaRPr/>
          </a:p>
        </p:txBody>
      </p:sp>
      <p:sp>
        <p:nvSpPr>
          <p:cNvPr id="35" name="object 15">
            <a:extLst>
              <a:ext uri="{FF2B5EF4-FFF2-40B4-BE49-F238E27FC236}">
                <a16:creationId xmlns:a16="http://schemas.microsoft.com/office/drawing/2014/main" id="{200792B7-A9F2-4378-8233-91F0B3BD0F56}"/>
              </a:ext>
            </a:extLst>
          </p:cNvPr>
          <p:cNvSpPr txBox="1"/>
          <p:nvPr/>
        </p:nvSpPr>
        <p:spPr>
          <a:xfrm>
            <a:off x="4258924" y="5050938"/>
            <a:ext cx="234315" cy="269240"/>
          </a:xfrm>
          <a:prstGeom prst="rect">
            <a:avLst/>
          </a:prstGeom>
        </p:spPr>
        <p:txBody>
          <a:bodyPr vert="horz" wrap="square" lIns="0" tIns="12065" rIns="0" bIns="0" rtlCol="0">
            <a:spAutoFit/>
          </a:bodyPr>
          <a:lstStyle/>
          <a:p>
            <a:pPr marL="38100">
              <a:lnSpc>
                <a:spcPct val="100000"/>
              </a:lnSpc>
              <a:spcBef>
                <a:spcPts val="95"/>
              </a:spcBef>
            </a:pPr>
            <a:r>
              <a:rPr sz="1600" i="1" dirty="0">
                <a:latin typeface="Times New Roman"/>
                <a:cs typeface="Times New Roman"/>
              </a:rPr>
              <a:t>x</a:t>
            </a:r>
            <a:r>
              <a:rPr sz="1575" baseline="-21164" dirty="0">
                <a:latin typeface="Times New Roman"/>
                <a:cs typeface="Times New Roman"/>
              </a:rPr>
              <a:t>1</a:t>
            </a:r>
            <a:endParaRPr sz="1575" baseline="-21164">
              <a:latin typeface="Times New Roman"/>
              <a:cs typeface="Times New Roman"/>
            </a:endParaRPr>
          </a:p>
        </p:txBody>
      </p:sp>
      <p:sp>
        <p:nvSpPr>
          <p:cNvPr id="36" name="object 16">
            <a:extLst>
              <a:ext uri="{FF2B5EF4-FFF2-40B4-BE49-F238E27FC236}">
                <a16:creationId xmlns:a16="http://schemas.microsoft.com/office/drawing/2014/main" id="{692AD218-B72C-414D-92A6-233097D13ED0}"/>
              </a:ext>
            </a:extLst>
          </p:cNvPr>
          <p:cNvSpPr txBox="1"/>
          <p:nvPr/>
        </p:nvSpPr>
        <p:spPr>
          <a:xfrm>
            <a:off x="1386455" y="3901503"/>
            <a:ext cx="1578610" cy="883285"/>
          </a:xfrm>
          <a:prstGeom prst="rect">
            <a:avLst/>
          </a:prstGeom>
        </p:spPr>
        <p:txBody>
          <a:bodyPr vert="horz" wrap="square" lIns="0" tIns="12700" rIns="0" bIns="0" rtlCol="0">
            <a:spAutoFit/>
          </a:bodyPr>
          <a:lstStyle/>
          <a:p>
            <a:pPr marL="12700" marR="915035">
              <a:lnSpc>
                <a:spcPct val="100000"/>
              </a:lnSpc>
              <a:spcBef>
                <a:spcPts val="100"/>
              </a:spcBef>
            </a:pPr>
            <a:r>
              <a:rPr sz="1200" spc="-5" dirty="0">
                <a:latin typeface="Times New Roman"/>
                <a:cs typeface="Times New Roman"/>
              </a:rPr>
              <a:t>Rectas </a:t>
            </a:r>
            <a:r>
              <a:rPr sz="1200" dirty="0">
                <a:latin typeface="Times New Roman"/>
                <a:cs typeface="Times New Roman"/>
              </a:rPr>
              <a:t>de  i</a:t>
            </a:r>
            <a:r>
              <a:rPr sz="1200" spc="-5" dirty="0">
                <a:latin typeface="Times New Roman"/>
                <a:cs typeface="Times New Roman"/>
              </a:rPr>
              <a:t>s</a:t>
            </a:r>
            <a:r>
              <a:rPr sz="1200" dirty="0">
                <a:latin typeface="Times New Roman"/>
                <a:cs typeface="Times New Roman"/>
              </a:rPr>
              <a:t>o</a:t>
            </a:r>
            <a:r>
              <a:rPr sz="1200" spc="-5" dirty="0">
                <a:latin typeface="Times New Roman"/>
                <a:cs typeface="Times New Roman"/>
              </a:rPr>
              <a:t>f</a:t>
            </a:r>
            <a:r>
              <a:rPr sz="1200" dirty="0">
                <a:latin typeface="Times New Roman"/>
                <a:cs typeface="Times New Roman"/>
              </a:rPr>
              <a:t>un</a:t>
            </a:r>
            <a:r>
              <a:rPr sz="1200" spc="-5" dirty="0">
                <a:latin typeface="Times New Roman"/>
                <a:cs typeface="Times New Roman"/>
              </a:rPr>
              <a:t>c</a:t>
            </a:r>
            <a:r>
              <a:rPr sz="1200" dirty="0">
                <a:latin typeface="Times New Roman"/>
                <a:cs typeface="Times New Roman"/>
              </a:rPr>
              <a:t>ión  </a:t>
            </a:r>
            <a:r>
              <a:rPr sz="1200" spc="-5" dirty="0">
                <a:latin typeface="Times New Roman"/>
                <a:cs typeface="Times New Roman"/>
              </a:rPr>
              <a:t>objetivo</a:t>
            </a:r>
            <a:endParaRPr sz="1200" dirty="0">
              <a:latin typeface="Times New Roman"/>
              <a:cs typeface="Times New Roman"/>
            </a:endParaRPr>
          </a:p>
          <a:p>
            <a:pPr marR="5080" algn="r">
              <a:lnSpc>
                <a:spcPct val="100000"/>
              </a:lnSpc>
              <a:spcBef>
                <a:spcPts val="990"/>
              </a:spcBef>
            </a:pPr>
            <a:r>
              <a:rPr sz="1200" spc="-5" dirty="0">
                <a:latin typeface="Times New Roman"/>
                <a:cs typeface="Times New Roman"/>
              </a:rPr>
              <a:t>(</a:t>
            </a:r>
            <a:r>
              <a:rPr sz="1200" dirty="0">
                <a:latin typeface="Times New Roman"/>
                <a:cs typeface="Times New Roman"/>
              </a:rPr>
              <a:t>0,0)</a:t>
            </a:r>
          </a:p>
        </p:txBody>
      </p:sp>
      <p:grpSp>
        <p:nvGrpSpPr>
          <p:cNvPr id="37" name="object 17">
            <a:extLst>
              <a:ext uri="{FF2B5EF4-FFF2-40B4-BE49-F238E27FC236}">
                <a16:creationId xmlns:a16="http://schemas.microsoft.com/office/drawing/2014/main" id="{D72F0349-BB16-4336-8EF5-F18FD0B19ED5}"/>
              </a:ext>
            </a:extLst>
          </p:cNvPr>
          <p:cNvGrpSpPr/>
          <p:nvPr/>
        </p:nvGrpSpPr>
        <p:grpSpPr>
          <a:xfrm>
            <a:off x="2176652" y="1640394"/>
            <a:ext cx="5180965" cy="3474720"/>
            <a:chOff x="4263897" y="1914144"/>
            <a:chExt cx="5180965" cy="3474720"/>
          </a:xfrm>
        </p:grpSpPr>
        <p:sp>
          <p:nvSpPr>
            <p:cNvPr id="38" name="object 18">
              <a:extLst>
                <a:ext uri="{FF2B5EF4-FFF2-40B4-BE49-F238E27FC236}">
                  <a16:creationId xmlns:a16="http://schemas.microsoft.com/office/drawing/2014/main" id="{BE96C505-0F9F-4A8F-ADD1-5399912E1E3F}"/>
                </a:ext>
              </a:extLst>
            </p:cNvPr>
            <p:cNvSpPr/>
            <p:nvPr/>
          </p:nvSpPr>
          <p:spPr>
            <a:xfrm>
              <a:off x="5237987" y="1914144"/>
              <a:ext cx="0" cy="3241675"/>
            </a:xfrm>
            <a:custGeom>
              <a:avLst/>
              <a:gdLst/>
              <a:ahLst/>
              <a:cxnLst/>
              <a:rect l="l" t="t" r="r" b="b"/>
              <a:pathLst>
                <a:path h="3241675">
                  <a:moveTo>
                    <a:pt x="0" y="0"/>
                  </a:moveTo>
                  <a:lnTo>
                    <a:pt x="0" y="3241548"/>
                  </a:lnTo>
                </a:path>
              </a:pathLst>
            </a:custGeom>
            <a:ln w="12192">
              <a:solidFill>
                <a:srgbClr val="000000"/>
              </a:solidFill>
            </a:ln>
          </p:spPr>
          <p:txBody>
            <a:bodyPr wrap="square" lIns="0" tIns="0" rIns="0" bIns="0" rtlCol="0"/>
            <a:lstStyle/>
            <a:p>
              <a:endParaRPr/>
            </a:p>
          </p:txBody>
        </p:sp>
        <p:sp>
          <p:nvSpPr>
            <p:cNvPr id="39" name="object 19">
              <a:extLst>
                <a:ext uri="{FF2B5EF4-FFF2-40B4-BE49-F238E27FC236}">
                  <a16:creationId xmlns:a16="http://schemas.microsoft.com/office/drawing/2014/main" id="{DB861267-445E-4D8A-BC14-75FB11774FF3}"/>
                </a:ext>
              </a:extLst>
            </p:cNvPr>
            <p:cNvSpPr/>
            <p:nvPr/>
          </p:nvSpPr>
          <p:spPr>
            <a:xfrm>
              <a:off x="5237987" y="5155692"/>
              <a:ext cx="3354704" cy="0"/>
            </a:xfrm>
            <a:custGeom>
              <a:avLst/>
              <a:gdLst/>
              <a:ahLst/>
              <a:cxnLst/>
              <a:rect l="l" t="t" r="r" b="b"/>
              <a:pathLst>
                <a:path w="3354704">
                  <a:moveTo>
                    <a:pt x="0" y="0"/>
                  </a:moveTo>
                  <a:lnTo>
                    <a:pt x="3354324" y="0"/>
                  </a:lnTo>
                </a:path>
              </a:pathLst>
            </a:custGeom>
            <a:ln w="12192">
              <a:solidFill>
                <a:srgbClr val="000000"/>
              </a:solidFill>
            </a:ln>
          </p:spPr>
          <p:txBody>
            <a:bodyPr wrap="square" lIns="0" tIns="0" rIns="0" bIns="0" rtlCol="0"/>
            <a:lstStyle/>
            <a:p>
              <a:endParaRPr/>
            </a:p>
          </p:txBody>
        </p:sp>
        <p:sp>
          <p:nvSpPr>
            <p:cNvPr id="40" name="object 20">
              <a:extLst>
                <a:ext uri="{FF2B5EF4-FFF2-40B4-BE49-F238E27FC236}">
                  <a16:creationId xmlns:a16="http://schemas.microsoft.com/office/drawing/2014/main" id="{004DE88F-0737-4D90-84D6-B8F95621A694}"/>
                </a:ext>
              </a:extLst>
            </p:cNvPr>
            <p:cNvSpPr/>
            <p:nvPr/>
          </p:nvSpPr>
          <p:spPr>
            <a:xfrm>
              <a:off x="4962143" y="4009644"/>
              <a:ext cx="1798320" cy="1374775"/>
            </a:xfrm>
            <a:custGeom>
              <a:avLst/>
              <a:gdLst/>
              <a:ahLst/>
              <a:cxnLst/>
              <a:rect l="l" t="t" r="r" b="b"/>
              <a:pathLst>
                <a:path w="1798320" h="1374775">
                  <a:moveTo>
                    <a:pt x="0" y="0"/>
                  </a:moveTo>
                  <a:lnTo>
                    <a:pt x="1798320" y="1374647"/>
                  </a:lnTo>
                </a:path>
              </a:pathLst>
            </a:custGeom>
            <a:ln w="9144">
              <a:solidFill>
                <a:srgbClr val="000000"/>
              </a:solidFill>
              <a:prstDash val="dot"/>
            </a:ln>
          </p:spPr>
          <p:txBody>
            <a:bodyPr wrap="square" lIns="0" tIns="0" rIns="0" bIns="0" rtlCol="0"/>
            <a:lstStyle/>
            <a:p>
              <a:endParaRPr/>
            </a:p>
          </p:txBody>
        </p:sp>
        <p:sp>
          <p:nvSpPr>
            <p:cNvPr id="41" name="object 21">
              <a:extLst>
                <a:ext uri="{FF2B5EF4-FFF2-40B4-BE49-F238E27FC236}">
                  <a16:creationId xmlns:a16="http://schemas.microsoft.com/office/drawing/2014/main" id="{52DB3564-C1AA-4732-9A44-6AFA833122B0}"/>
                </a:ext>
              </a:extLst>
            </p:cNvPr>
            <p:cNvSpPr/>
            <p:nvPr/>
          </p:nvSpPr>
          <p:spPr>
            <a:xfrm>
              <a:off x="4280915" y="3263023"/>
              <a:ext cx="628015" cy="1226820"/>
            </a:xfrm>
            <a:custGeom>
              <a:avLst/>
              <a:gdLst/>
              <a:ahLst/>
              <a:cxnLst/>
              <a:rect l="l" t="t" r="r" b="b"/>
              <a:pathLst>
                <a:path w="628014" h="1226820">
                  <a:moveTo>
                    <a:pt x="0" y="1226680"/>
                  </a:moveTo>
                  <a:lnTo>
                    <a:pt x="627913" y="0"/>
                  </a:lnTo>
                </a:path>
              </a:pathLst>
            </a:custGeom>
            <a:ln w="12700">
              <a:solidFill>
                <a:srgbClr val="000000"/>
              </a:solidFill>
            </a:ln>
          </p:spPr>
          <p:txBody>
            <a:bodyPr wrap="square" lIns="0" tIns="0" rIns="0" bIns="0" rtlCol="0"/>
            <a:lstStyle/>
            <a:p>
              <a:endParaRPr/>
            </a:p>
          </p:txBody>
        </p:sp>
        <p:sp>
          <p:nvSpPr>
            <p:cNvPr id="42" name="object 22">
              <a:extLst>
                <a:ext uri="{FF2B5EF4-FFF2-40B4-BE49-F238E27FC236}">
                  <a16:creationId xmlns:a16="http://schemas.microsoft.com/office/drawing/2014/main" id="{2A64C7CE-5D7B-4570-9D8B-A11594FF7117}"/>
                </a:ext>
              </a:extLst>
            </p:cNvPr>
            <p:cNvSpPr/>
            <p:nvPr/>
          </p:nvSpPr>
          <p:spPr>
            <a:xfrm>
              <a:off x="4869126" y="3206494"/>
              <a:ext cx="69215" cy="85725"/>
            </a:xfrm>
            <a:custGeom>
              <a:avLst/>
              <a:gdLst/>
              <a:ahLst/>
              <a:cxnLst/>
              <a:rect l="l" t="t" r="r" b="b"/>
              <a:pathLst>
                <a:path w="69214" h="85725">
                  <a:moveTo>
                    <a:pt x="68630" y="0"/>
                  </a:moveTo>
                  <a:lnTo>
                    <a:pt x="0" y="50469"/>
                  </a:lnTo>
                  <a:lnTo>
                    <a:pt x="67830" y="85191"/>
                  </a:lnTo>
                  <a:lnTo>
                    <a:pt x="68630" y="0"/>
                  </a:lnTo>
                  <a:close/>
                </a:path>
              </a:pathLst>
            </a:custGeom>
            <a:solidFill>
              <a:srgbClr val="000000"/>
            </a:solidFill>
          </p:spPr>
          <p:txBody>
            <a:bodyPr wrap="square" lIns="0" tIns="0" rIns="0" bIns="0" rtlCol="0"/>
            <a:lstStyle/>
            <a:p>
              <a:endParaRPr/>
            </a:p>
          </p:txBody>
        </p:sp>
        <p:sp>
          <p:nvSpPr>
            <p:cNvPr id="43" name="object 23">
              <a:extLst>
                <a:ext uri="{FF2B5EF4-FFF2-40B4-BE49-F238E27FC236}">
                  <a16:creationId xmlns:a16="http://schemas.microsoft.com/office/drawing/2014/main" id="{7B63C1A0-1BC0-4461-B56A-F556B13270F0}"/>
                </a:ext>
              </a:extLst>
            </p:cNvPr>
            <p:cNvSpPr/>
            <p:nvPr/>
          </p:nvSpPr>
          <p:spPr>
            <a:xfrm>
              <a:off x="4270247" y="2988830"/>
              <a:ext cx="669925" cy="1531620"/>
            </a:xfrm>
            <a:custGeom>
              <a:avLst/>
              <a:gdLst/>
              <a:ahLst/>
              <a:cxnLst/>
              <a:rect l="l" t="t" r="r" b="b"/>
              <a:pathLst>
                <a:path w="669925" h="1531620">
                  <a:moveTo>
                    <a:pt x="0" y="1531353"/>
                  </a:moveTo>
                  <a:lnTo>
                    <a:pt x="669505" y="0"/>
                  </a:lnTo>
                </a:path>
              </a:pathLst>
            </a:custGeom>
            <a:ln w="12699">
              <a:solidFill>
                <a:srgbClr val="000000"/>
              </a:solidFill>
            </a:ln>
          </p:spPr>
          <p:txBody>
            <a:bodyPr wrap="square" lIns="0" tIns="0" rIns="0" bIns="0" rtlCol="0"/>
            <a:lstStyle/>
            <a:p>
              <a:endParaRPr/>
            </a:p>
          </p:txBody>
        </p:sp>
        <p:sp>
          <p:nvSpPr>
            <p:cNvPr id="44" name="object 24">
              <a:extLst>
                <a:ext uri="{FF2B5EF4-FFF2-40B4-BE49-F238E27FC236}">
                  <a16:creationId xmlns:a16="http://schemas.microsoft.com/office/drawing/2014/main" id="{3FBDDC79-0DC3-4BBE-B64B-9CB6FFC90ED0}"/>
                </a:ext>
              </a:extLst>
            </p:cNvPr>
            <p:cNvSpPr/>
            <p:nvPr/>
          </p:nvSpPr>
          <p:spPr>
            <a:xfrm>
              <a:off x="4899755" y="2930655"/>
              <a:ext cx="69850" cy="85090"/>
            </a:xfrm>
            <a:custGeom>
              <a:avLst/>
              <a:gdLst/>
              <a:ahLst/>
              <a:cxnLst/>
              <a:rect l="l" t="t" r="r" b="b"/>
              <a:pathLst>
                <a:path w="69850" h="85089">
                  <a:moveTo>
                    <a:pt x="65430" y="0"/>
                  </a:moveTo>
                  <a:lnTo>
                    <a:pt x="0" y="54559"/>
                  </a:lnTo>
                  <a:lnTo>
                    <a:pt x="69824" y="85077"/>
                  </a:lnTo>
                  <a:lnTo>
                    <a:pt x="65430" y="0"/>
                  </a:lnTo>
                  <a:close/>
                </a:path>
              </a:pathLst>
            </a:custGeom>
            <a:solidFill>
              <a:srgbClr val="000000"/>
            </a:solidFill>
          </p:spPr>
          <p:txBody>
            <a:bodyPr wrap="square" lIns="0" tIns="0" rIns="0" bIns="0" rtlCol="0"/>
            <a:lstStyle/>
            <a:p>
              <a:endParaRPr/>
            </a:p>
          </p:txBody>
        </p:sp>
        <p:sp>
          <p:nvSpPr>
            <p:cNvPr id="45" name="object 25">
              <a:extLst>
                <a:ext uri="{FF2B5EF4-FFF2-40B4-BE49-F238E27FC236}">
                  <a16:creationId xmlns:a16="http://schemas.microsoft.com/office/drawing/2014/main" id="{B1D765BF-05CD-47A6-BB03-1F1A1290E7C8}"/>
                </a:ext>
              </a:extLst>
            </p:cNvPr>
            <p:cNvSpPr/>
            <p:nvPr/>
          </p:nvSpPr>
          <p:spPr>
            <a:xfrm>
              <a:off x="4274819" y="4045051"/>
              <a:ext cx="662305" cy="445134"/>
            </a:xfrm>
            <a:custGeom>
              <a:avLst/>
              <a:gdLst/>
              <a:ahLst/>
              <a:cxnLst/>
              <a:rect l="l" t="t" r="r" b="b"/>
              <a:pathLst>
                <a:path w="662304" h="445135">
                  <a:moveTo>
                    <a:pt x="0" y="444652"/>
                  </a:moveTo>
                  <a:lnTo>
                    <a:pt x="662038" y="0"/>
                  </a:lnTo>
                </a:path>
              </a:pathLst>
            </a:custGeom>
            <a:ln w="12700">
              <a:solidFill>
                <a:srgbClr val="000000"/>
              </a:solidFill>
            </a:ln>
          </p:spPr>
          <p:txBody>
            <a:bodyPr wrap="square" lIns="0" tIns="0" rIns="0" bIns="0" rtlCol="0"/>
            <a:lstStyle/>
            <a:p>
              <a:endParaRPr/>
            </a:p>
          </p:txBody>
        </p:sp>
        <p:sp>
          <p:nvSpPr>
            <p:cNvPr id="46" name="object 26">
              <a:extLst>
                <a:ext uri="{FF2B5EF4-FFF2-40B4-BE49-F238E27FC236}">
                  <a16:creationId xmlns:a16="http://schemas.microsoft.com/office/drawing/2014/main" id="{CD3E8191-5A65-43D5-85DB-29BF91E54A64}"/>
                </a:ext>
              </a:extLst>
            </p:cNvPr>
            <p:cNvSpPr/>
            <p:nvPr/>
          </p:nvSpPr>
          <p:spPr>
            <a:xfrm>
              <a:off x="4905071" y="4009642"/>
              <a:ext cx="85090" cy="74295"/>
            </a:xfrm>
            <a:custGeom>
              <a:avLst/>
              <a:gdLst/>
              <a:ahLst/>
              <a:cxnLst/>
              <a:rect l="l" t="t" r="r" b="b"/>
              <a:pathLst>
                <a:path w="85089" h="74295">
                  <a:moveTo>
                    <a:pt x="84505" y="0"/>
                  </a:moveTo>
                  <a:lnTo>
                    <a:pt x="0" y="10858"/>
                  </a:lnTo>
                  <a:lnTo>
                    <a:pt x="42494" y="74117"/>
                  </a:lnTo>
                  <a:lnTo>
                    <a:pt x="84505" y="0"/>
                  </a:lnTo>
                  <a:close/>
                </a:path>
              </a:pathLst>
            </a:custGeom>
            <a:solidFill>
              <a:srgbClr val="000000"/>
            </a:solidFill>
          </p:spPr>
          <p:txBody>
            <a:bodyPr wrap="square" lIns="0" tIns="0" rIns="0" bIns="0" rtlCol="0"/>
            <a:lstStyle/>
            <a:p>
              <a:endParaRPr/>
            </a:p>
          </p:txBody>
        </p:sp>
        <p:sp>
          <p:nvSpPr>
            <p:cNvPr id="47" name="object 27">
              <a:extLst>
                <a:ext uri="{FF2B5EF4-FFF2-40B4-BE49-F238E27FC236}">
                  <a16:creationId xmlns:a16="http://schemas.microsoft.com/office/drawing/2014/main" id="{DB0BA4EA-E946-4CDB-8AA6-853F409EF781}"/>
                </a:ext>
              </a:extLst>
            </p:cNvPr>
            <p:cNvSpPr/>
            <p:nvPr/>
          </p:nvSpPr>
          <p:spPr>
            <a:xfrm>
              <a:off x="5233415" y="4570806"/>
              <a:ext cx="413384" cy="545465"/>
            </a:xfrm>
            <a:custGeom>
              <a:avLst/>
              <a:gdLst/>
              <a:ahLst/>
              <a:cxnLst/>
              <a:rect l="l" t="t" r="r" b="b"/>
              <a:pathLst>
                <a:path w="413385" h="545464">
                  <a:moveTo>
                    <a:pt x="0" y="545261"/>
                  </a:moveTo>
                  <a:lnTo>
                    <a:pt x="412775" y="0"/>
                  </a:lnTo>
                </a:path>
              </a:pathLst>
            </a:custGeom>
            <a:ln w="12700">
              <a:solidFill>
                <a:srgbClr val="000000"/>
              </a:solidFill>
              <a:prstDash val="sysDash"/>
            </a:ln>
          </p:spPr>
          <p:txBody>
            <a:bodyPr wrap="square" lIns="0" tIns="0" rIns="0" bIns="0" rtlCol="0"/>
            <a:lstStyle/>
            <a:p>
              <a:endParaRPr/>
            </a:p>
          </p:txBody>
        </p:sp>
        <p:sp>
          <p:nvSpPr>
            <p:cNvPr id="48" name="object 28">
              <a:extLst>
                <a:ext uri="{FF2B5EF4-FFF2-40B4-BE49-F238E27FC236}">
                  <a16:creationId xmlns:a16="http://schemas.microsoft.com/office/drawing/2014/main" id="{3C1672C9-1AFF-4745-BDBB-E98DBF34B254}"/>
                </a:ext>
              </a:extLst>
            </p:cNvPr>
            <p:cNvSpPr/>
            <p:nvPr/>
          </p:nvSpPr>
          <p:spPr>
            <a:xfrm>
              <a:off x="5608150" y="4520178"/>
              <a:ext cx="76835" cy="83820"/>
            </a:xfrm>
            <a:custGeom>
              <a:avLst/>
              <a:gdLst/>
              <a:ahLst/>
              <a:cxnLst/>
              <a:rect l="l" t="t" r="r" b="b"/>
              <a:pathLst>
                <a:path w="76835" h="83820">
                  <a:moveTo>
                    <a:pt x="76365" y="0"/>
                  </a:moveTo>
                  <a:lnTo>
                    <a:pt x="0" y="37769"/>
                  </a:lnTo>
                  <a:lnTo>
                    <a:pt x="60756" y="83756"/>
                  </a:lnTo>
                  <a:lnTo>
                    <a:pt x="76365" y="0"/>
                  </a:lnTo>
                  <a:close/>
                </a:path>
              </a:pathLst>
            </a:custGeom>
            <a:solidFill>
              <a:srgbClr val="000000"/>
            </a:solidFill>
          </p:spPr>
          <p:txBody>
            <a:bodyPr wrap="square" lIns="0" tIns="0" rIns="0" bIns="0" rtlCol="0"/>
            <a:lstStyle/>
            <a:p>
              <a:endParaRPr/>
            </a:p>
          </p:txBody>
        </p:sp>
        <p:sp>
          <p:nvSpPr>
            <p:cNvPr id="49" name="object 29">
              <a:extLst>
                <a:ext uri="{FF2B5EF4-FFF2-40B4-BE49-F238E27FC236}">
                  <a16:creationId xmlns:a16="http://schemas.microsoft.com/office/drawing/2014/main" id="{F566CC9B-4411-47C6-8F73-43AF63828C3B}"/>
                </a:ext>
              </a:extLst>
            </p:cNvPr>
            <p:cNvSpPr/>
            <p:nvPr/>
          </p:nvSpPr>
          <p:spPr>
            <a:xfrm>
              <a:off x="6853427" y="4242816"/>
              <a:ext cx="153924" cy="129540"/>
            </a:xfrm>
            <a:prstGeom prst="rect">
              <a:avLst/>
            </a:prstGeom>
            <a:blipFill>
              <a:blip r:embed="rId2" cstate="print"/>
              <a:stretch>
                <a:fillRect/>
              </a:stretch>
            </a:blipFill>
          </p:spPr>
          <p:txBody>
            <a:bodyPr wrap="square" lIns="0" tIns="0" rIns="0" bIns="0" rtlCol="0"/>
            <a:lstStyle/>
            <a:p>
              <a:endParaRPr/>
            </a:p>
          </p:txBody>
        </p:sp>
        <p:sp>
          <p:nvSpPr>
            <p:cNvPr id="50" name="object 30">
              <a:extLst>
                <a:ext uri="{FF2B5EF4-FFF2-40B4-BE49-F238E27FC236}">
                  <a16:creationId xmlns:a16="http://schemas.microsoft.com/office/drawing/2014/main" id="{CAFE40FD-6B60-4C10-91CC-BACE29467813}"/>
                </a:ext>
              </a:extLst>
            </p:cNvPr>
            <p:cNvSpPr/>
            <p:nvPr/>
          </p:nvSpPr>
          <p:spPr>
            <a:xfrm>
              <a:off x="5200649" y="5153405"/>
              <a:ext cx="828040" cy="10795"/>
            </a:xfrm>
            <a:custGeom>
              <a:avLst/>
              <a:gdLst/>
              <a:ahLst/>
              <a:cxnLst/>
              <a:rect l="l" t="t" r="r" b="b"/>
              <a:pathLst>
                <a:path w="828039" h="10795">
                  <a:moveTo>
                    <a:pt x="0" y="0"/>
                  </a:moveTo>
                  <a:lnTo>
                    <a:pt x="827849" y="10604"/>
                  </a:lnTo>
                </a:path>
              </a:pathLst>
            </a:custGeom>
            <a:ln w="22860">
              <a:solidFill>
                <a:srgbClr val="339966"/>
              </a:solidFill>
            </a:ln>
          </p:spPr>
          <p:txBody>
            <a:bodyPr wrap="square" lIns="0" tIns="0" rIns="0" bIns="0" rtlCol="0"/>
            <a:lstStyle/>
            <a:p>
              <a:endParaRPr/>
            </a:p>
          </p:txBody>
        </p:sp>
        <p:sp>
          <p:nvSpPr>
            <p:cNvPr id="51" name="object 31">
              <a:extLst>
                <a:ext uri="{FF2B5EF4-FFF2-40B4-BE49-F238E27FC236}">
                  <a16:creationId xmlns:a16="http://schemas.microsoft.com/office/drawing/2014/main" id="{44B22FA8-25C7-4843-B4A5-F83448E56056}"/>
                </a:ext>
              </a:extLst>
            </p:cNvPr>
            <p:cNvSpPr/>
            <p:nvPr/>
          </p:nvSpPr>
          <p:spPr>
            <a:xfrm>
              <a:off x="6027419" y="5145021"/>
              <a:ext cx="0" cy="215900"/>
            </a:xfrm>
            <a:custGeom>
              <a:avLst/>
              <a:gdLst/>
              <a:ahLst/>
              <a:cxnLst/>
              <a:rect l="l" t="t" r="r" b="b"/>
              <a:pathLst>
                <a:path h="215900">
                  <a:moveTo>
                    <a:pt x="0" y="215379"/>
                  </a:moveTo>
                  <a:lnTo>
                    <a:pt x="0" y="0"/>
                  </a:lnTo>
                </a:path>
              </a:pathLst>
            </a:custGeom>
            <a:ln w="9144">
              <a:solidFill>
                <a:srgbClr val="339966"/>
              </a:solidFill>
            </a:ln>
          </p:spPr>
          <p:txBody>
            <a:bodyPr wrap="square" lIns="0" tIns="0" rIns="0" bIns="0" rtlCol="0"/>
            <a:lstStyle/>
            <a:p>
              <a:endParaRPr/>
            </a:p>
          </p:txBody>
        </p:sp>
        <p:sp>
          <p:nvSpPr>
            <p:cNvPr id="52" name="object 32">
              <a:extLst>
                <a:ext uri="{FF2B5EF4-FFF2-40B4-BE49-F238E27FC236}">
                  <a16:creationId xmlns:a16="http://schemas.microsoft.com/office/drawing/2014/main" id="{CB282278-7418-42FF-9B27-C8C82EDCBF87}"/>
                </a:ext>
              </a:extLst>
            </p:cNvPr>
            <p:cNvSpPr/>
            <p:nvPr/>
          </p:nvSpPr>
          <p:spPr>
            <a:xfrm>
              <a:off x="6060185" y="5159501"/>
              <a:ext cx="828040" cy="10795"/>
            </a:xfrm>
            <a:custGeom>
              <a:avLst/>
              <a:gdLst/>
              <a:ahLst/>
              <a:cxnLst/>
              <a:rect l="l" t="t" r="r" b="b"/>
              <a:pathLst>
                <a:path w="828040" h="10795">
                  <a:moveTo>
                    <a:pt x="0" y="0"/>
                  </a:moveTo>
                  <a:lnTo>
                    <a:pt x="827849" y="10604"/>
                  </a:lnTo>
                </a:path>
              </a:pathLst>
            </a:custGeom>
            <a:ln w="22860">
              <a:solidFill>
                <a:srgbClr val="339966"/>
              </a:solidFill>
            </a:ln>
          </p:spPr>
          <p:txBody>
            <a:bodyPr wrap="square" lIns="0" tIns="0" rIns="0" bIns="0" rtlCol="0"/>
            <a:lstStyle/>
            <a:p>
              <a:endParaRPr/>
            </a:p>
          </p:txBody>
        </p:sp>
        <p:sp>
          <p:nvSpPr>
            <p:cNvPr id="53" name="object 33">
              <a:extLst>
                <a:ext uri="{FF2B5EF4-FFF2-40B4-BE49-F238E27FC236}">
                  <a16:creationId xmlns:a16="http://schemas.microsoft.com/office/drawing/2014/main" id="{001E83EF-D4B7-4636-B92D-C22266F08CA2}"/>
                </a:ext>
              </a:extLst>
            </p:cNvPr>
            <p:cNvSpPr/>
            <p:nvPr/>
          </p:nvSpPr>
          <p:spPr>
            <a:xfrm>
              <a:off x="6929627" y="5141973"/>
              <a:ext cx="0" cy="215900"/>
            </a:xfrm>
            <a:custGeom>
              <a:avLst/>
              <a:gdLst/>
              <a:ahLst/>
              <a:cxnLst/>
              <a:rect l="l" t="t" r="r" b="b"/>
              <a:pathLst>
                <a:path h="215900">
                  <a:moveTo>
                    <a:pt x="0" y="215379"/>
                  </a:moveTo>
                  <a:lnTo>
                    <a:pt x="0" y="0"/>
                  </a:lnTo>
                </a:path>
              </a:pathLst>
            </a:custGeom>
            <a:ln w="9144">
              <a:solidFill>
                <a:srgbClr val="339966"/>
              </a:solidFill>
            </a:ln>
          </p:spPr>
          <p:txBody>
            <a:bodyPr wrap="square" lIns="0" tIns="0" rIns="0" bIns="0" rtlCol="0"/>
            <a:lstStyle/>
            <a:p>
              <a:endParaRPr/>
            </a:p>
          </p:txBody>
        </p:sp>
        <p:sp>
          <p:nvSpPr>
            <p:cNvPr id="54" name="object 34">
              <a:extLst>
                <a:ext uri="{FF2B5EF4-FFF2-40B4-BE49-F238E27FC236}">
                  <a16:creationId xmlns:a16="http://schemas.microsoft.com/office/drawing/2014/main" id="{11ED3793-78E8-4CBC-B3B2-3A736ABFC418}"/>
                </a:ext>
              </a:extLst>
            </p:cNvPr>
            <p:cNvSpPr/>
            <p:nvPr/>
          </p:nvSpPr>
          <p:spPr>
            <a:xfrm>
              <a:off x="6895337" y="5162550"/>
              <a:ext cx="828040" cy="10795"/>
            </a:xfrm>
            <a:custGeom>
              <a:avLst/>
              <a:gdLst/>
              <a:ahLst/>
              <a:cxnLst/>
              <a:rect l="l" t="t" r="r" b="b"/>
              <a:pathLst>
                <a:path w="828040" h="10795">
                  <a:moveTo>
                    <a:pt x="0" y="0"/>
                  </a:moveTo>
                  <a:lnTo>
                    <a:pt x="827849" y="10604"/>
                  </a:lnTo>
                </a:path>
              </a:pathLst>
            </a:custGeom>
            <a:ln w="22860">
              <a:solidFill>
                <a:srgbClr val="339966"/>
              </a:solidFill>
            </a:ln>
          </p:spPr>
          <p:txBody>
            <a:bodyPr wrap="square" lIns="0" tIns="0" rIns="0" bIns="0" rtlCol="0"/>
            <a:lstStyle/>
            <a:p>
              <a:endParaRPr/>
            </a:p>
          </p:txBody>
        </p:sp>
        <p:sp>
          <p:nvSpPr>
            <p:cNvPr id="55" name="object 35">
              <a:extLst>
                <a:ext uri="{FF2B5EF4-FFF2-40B4-BE49-F238E27FC236}">
                  <a16:creationId xmlns:a16="http://schemas.microsoft.com/office/drawing/2014/main" id="{C64CF888-4B2A-4A2E-ABD1-3FC792B6DBB1}"/>
                </a:ext>
              </a:extLst>
            </p:cNvPr>
            <p:cNvSpPr/>
            <p:nvPr/>
          </p:nvSpPr>
          <p:spPr>
            <a:xfrm>
              <a:off x="7731251" y="4940805"/>
              <a:ext cx="0" cy="215900"/>
            </a:xfrm>
            <a:custGeom>
              <a:avLst/>
              <a:gdLst/>
              <a:ahLst/>
              <a:cxnLst/>
              <a:rect l="l" t="t" r="r" b="b"/>
              <a:pathLst>
                <a:path h="215900">
                  <a:moveTo>
                    <a:pt x="0" y="215379"/>
                  </a:moveTo>
                  <a:lnTo>
                    <a:pt x="0" y="0"/>
                  </a:lnTo>
                </a:path>
              </a:pathLst>
            </a:custGeom>
            <a:ln w="9144">
              <a:solidFill>
                <a:srgbClr val="339966"/>
              </a:solidFill>
            </a:ln>
          </p:spPr>
          <p:txBody>
            <a:bodyPr wrap="square" lIns="0" tIns="0" rIns="0" bIns="0" rtlCol="0"/>
            <a:lstStyle/>
            <a:p>
              <a:endParaRPr/>
            </a:p>
          </p:txBody>
        </p:sp>
        <p:sp>
          <p:nvSpPr>
            <p:cNvPr id="56" name="object 36">
              <a:extLst>
                <a:ext uri="{FF2B5EF4-FFF2-40B4-BE49-F238E27FC236}">
                  <a16:creationId xmlns:a16="http://schemas.microsoft.com/office/drawing/2014/main" id="{61B8D5E0-A158-47BB-B1CB-125FD1529689}"/>
                </a:ext>
              </a:extLst>
            </p:cNvPr>
            <p:cNvSpPr/>
            <p:nvPr/>
          </p:nvSpPr>
          <p:spPr>
            <a:xfrm>
              <a:off x="7770113" y="5157977"/>
              <a:ext cx="828040" cy="10795"/>
            </a:xfrm>
            <a:custGeom>
              <a:avLst/>
              <a:gdLst/>
              <a:ahLst/>
              <a:cxnLst/>
              <a:rect l="l" t="t" r="r" b="b"/>
              <a:pathLst>
                <a:path w="828040" h="10795">
                  <a:moveTo>
                    <a:pt x="0" y="0"/>
                  </a:moveTo>
                  <a:lnTo>
                    <a:pt x="827849" y="10604"/>
                  </a:lnTo>
                </a:path>
              </a:pathLst>
            </a:custGeom>
            <a:ln w="22860">
              <a:solidFill>
                <a:srgbClr val="339966"/>
              </a:solidFill>
            </a:ln>
          </p:spPr>
          <p:txBody>
            <a:bodyPr wrap="square" lIns="0" tIns="0" rIns="0" bIns="0" rtlCol="0"/>
            <a:lstStyle/>
            <a:p>
              <a:endParaRPr/>
            </a:p>
          </p:txBody>
        </p:sp>
        <p:sp>
          <p:nvSpPr>
            <p:cNvPr id="57" name="object 37">
              <a:extLst>
                <a:ext uri="{FF2B5EF4-FFF2-40B4-BE49-F238E27FC236}">
                  <a16:creationId xmlns:a16="http://schemas.microsoft.com/office/drawing/2014/main" id="{96B0F22B-442D-4FFF-8BC2-876D5CA49839}"/>
                </a:ext>
              </a:extLst>
            </p:cNvPr>
            <p:cNvSpPr/>
            <p:nvPr/>
          </p:nvSpPr>
          <p:spPr>
            <a:xfrm>
              <a:off x="8606027" y="4937757"/>
              <a:ext cx="0" cy="215900"/>
            </a:xfrm>
            <a:custGeom>
              <a:avLst/>
              <a:gdLst/>
              <a:ahLst/>
              <a:cxnLst/>
              <a:rect l="l" t="t" r="r" b="b"/>
              <a:pathLst>
                <a:path h="215900">
                  <a:moveTo>
                    <a:pt x="0" y="215379"/>
                  </a:moveTo>
                  <a:lnTo>
                    <a:pt x="0" y="0"/>
                  </a:lnTo>
                </a:path>
              </a:pathLst>
            </a:custGeom>
            <a:ln w="9144">
              <a:solidFill>
                <a:srgbClr val="339966"/>
              </a:solidFill>
            </a:ln>
          </p:spPr>
          <p:txBody>
            <a:bodyPr wrap="square" lIns="0" tIns="0" rIns="0" bIns="0" rtlCol="0"/>
            <a:lstStyle/>
            <a:p>
              <a:endParaRPr/>
            </a:p>
          </p:txBody>
        </p:sp>
        <p:sp>
          <p:nvSpPr>
            <p:cNvPr id="58" name="object 38">
              <a:extLst>
                <a:ext uri="{FF2B5EF4-FFF2-40B4-BE49-F238E27FC236}">
                  <a16:creationId xmlns:a16="http://schemas.microsoft.com/office/drawing/2014/main" id="{2EBA18DC-7944-4B53-9E54-D56B9BC282D9}"/>
                </a:ext>
              </a:extLst>
            </p:cNvPr>
            <p:cNvSpPr/>
            <p:nvPr/>
          </p:nvSpPr>
          <p:spPr>
            <a:xfrm>
              <a:off x="8605265" y="5151882"/>
              <a:ext cx="828040" cy="10795"/>
            </a:xfrm>
            <a:custGeom>
              <a:avLst/>
              <a:gdLst/>
              <a:ahLst/>
              <a:cxnLst/>
              <a:rect l="l" t="t" r="r" b="b"/>
              <a:pathLst>
                <a:path w="828040" h="10795">
                  <a:moveTo>
                    <a:pt x="0" y="0"/>
                  </a:moveTo>
                  <a:lnTo>
                    <a:pt x="827849" y="10604"/>
                  </a:lnTo>
                </a:path>
              </a:pathLst>
            </a:custGeom>
            <a:ln w="22860">
              <a:solidFill>
                <a:srgbClr val="339966"/>
              </a:solidFill>
            </a:ln>
          </p:spPr>
          <p:txBody>
            <a:bodyPr wrap="square" lIns="0" tIns="0" rIns="0" bIns="0" rtlCol="0"/>
            <a:lstStyle/>
            <a:p>
              <a:endParaRPr/>
            </a:p>
          </p:txBody>
        </p:sp>
        <p:sp>
          <p:nvSpPr>
            <p:cNvPr id="59" name="object 39">
              <a:extLst>
                <a:ext uri="{FF2B5EF4-FFF2-40B4-BE49-F238E27FC236}">
                  <a16:creationId xmlns:a16="http://schemas.microsoft.com/office/drawing/2014/main" id="{2C5BD137-F652-4571-898E-CAE37D507E42}"/>
                </a:ext>
              </a:extLst>
            </p:cNvPr>
            <p:cNvSpPr/>
            <p:nvPr/>
          </p:nvSpPr>
          <p:spPr>
            <a:xfrm>
              <a:off x="9432035" y="5116065"/>
              <a:ext cx="0" cy="215900"/>
            </a:xfrm>
            <a:custGeom>
              <a:avLst/>
              <a:gdLst/>
              <a:ahLst/>
              <a:cxnLst/>
              <a:rect l="l" t="t" r="r" b="b"/>
              <a:pathLst>
                <a:path h="215900">
                  <a:moveTo>
                    <a:pt x="0" y="215379"/>
                  </a:moveTo>
                  <a:lnTo>
                    <a:pt x="0" y="0"/>
                  </a:lnTo>
                </a:path>
              </a:pathLst>
            </a:custGeom>
            <a:ln w="9144">
              <a:solidFill>
                <a:srgbClr val="339966"/>
              </a:solidFill>
            </a:ln>
          </p:spPr>
          <p:txBody>
            <a:bodyPr wrap="square" lIns="0" tIns="0" rIns="0" bIns="0" rtlCol="0"/>
            <a:lstStyle/>
            <a:p>
              <a:endParaRPr/>
            </a:p>
          </p:txBody>
        </p:sp>
        <p:sp>
          <p:nvSpPr>
            <p:cNvPr id="60" name="object 40">
              <a:extLst>
                <a:ext uri="{FF2B5EF4-FFF2-40B4-BE49-F238E27FC236}">
                  <a16:creationId xmlns:a16="http://schemas.microsoft.com/office/drawing/2014/main" id="{9BE555FE-9D40-4066-B0B1-DD8ABEE82DDE}"/>
                </a:ext>
              </a:extLst>
            </p:cNvPr>
            <p:cNvSpPr/>
            <p:nvPr/>
          </p:nvSpPr>
          <p:spPr>
            <a:xfrm>
              <a:off x="5228081" y="4324353"/>
              <a:ext cx="10795" cy="828040"/>
            </a:xfrm>
            <a:custGeom>
              <a:avLst/>
              <a:gdLst/>
              <a:ahLst/>
              <a:cxnLst/>
              <a:rect l="l" t="t" r="r" b="b"/>
              <a:pathLst>
                <a:path w="10795" h="828039">
                  <a:moveTo>
                    <a:pt x="0" y="827849"/>
                  </a:moveTo>
                  <a:lnTo>
                    <a:pt x="10604" y="0"/>
                  </a:lnTo>
                </a:path>
              </a:pathLst>
            </a:custGeom>
            <a:ln w="22860">
              <a:solidFill>
                <a:srgbClr val="339966"/>
              </a:solidFill>
            </a:ln>
          </p:spPr>
          <p:txBody>
            <a:bodyPr wrap="square" lIns="0" tIns="0" rIns="0" bIns="0" rtlCol="0"/>
            <a:lstStyle/>
            <a:p>
              <a:endParaRPr/>
            </a:p>
          </p:txBody>
        </p:sp>
        <p:sp>
          <p:nvSpPr>
            <p:cNvPr id="61" name="object 41">
              <a:extLst>
                <a:ext uri="{FF2B5EF4-FFF2-40B4-BE49-F238E27FC236}">
                  <a16:creationId xmlns:a16="http://schemas.microsoft.com/office/drawing/2014/main" id="{8C4468DB-3045-41CC-AC9D-821BBA5CABB2}"/>
                </a:ext>
              </a:extLst>
            </p:cNvPr>
            <p:cNvSpPr/>
            <p:nvPr/>
          </p:nvSpPr>
          <p:spPr>
            <a:xfrm>
              <a:off x="5007861" y="4314444"/>
              <a:ext cx="215900" cy="0"/>
            </a:xfrm>
            <a:custGeom>
              <a:avLst/>
              <a:gdLst/>
              <a:ahLst/>
              <a:cxnLst/>
              <a:rect l="l" t="t" r="r" b="b"/>
              <a:pathLst>
                <a:path w="215900">
                  <a:moveTo>
                    <a:pt x="215379" y="0"/>
                  </a:moveTo>
                  <a:lnTo>
                    <a:pt x="0" y="0"/>
                  </a:lnTo>
                </a:path>
              </a:pathLst>
            </a:custGeom>
            <a:ln w="9144">
              <a:solidFill>
                <a:srgbClr val="339966"/>
              </a:solidFill>
            </a:ln>
          </p:spPr>
          <p:txBody>
            <a:bodyPr wrap="square" lIns="0" tIns="0" rIns="0" bIns="0" rtlCol="0"/>
            <a:lstStyle/>
            <a:p>
              <a:endParaRPr/>
            </a:p>
          </p:txBody>
        </p:sp>
        <p:sp>
          <p:nvSpPr>
            <p:cNvPr id="62" name="object 42">
              <a:extLst>
                <a:ext uri="{FF2B5EF4-FFF2-40B4-BE49-F238E27FC236}">
                  <a16:creationId xmlns:a16="http://schemas.microsoft.com/office/drawing/2014/main" id="{6B0F22FC-462A-42FA-B1F4-5DDA421A3889}"/>
                </a:ext>
              </a:extLst>
            </p:cNvPr>
            <p:cNvSpPr/>
            <p:nvPr/>
          </p:nvSpPr>
          <p:spPr>
            <a:xfrm>
              <a:off x="5228081" y="3502917"/>
              <a:ext cx="10795" cy="828040"/>
            </a:xfrm>
            <a:custGeom>
              <a:avLst/>
              <a:gdLst/>
              <a:ahLst/>
              <a:cxnLst/>
              <a:rect l="l" t="t" r="r" b="b"/>
              <a:pathLst>
                <a:path w="10795" h="828039">
                  <a:moveTo>
                    <a:pt x="0" y="827849"/>
                  </a:moveTo>
                  <a:lnTo>
                    <a:pt x="10604" y="0"/>
                  </a:lnTo>
                </a:path>
              </a:pathLst>
            </a:custGeom>
            <a:ln w="22860">
              <a:solidFill>
                <a:srgbClr val="339966"/>
              </a:solidFill>
            </a:ln>
          </p:spPr>
          <p:txBody>
            <a:bodyPr wrap="square" lIns="0" tIns="0" rIns="0" bIns="0" rtlCol="0"/>
            <a:lstStyle/>
            <a:p>
              <a:endParaRPr/>
            </a:p>
          </p:txBody>
        </p:sp>
        <p:sp>
          <p:nvSpPr>
            <p:cNvPr id="63" name="object 43">
              <a:extLst>
                <a:ext uri="{FF2B5EF4-FFF2-40B4-BE49-F238E27FC236}">
                  <a16:creationId xmlns:a16="http://schemas.microsoft.com/office/drawing/2014/main" id="{81455FA1-0818-4F1D-BE91-12302006E256}"/>
                </a:ext>
              </a:extLst>
            </p:cNvPr>
            <p:cNvSpPr/>
            <p:nvPr/>
          </p:nvSpPr>
          <p:spPr>
            <a:xfrm>
              <a:off x="5007861" y="3493008"/>
              <a:ext cx="215900" cy="0"/>
            </a:xfrm>
            <a:custGeom>
              <a:avLst/>
              <a:gdLst/>
              <a:ahLst/>
              <a:cxnLst/>
              <a:rect l="l" t="t" r="r" b="b"/>
              <a:pathLst>
                <a:path w="215900">
                  <a:moveTo>
                    <a:pt x="215379" y="0"/>
                  </a:moveTo>
                  <a:lnTo>
                    <a:pt x="0" y="0"/>
                  </a:lnTo>
                </a:path>
              </a:pathLst>
            </a:custGeom>
            <a:ln w="9144">
              <a:solidFill>
                <a:srgbClr val="339966"/>
              </a:solidFill>
            </a:ln>
          </p:spPr>
          <p:txBody>
            <a:bodyPr wrap="square" lIns="0" tIns="0" rIns="0" bIns="0" rtlCol="0"/>
            <a:lstStyle/>
            <a:p>
              <a:endParaRPr/>
            </a:p>
          </p:txBody>
        </p:sp>
      </p:grpSp>
      <p:sp>
        <p:nvSpPr>
          <p:cNvPr id="64" name="object 44">
            <a:extLst>
              <a:ext uri="{FF2B5EF4-FFF2-40B4-BE49-F238E27FC236}">
                <a16:creationId xmlns:a16="http://schemas.microsoft.com/office/drawing/2014/main" id="{F28E5254-A7E3-4F77-AAB6-F46D4E79F792}"/>
              </a:ext>
            </a:extLst>
          </p:cNvPr>
          <p:cNvSpPr txBox="1"/>
          <p:nvPr/>
        </p:nvSpPr>
        <p:spPr>
          <a:xfrm>
            <a:off x="5308282" y="5009184"/>
            <a:ext cx="44386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Times New Roman"/>
                <a:cs typeface="Times New Roman"/>
              </a:rPr>
              <a:t>(</a:t>
            </a:r>
            <a:r>
              <a:rPr sz="1200" dirty="0">
                <a:latin typeface="Times New Roman"/>
                <a:cs typeface="Times New Roman"/>
              </a:rPr>
              <a:t>2</a:t>
            </a:r>
            <a:r>
              <a:rPr sz="1200" spc="-5" dirty="0">
                <a:latin typeface="Times New Roman"/>
                <a:cs typeface="Times New Roman"/>
              </a:rPr>
              <a:t>’</a:t>
            </a:r>
            <a:r>
              <a:rPr sz="1200" dirty="0">
                <a:latin typeface="Times New Roman"/>
                <a:cs typeface="Times New Roman"/>
              </a:rPr>
              <a:t>8,0)</a:t>
            </a:r>
            <a:endParaRPr sz="1200">
              <a:latin typeface="Times New Roman"/>
              <a:cs typeface="Times New Roman"/>
            </a:endParaRPr>
          </a:p>
        </p:txBody>
      </p:sp>
      <p:grpSp>
        <p:nvGrpSpPr>
          <p:cNvPr id="65" name="object 45">
            <a:extLst>
              <a:ext uri="{FF2B5EF4-FFF2-40B4-BE49-F238E27FC236}">
                <a16:creationId xmlns:a16="http://schemas.microsoft.com/office/drawing/2014/main" id="{F95373FC-DDE9-41BA-A31A-1864967FA38A}"/>
              </a:ext>
            </a:extLst>
          </p:cNvPr>
          <p:cNvGrpSpPr/>
          <p:nvPr/>
        </p:nvGrpSpPr>
        <p:grpSpPr>
          <a:xfrm>
            <a:off x="2903855" y="1553527"/>
            <a:ext cx="4098290" cy="3750945"/>
            <a:chOff x="4991100" y="1827277"/>
            <a:chExt cx="4098290" cy="3750945"/>
          </a:xfrm>
        </p:grpSpPr>
        <p:sp>
          <p:nvSpPr>
            <p:cNvPr id="66" name="object 46">
              <a:extLst>
                <a:ext uri="{FF2B5EF4-FFF2-40B4-BE49-F238E27FC236}">
                  <a16:creationId xmlns:a16="http://schemas.microsoft.com/office/drawing/2014/main" id="{D70FB6FC-2942-448C-993E-8018C2E7130B}"/>
                </a:ext>
              </a:extLst>
            </p:cNvPr>
            <p:cNvSpPr/>
            <p:nvPr/>
          </p:nvSpPr>
          <p:spPr>
            <a:xfrm>
              <a:off x="5231129" y="1841759"/>
              <a:ext cx="10795" cy="828040"/>
            </a:xfrm>
            <a:custGeom>
              <a:avLst/>
              <a:gdLst/>
              <a:ahLst/>
              <a:cxnLst/>
              <a:rect l="l" t="t" r="r" b="b"/>
              <a:pathLst>
                <a:path w="10795" h="828039">
                  <a:moveTo>
                    <a:pt x="0" y="827849"/>
                  </a:moveTo>
                  <a:lnTo>
                    <a:pt x="10604" y="0"/>
                  </a:lnTo>
                </a:path>
              </a:pathLst>
            </a:custGeom>
            <a:ln w="22860">
              <a:solidFill>
                <a:srgbClr val="339966"/>
              </a:solidFill>
            </a:ln>
          </p:spPr>
          <p:txBody>
            <a:bodyPr wrap="square" lIns="0" tIns="0" rIns="0" bIns="0" rtlCol="0"/>
            <a:lstStyle/>
            <a:p>
              <a:endParaRPr/>
            </a:p>
          </p:txBody>
        </p:sp>
        <p:sp>
          <p:nvSpPr>
            <p:cNvPr id="67" name="object 47">
              <a:extLst>
                <a:ext uri="{FF2B5EF4-FFF2-40B4-BE49-F238E27FC236}">
                  <a16:creationId xmlns:a16="http://schemas.microsoft.com/office/drawing/2014/main" id="{3038F696-901B-4247-8D01-997695691F8A}"/>
                </a:ext>
              </a:extLst>
            </p:cNvPr>
            <p:cNvSpPr/>
            <p:nvPr/>
          </p:nvSpPr>
          <p:spPr>
            <a:xfrm>
              <a:off x="5009385" y="1831849"/>
              <a:ext cx="215900" cy="0"/>
            </a:xfrm>
            <a:custGeom>
              <a:avLst/>
              <a:gdLst/>
              <a:ahLst/>
              <a:cxnLst/>
              <a:rect l="l" t="t" r="r" b="b"/>
              <a:pathLst>
                <a:path w="215900">
                  <a:moveTo>
                    <a:pt x="215379" y="0"/>
                  </a:moveTo>
                  <a:lnTo>
                    <a:pt x="0" y="0"/>
                  </a:lnTo>
                </a:path>
              </a:pathLst>
            </a:custGeom>
            <a:ln w="9144">
              <a:solidFill>
                <a:srgbClr val="339966"/>
              </a:solidFill>
            </a:ln>
          </p:spPr>
          <p:txBody>
            <a:bodyPr wrap="square" lIns="0" tIns="0" rIns="0" bIns="0" rtlCol="0"/>
            <a:lstStyle/>
            <a:p>
              <a:endParaRPr/>
            </a:p>
          </p:txBody>
        </p:sp>
        <p:sp>
          <p:nvSpPr>
            <p:cNvPr id="68" name="object 48">
              <a:extLst>
                <a:ext uri="{FF2B5EF4-FFF2-40B4-BE49-F238E27FC236}">
                  <a16:creationId xmlns:a16="http://schemas.microsoft.com/office/drawing/2014/main" id="{217A6B73-F762-4386-9A3D-E7521FEBE17E}"/>
                </a:ext>
              </a:extLst>
            </p:cNvPr>
            <p:cNvSpPr/>
            <p:nvPr/>
          </p:nvSpPr>
          <p:spPr>
            <a:xfrm>
              <a:off x="5226558" y="2675385"/>
              <a:ext cx="10795" cy="828040"/>
            </a:xfrm>
            <a:custGeom>
              <a:avLst/>
              <a:gdLst/>
              <a:ahLst/>
              <a:cxnLst/>
              <a:rect l="l" t="t" r="r" b="b"/>
              <a:pathLst>
                <a:path w="10795" h="828039">
                  <a:moveTo>
                    <a:pt x="0" y="827849"/>
                  </a:moveTo>
                  <a:lnTo>
                    <a:pt x="10604" y="0"/>
                  </a:lnTo>
                </a:path>
              </a:pathLst>
            </a:custGeom>
            <a:ln w="22860">
              <a:solidFill>
                <a:srgbClr val="339966"/>
              </a:solidFill>
            </a:ln>
          </p:spPr>
          <p:txBody>
            <a:bodyPr wrap="square" lIns="0" tIns="0" rIns="0" bIns="0" rtlCol="0"/>
            <a:lstStyle/>
            <a:p>
              <a:endParaRPr/>
            </a:p>
          </p:txBody>
        </p:sp>
        <p:sp>
          <p:nvSpPr>
            <p:cNvPr id="69" name="object 49">
              <a:extLst>
                <a:ext uri="{FF2B5EF4-FFF2-40B4-BE49-F238E27FC236}">
                  <a16:creationId xmlns:a16="http://schemas.microsoft.com/office/drawing/2014/main" id="{071712C7-4AAF-4895-922B-2FC2349F0EF6}"/>
                </a:ext>
              </a:extLst>
            </p:cNvPr>
            <p:cNvSpPr/>
            <p:nvPr/>
          </p:nvSpPr>
          <p:spPr>
            <a:xfrm>
              <a:off x="5004813" y="2665475"/>
              <a:ext cx="215900" cy="0"/>
            </a:xfrm>
            <a:custGeom>
              <a:avLst/>
              <a:gdLst/>
              <a:ahLst/>
              <a:cxnLst/>
              <a:rect l="l" t="t" r="r" b="b"/>
              <a:pathLst>
                <a:path w="215900">
                  <a:moveTo>
                    <a:pt x="215379" y="0"/>
                  </a:moveTo>
                  <a:lnTo>
                    <a:pt x="0" y="0"/>
                  </a:lnTo>
                </a:path>
              </a:pathLst>
            </a:custGeom>
            <a:ln w="9144">
              <a:solidFill>
                <a:srgbClr val="339966"/>
              </a:solidFill>
            </a:ln>
          </p:spPr>
          <p:txBody>
            <a:bodyPr wrap="square" lIns="0" tIns="0" rIns="0" bIns="0" rtlCol="0"/>
            <a:lstStyle/>
            <a:p>
              <a:endParaRPr/>
            </a:p>
          </p:txBody>
        </p:sp>
        <p:sp>
          <p:nvSpPr>
            <p:cNvPr id="70" name="object 50">
              <a:extLst>
                <a:ext uri="{FF2B5EF4-FFF2-40B4-BE49-F238E27FC236}">
                  <a16:creationId xmlns:a16="http://schemas.microsoft.com/office/drawing/2014/main" id="{7FF2A90C-D9E7-426F-9947-089271304A6A}"/>
                </a:ext>
              </a:extLst>
            </p:cNvPr>
            <p:cNvSpPr/>
            <p:nvPr/>
          </p:nvSpPr>
          <p:spPr>
            <a:xfrm>
              <a:off x="5091684" y="3511295"/>
              <a:ext cx="2796540" cy="2062480"/>
            </a:xfrm>
            <a:custGeom>
              <a:avLst/>
              <a:gdLst/>
              <a:ahLst/>
              <a:cxnLst/>
              <a:rect l="l" t="t" r="r" b="b"/>
              <a:pathLst>
                <a:path w="2796540" h="2062479">
                  <a:moveTo>
                    <a:pt x="0" y="0"/>
                  </a:moveTo>
                  <a:lnTo>
                    <a:pt x="2796540" y="2061972"/>
                  </a:lnTo>
                </a:path>
              </a:pathLst>
            </a:custGeom>
            <a:ln w="9144">
              <a:solidFill>
                <a:srgbClr val="000000"/>
              </a:solidFill>
              <a:prstDash val="dot"/>
            </a:ln>
          </p:spPr>
          <p:txBody>
            <a:bodyPr wrap="square" lIns="0" tIns="0" rIns="0" bIns="0" rtlCol="0"/>
            <a:lstStyle/>
            <a:p>
              <a:endParaRPr/>
            </a:p>
          </p:txBody>
        </p:sp>
        <p:sp>
          <p:nvSpPr>
            <p:cNvPr id="71" name="object 51">
              <a:extLst>
                <a:ext uri="{FF2B5EF4-FFF2-40B4-BE49-F238E27FC236}">
                  <a16:creationId xmlns:a16="http://schemas.microsoft.com/office/drawing/2014/main" id="{54F05D57-1E68-4735-859A-A9D26A363FBB}"/>
                </a:ext>
              </a:extLst>
            </p:cNvPr>
            <p:cNvSpPr/>
            <p:nvPr/>
          </p:nvSpPr>
          <p:spPr>
            <a:xfrm>
              <a:off x="4995672" y="3206495"/>
              <a:ext cx="3053080" cy="2247900"/>
            </a:xfrm>
            <a:custGeom>
              <a:avLst/>
              <a:gdLst/>
              <a:ahLst/>
              <a:cxnLst/>
              <a:rect l="l" t="t" r="r" b="b"/>
              <a:pathLst>
                <a:path w="3053079" h="2247900">
                  <a:moveTo>
                    <a:pt x="0" y="0"/>
                  </a:moveTo>
                  <a:lnTo>
                    <a:pt x="3052572" y="2247900"/>
                  </a:lnTo>
                </a:path>
              </a:pathLst>
            </a:custGeom>
            <a:ln w="9144">
              <a:solidFill>
                <a:srgbClr val="000000"/>
              </a:solidFill>
              <a:prstDash val="dot"/>
            </a:ln>
          </p:spPr>
          <p:txBody>
            <a:bodyPr wrap="square" lIns="0" tIns="0" rIns="0" bIns="0" rtlCol="0"/>
            <a:lstStyle/>
            <a:p>
              <a:endParaRPr/>
            </a:p>
          </p:txBody>
        </p:sp>
        <p:sp>
          <p:nvSpPr>
            <p:cNvPr id="72" name="object 52">
              <a:extLst>
                <a:ext uri="{FF2B5EF4-FFF2-40B4-BE49-F238E27FC236}">
                  <a16:creationId xmlns:a16="http://schemas.microsoft.com/office/drawing/2014/main" id="{04148B4E-B021-49E0-8BB3-4B6F49E3FC86}"/>
                </a:ext>
              </a:extLst>
            </p:cNvPr>
            <p:cNvSpPr/>
            <p:nvPr/>
          </p:nvSpPr>
          <p:spPr>
            <a:xfrm>
              <a:off x="5021580" y="2945891"/>
              <a:ext cx="3304540" cy="2435860"/>
            </a:xfrm>
            <a:custGeom>
              <a:avLst/>
              <a:gdLst/>
              <a:ahLst/>
              <a:cxnLst/>
              <a:rect l="l" t="t" r="r" b="b"/>
              <a:pathLst>
                <a:path w="3304540" h="2435860">
                  <a:moveTo>
                    <a:pt x="0" y="0"/>
                  </a:moveTo>
                  <a:lnTo>
                    <a:pt x="3304032" y="2435352"/>
                  </a:lnTo>
                </a:path>
              </a:pathLst>
            </a:custGeom>
            <a:ln w="9144">
              <a:solidFill>
                <a:srgbClr val="000000"/>
              </a:solidFill>
              <a:prstDash val="dot"/>
            </a:ln>
          </p:spPr>
          <p:txBody>
            <a:bodyPr wrap="square" lIns="0" tIns="0" rIns="0" bIns="0" rtlCol="0"/>
            <a:lstStyle/>
            <a:p>
              <a:endParaRPr/>
            </a:p>
          </p:txBody>
        </p:sp>
        <p:sp>
          <p:nvSpPr>
            <p:cNvPr id="73" name="object 53">
              <a:extLst>
                <a:ext uri="{FF2B5EF4-FFF2-40B4-BE49-F238E27FC236}">
                  <a16:creationId xmlns:a16="http://schemas.microsoft.com/office/drawing/2014/main" id="{7D8D3216-7887-4DDA-A327-9E03488B2793}"/>
                </a:ext>
              </a:extLst>
            </p:cNvPr>
            <p:cNvSpPr/>
            <p:nvPr/>
          </p:nvSpPr>
          <p:spPr>
            <a:xfrm>
              <a:off x="5232654" y="3641597"/>
              <a:ext cx="3834765" cy="1505585"/>
            </a:xfrm>
            <a:custGeom>
              <a:avLst/>
              <a:gdLst/>
              <a:ahLst/>
              <a:cxnLst/>
              <a:rect l="l" t="t" r="r" b="b"/>
              <a:pathLst>
                <a:path w="3834765" h="1505585">
                  <a:moveTo>
                    <a:pt x="0" y="0"/>
                  </a:moveTo>
                  <a:lnTo>
                    <a:pt x="3834269" y="1505419"/>
                  </a:lnTo>
                </a:path>
              </a:pathLst>
            </a:custGeom>
            <a:ln w="44196">
              <a:solidFill>
                <a:srgbClr val="AD0075"/>
              </a:solidFill>
            </a:ln>
          </p:spPr>
          <p:txBody>
            <a:bodyPr wrap="square" lIns="0" tIns="0" rIns="0" bIns="0" rtlCol="0"/>
            <a:lstStyle/>
            <a:p>
              <a:endParaRPr/>
            </a:p>
          </p:txBody>
        </p:sp>
        <p:sp>
          <p:nvSpPr>
            <p:cNvPr id="74" name="object 54">
              <a:extLst>
                <a:ext uri="{FF2B5EF4-FFF2-40B4-BE49-F238E27FC236}">
                  <a16:creationId xmlns:a16="http://schemas.microsoft.com/office/drawing/2014/main" id="{7167D870-F9F1-4A82-80A3-81C063D3D826}"/>
                </a:ext>
              </a:extLst>
            </p:cNvPr>
            <p:cNvSpPr/>
            <p:nvPr/>
          </p:nvSpPr>
          <p:spPr>
            <a:xfrm>
              <a:off x="5267706" y="2344673"/>
              <a:ext cx="2349500" cy="2798445"/>
            </a:xfrm>
            <a:custGeom>
              <a:avLst/>
              <a:gdLst/>
              <a:ahLst/>
              <a:cxnLst/>
              <a:rect l="l" t="t" r="r" b="b"/>
              <a:pathLst>
                <a:path w="2349500" h="2798445">
                  <a:moveTo>
                    <a:pt x="0" y="0"/>
                  </a:moveTo>
                  <a:lnTo>
                    <a:pt x="2349385" y="2798254"/>
                  </a:lnTo>
                </a:path>
              </a:pathLst>
            </a:custGeom>
            <a:ln w="44196">
              <a:solidFill>
                <a:srgbClr val="00599C"/>
              </a:solidFill>
            </a:ln>
          </p:spPr>
          <p:txBody>
            <a:bodyPr wrap="square" lIns="0" tIns="0" rIns="0" bIns="0" rtlCol="0"/>
            <a:lstStyle/>
            <a:p>
              <a:endParaRPr/>
            </a:p>
          </p:txBody>
        </p:sp>
        <p:sp>
          <p:nvSpPr>
            <p:cNvPr id="75" name="object 55">
              <a:extLst>
                <a:ext uri="{FF2B5EF4-FFF2-40B4-BE49-F238E27FC236}">
                  <a16:creationId xmlns:a16="http://schemas.microsoft.com/office/drawing/2014/main" id="{4E1DFA5E-9E3A-4496-85B5-2B6C782FAD79}"/>
                </a:ext>
              </a:extLst>
            </p:cNvPr>
            <p:cNvSpPr/>
            <p:nvPr/>
          </p:nvSpPr>
          <p:spPr>
            <a:xfrm>
              <a:off x="5225796" y="3645407"/>
              <a:ext cx="2374900" cy="1529080"/>
            </a:xfrm>
            <a:custGeom>
              <a:avLst/>
              <a:gdLst/>
              <a:ahLst/>
              <a:cxnLst/>
              <a:rect l="l" t="t" r="r" b="b"/>
              <a:pathLst>
                <a:path w="2374900" h="1529079">
                  <a:moveTo>
                    <a:pt x="2374392" y="1528572"/>
                  </a:moveTo>
                  <a:lnTo>
                    <a:pt x="1681391" y="684276"/>
                  </a:lnTo>
                  <a:lnTo>
                    <a:pt x="1694688" y="684276"/>
                  </a:lnTo>
                  <a:lnTo>
                    <a:pt x="1676400" y="676783"/>
                  </a:lnTo>
                  <a:lnTo>
                    <a:pt x="1676400" y="665988"/>
                  </a:lnTo>
                  <a:lnTo>
                    <a:pt x="1650085" y="665988"/>
                  </a:lnTo>
                  <a:lnTo>
                    <a:pt x="25908" y="0"/>
                  </a:lnTo>
                  <a:lnTo>
                    <a:pt x="25908" y="665988"/>
                  </a:lnTo>
                  <a:lnTo>
                    <a:pt x="0" y="665988"/>
                  </a:lnTo>
                  <a:lnTo>
                    <a:pt x="0" y="1516380"/>
                  </a:lnTo>
                  <a:lnTo>
                    <a:pt x="1676400" y="1516380"/>
                  </a:lnTo>
                  <a:lnTo>
                    <a:pt x="1676400" y="1528572"/>
                  </a:lnTo>
                  <a:lnTo>
                    <a:pt x="2374392" y="1528572"/>
                  </a:lnTo>
                  <a:close/>
                </a:path>
              </a:pathLst>
            </a:custGeom>
            <a:solidFill>
              <a:srgbClr val="8FD400">
                <a:alpha val="30194"/>
              </a:srgbClr>
            </a:solidFill>
          </p:spPr>
          <p:txBody>
            <a:bodyPr wrap="square" lIns="0" tIns="0" rIns="0" bIns="0" rtlCol="0"/>
            <a:lstStyle/>
            <a:p>
              <a:endParaRPr/>
            </a:p>
          </p:txBody>
        </p:sp>
      </p:grpSp>
    </p:spTree>
    <p:extLst>
      <p:ext uri="{BB962C8B-B14F-4D97-AF65-F5344CB8AC3E}">
        <p14:creationId xmlns:p14="http://schemas.microsoft.com/office/powerpoint/2010/main" val="1435497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777162" y="2348885"/>
            <a:ext cx="5753072" cy="1470025"/>
          </a:xfrm>
        </p:spPr>
        <p:txBody>
          <a:bodyPr/>
          <a:lstStyle/>
          <a:p>
            <a:r>
              <a:rPr lang="es-ES" dirty="0"/>
              <a:t>4. Soluciones de problemas lineales</a:t>
            </a:r>
          </a:p>
        </p:txBody>
      </p:sp>
      <p:sp>
        <p:nvSpPr>
          <p:cNvPr id="4" name="Slide Number Placeholder 3"/>
          <p:cNvSpPr>
            <a:spLocks noGrp="1"/>
          </p:cNvSpPr>
          <p:nvPr>
            <p:ph type="sldNum" sz="quarter" idx="1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27</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2" name="Footer Placeholder 1"/>
          <p:cNvSpPr>
            <a:spLocks noGrp="1"/>
          </p:cNvSpPr>
          <p:nvPr>
            <p:ph type="ftr" sz="quarter" idx="1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3564401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Terminología</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28</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10" name="object 3">
                <a:extLst>
                  <a:ext uri="{FF2B5EF4-FFF2-40B4-BE49-F238E27FC236}">
                    <a16:creationId xmlns:a16="http://schemas.microsoft.com/office/drawing/2014/main" id="{21CEDA02-2D55-4463-B90C-5CDF3D63B2C7}"/>
                  </a:ext>
                </a:extLst>
              </p:cNvPr>
              <p:cNvSpPr txBox="1"/>
              <p:nvPr/>
            </p:nvSpPr>
            <p:spPr>
              <a:xfrm>
                <a:off x="978535" y="1143000"/>
                <a:ext cx="7948930" cy="4476225"/>
              </a:xfrm>
              <a:prstGeom prst="rect">
                <a:avLst/>
              </a:prstGeom>
            </p:spPr>
            <p:txBody>
              <a:bodyPr vert="horz" wrap="square" lIns="0" tIns="13335" rIns="0" bIns="0" rtlCol="0">
                <a:spAutoFit/>
              </a:bodyPr>
              <a:lstStyle/>
              <a:p>
                <a:endParaRPr lang="es-ES_tradnl" sz="1600" b="1" dirty="0">
                  <a:solidFill>
                    <a:srgbClr val="D74518"/>
                  </a:solidFill>
                  <a:latin typeface="+mj-lt"/>
                  <a:cs typeface="Arial" panose="020B0604020202020204" pitchFamily="34" charset="0"/>
                </a:endParaRPr>
              </a:p>
              <a:p>
                <a:pPr marL="285750" indent="-285750">
                  <a:buFont typeface="Arial" panose="020B0604020202020204" pitchFamily="34" charset="0"/>
                  <a:buChar char="•"/>
                </a:pPr>
                <a:r>
                  <a:rPr lang="es-ES_tradnl" sz="1600" b="1" u="sng" dirty="0">
                    <a:solidFill>
                      <a:srgbClr val="FF9933"/>
                    </a:solidFill>
                    <a:cs typeface="Arial" panose="020B0604020202020204" pitchFamily="34" charset="0"/>
                  </a:rPr>
                  <a:t>Espacio de soluciones/región factible:</a:t>
                </a:r>
                <a:r>
                  <a:rPr lang="es-ES_tradnl" sz="1600" b="1" dirty="0">
                    <a:solidFill>
                      <a:srgbClr val="D74518"/>
                    </a:solidFill>
                    <a:latin typeface="+mj-lt"/>
                    <a:cs typeface="Arial" panose="020B0604020202020204" pitchFamily="34" charset="0"/>
                  </a:rPr>
                  <a:t> </a:t>
                </a:r>
                <a:r>
                  <a:rPr lang="es-ES_tradnl" sz="1600" dirty="0">
                    <a:latin typeface="+mj-lt"/>
                    <a:cs typeface="Arial" panose="020B0604020202020204" pitchFamily="34" charset="0"/>
                  </a:rPr>
                  <a:t>aquella región donde los valores de las variables satisfacen todas las restricciones. Es una región convexa.</a:t>
                </a:r>
              </a:p>
              <a:p>
                <a:r>
                  <a:rPr lang="es-ES_tradnl" sz="1600" dirty="0">
                    <a:latin typeface="+mj-lt"/>
                    <a:cs typeface="Arial" panose="020B0604020202020204" pitchFamily="34" charset="0"/>
                  </a:rPr>
                  <a:t> </a:t>
                </a:r>
              </a:p>
              <a:p>
                <a:pPr marL="285750" indent="-285750">
                  <a:buFont typeface="Arial" panose="020B0604020202020204" pitchFamily="34" charset="0"/>
                  <a:buChar char="•"/>
                </a:pPr>
                <a:r>
                  <a:rPr lang="es-ES_tradnl" sz="1600" b="1" u="sng" dirty="0">
                    <a:solidFill>
                      <a:srgbClr val="FF9933"/>
                    </a:solidFill>
                    <a:cs typeface="Arial" panose="020B0604020202020204" pitchFamily="34" charset="0"/>
                  </a:rPr>
                  <a:t>Punto extremo o vértice:</a:t>
                </a:r>
                <a:r>
                  <a:rPr lang="es-ES_tradnl" sz="1600" b="1" dirty="0">
                    <a:solidFill>
                      <a:srgbClr val="FF9933"/>
                    </a:solidFill>
                    <a:cs typeface="Arial" panose="020B0604020202020204" pitchFamily="34" charset="0"/>
                  </a:rPr>
                  <a:t>  </a:t>
                </a:r>
                <a:r>
                  <a:rPr lang="es-ES_tradnl" sz="1600" dirty="0">
                    <a:latin typeface="+mj-lt"/>
                    <a:cs typeface="Arial" panose="020B0604020202020204" pitchFamily="34" charset="0"/>
                  </a:rPr>
                  <a:t>punto de intersección de un conjunto de restricciones (o lo que es lo mismo, la intersección de </a:t>
                </a:r>
                <a:r>
                  <a:rPr lang="es-ES_tradnl" sz="1600" i="1" dirty="0">
                    <a:latin typeface="+mj-lt"/>
                    <a:cs typeface="Arial" panose="020B0604020202020204" pitchFamily="34" charset="0"/>
                  </a:rPr>
                  <a:t>n </a:t>
                </a:r>
                <a:r>
                  <a:rPr lang="es-ES_tradnl" sz="1600" dirty="0">
                    <a:latin typeface="+mj-lt"/>
                    <a:cs typeface="Arial" panose="020B0604020202020204" pitchFamily="34" charset="0"/>
                  </a:rPr>
                  <a:t>hiperplanos).</a:t>
                </a:r>
              </a:p>
              <a:p>
                <a:endParaRPr lang="es-ES_tradnl" sz="1600" b="1" dirty="0">
                  <a:solidFill>
                    <a:srgbClr val="D74518"/>
                  </a:solidFill>
                  <a:latin typeface="+mj-lt"/>
                  <a:cs typeface="Arial" panose="020B0604020202020204" pitchFamily="34" charset="0"/>
                </a:endParaRPr>
              </a:p>
              <a:p>
                <a:pPr marL="285750" indent="-285750">
                  <a:buFont typeface="Arial" panose="020B0604020202020204" pitchFamily="34" charset="0"/>
                  <a:buChar char="•"/>
                </a:pPr>
                <a:r>
                  <a:rPr lang="es-ES_tradnl" sz="1600" b="1" u="sng" dirty="0">
                    <a:solidFill>
                      <a:srgbClr val="FF9933"/>
                    </a:solidFill>
                    <a:cs typeface="Arial" panose="020B0604020202020204" pitchFamily="34" charset="0"/>
                  </a:rPr>
                  <a:t>Solución básica:</a:t>
                </a:r>
                <a:r>
                  <a:rPr lang="es-ES_tradnl" sz="1600" b="1" dirty="0">
                    <a:solidFill>
                      <a:srgbClr val="FF9933"/>
                    </a:solidFill>
                    <a:cs typeface="Arial" panose="020B0604020202020204" pitchFamily="34" charset="0"/>
                  </a:rPr>
                  <a:t> </a:t>
                </a:r>
                <a:r>
                  <a:rPr lang="es-ES_tradnl" sz="1600" spc="-5" dirty="0">
                    <a:latin typeface="+mj-lt"/>
                    <a:cs typeface="Arial" panose="020B0604020202020204" pitchFamily="34" charset="0"/>
                  </a:rPr>
                  <a:t>solución (cumple las restricciones) que tiene al menos </a:t>
                </a:r>
                <a14:m>
                  <m:oMath xmlns:m="http://schemas.openxmlformats.org/officeDocument/2006/math">
                    <m:r>
                      <a:rPr lang="es-ES_tradnl" sz="1600" i="1" spc="-5" dirty="0" smtClean="0">
                        <a:latin typeface="Cambria Math" panose="02040503050406030204" pitchFamily="18" charset="0"/>
                        <a:cs typeface="Arial" panose="020B0604020202020204" pitchFamily="34" charset="0"/>
                      </a:rPr>
                      <m:t>𝑛</m:t>
                    </m:r>
                    <m:r>
                      <a:rPr lang="es-ES_tradnl" sz="1600" i="1" spc="-5" dirty="0" smtClean="0">
                        <a:latin typeface="Cambria Math" panose="02040503050406030204" pitchFamily="18" charset="0"/>
                        <a:cs typeface="Arial" panose="020B0604020202020204" pitchFamily="34" charset="0"/>
                      </a:rPr>
                      <m:t>−</m:t>
                    </m:r>
                    <m:r>
                      <a:rPr lang="es-ES_tradnl" sz="1600" i="1" spc="-5" dirty="0" smtClean="0">
                        <a:latin typeface="Cambria Math" panose="02040503050406030204" pitchFamily="18" charset="0"/>
                        <a:cs typeface="Arial" panose="020B0604020202020204" pitchFamily="34" charset="0"/>
                      </a:rPr>
                      <m:t>𝑚</m:t>
                    </m:r>
                  </m:oMath>
                </a14:m>
                <a:r>
                  <a:rPr lang="es-ES_tradnl" sz="1600" spc="-5" dirty="0">
                    <a:latin typeface="+mj-lt"/>
                    <a:cs typeface="Arial" panose="020B0604020202020204" pitchFamily="34" charset="0"/>
                  </a:rPr>
                  <a:t> variables igual a cero, donde </a:t>
                </a:r>
                <a:r>
                  <a:rPr lang="es-ES_tradnl" sz="1600" i="1" spc="-5" dirty="0">
                    <a:latin typeface="+mj-lt"/>
                    <a:cs typeface="Arial" panose="020B0604020202020204" pitchFamily="34" charset="0"/>
                  </a:rPr>
                  <a:t>n</a:t>
                </a:r>
                <a:r>
                  <a:rPr lang="es-ES_tradnl" sz="1600" spc="-5" dirty="0">
                    <a:latin typeface="+mj-lt"/>
                    <a:cs typeface="Arial" panose="020B0604020202020204" pitchFamily="34" charset="0"/>
                  </a:rPr>
                  <a:t> es el número de variables y </a:t>
                </a:r>
                <a:r>
                  <a:rPr lang="es-ES_tradnl" sz="1600" i="1" spc="-5" dirty="0">
                    <a:latin typeface="+mj-lt"/>
                    <a:cs typeface="Arial" panose="020B0604020202020204" pitchFamily="34" charset="0"/>
                  </a:rPr>
                  <a:t>m</a:t>
                </a:r>
                <a:r>
                  <a:rPr lang="es-ES_tradnl" sz="1600" spc="-5" dirty="0">
                    <a:latin typeface="+mj-lt"/>
                    <a:cs typeface="Arial" panose="020B0604020202020204" pitchFamily="34" charset="0"/>
                  </a:rPr>
                  <a:t> el número de restricciones.</a:t>
                </a:r>
                <a:endParaRPr lang="es-ES_tradnl" sz="1600" b="1" dirty="0">
                  <a:solidFill>
                    <a:srgbClr val="D74518"/>
                  </a:solidFill>
                  <a:latin typeface="+mj-lt"/>
                  <a:cs typeface="Arial" panose="020B0604020202020204" pitchFamily="34" charset="0"/>
                </a:endParaRPr>
              </a:p>
              <a:p>
                <a:r>
                  <a:rPr lang="es-ES" sz="1600" b="1" spc="-5" dirty="0">
                    <a:solidFill>
                      <a:srgbClr val="D74518"/>
                    </a:solidFill>
                    <a:latin typeface="+mj-lt"/>
                    <a:cs typeface="Arial" panose="020B0604020202020204" pitchFamily="34" charset="0"/>
                  </a:rPr>
                  <a:t>     </a:t>
                </a:r>
              </a:p>
              <a:p>
                <a:pPr marL="285750" indent="-285750">
                  <a:buFont typeface="Arial" panose="020B0604020202020204" pitchFamily="34" charset="0"/>
                  <a:buChar char="•"/>
                </a:pPr>
                <a:r>
                  <a:rPr lang="es-ES" sz="1600" b="1" u="sng" dirty="0">
                    <a:solidFill>
                      <a:srgbClr val="FF9933"/>
                    </a:solidFill>
                    <a:cs typeface="Arial" panose="020B0604020202020204" pitchFamily="34" charset="0"/>
                  </a:rPr>
                  <a:t>Solución básica factible:</a:t>
                </a:r>
                <a:r>
                  <a:rPr lang="es-ES" sz="1600" b="1" dirty="0">
                    <a:solidFill>
                      <a:srgbClr val="FF9933"/>
                    </a:solidFill>
                    <a:cs typeface="Arial" panose="020B0604020202020204" pitchFamily="34" charset="0"/>
                  </a:rPr>
                  <a:t> </a:t>
                </a:r>
                <a:r>
                  <a:rPr lang="es-ES_tradnl" sz="1600" spc="-5" dirty="0">
                    <a:latin typeface="+mj-lt"/>
                    <a:cs typeface="Arial" panose="020B0604020202020204" pitchFamily="34" charset="0"/>
                  </a:rPr>
                  <a:t>solución básica con todas las variables mayores o iguales a cero. Los vértices del espacio de soluciones son soluciones básicas factibles.</a:t>
                </a:r>
              </a:p>
              <a:p>
                <a:endParaRPr lang="es-ES_tradnl" sz="1600" spc="-5" dirty="0">
                  <a:latin typeface="+mj-lt"/>
                  <a:cs typeface="Arial" panose="020B0604020202020204" pitchFamily="34" charset="0"/>
                </a:endParaRPr>
              </a:p>
              <a:p>
                <a:pPr marL="285750" indent="-285750">
                  <a:buFont typeface="Arial" panose="020B0604020202020204" pitchFamily="34" charset="0"/>
                  <a:buChar char="•"/>
                </a:pPr>
                <a:r>
                  <a:rPr lang="es-ES_tradnl" sz="1600" b="1" u="sng" dirty="0">
                    <a:solidFill>
                      <a:srgbClr val="FF9933"/>
                    </a:solidFill>
                    <a:cs typeface="Arial" panose="020B0604020202020204" pitchFamily="34" charset="0"/>
                  </a:rPr>
                  <a:t>Solución óptima:</a:t>
                </a:r>
                <a:r>
                  <a:rPr lang="es-ES_tradnl" sz="1600" dirty="0">
                    <a:latin typeface="+mj-lt"/>
                    <a:cs typeface="Arial" panose="020B0604020202020204" pitchFamily="34" charset="0"/>
                  </a:rPr>
                  <a:t> aquel punto del espacio de soluciones donde la función objetivo tenga valor óptimo (máximo / mínimo).</a:t>
                </a:r>
              </a:p>
              <a:p>
                <a:pPr marL="355600" indent="-342900">
                  <a:lnSpc>
                    <a:spcPct val="100000"/>
                  </a:lnSpc>
                  <a:buChar char="•"/>
                  <a:tabLst>
                    <a:tab pos="354965" algn="l"/>
                    <a:tab pos="355600" algn="l"/>
                  </a:tabLst>
                </a:pPr>
                <a:endParaRPr lang="es-ES_tradnl" dirty="0">
                  <a:cs typeface="Arial"/>
                </a:endParaRPr>
              </a:p>
            </p:txBody>
          </p:sp>
        </mc:Choice>
        <mc:Fallback xmlns="">
          <p:sp>
            <p:nvSpPr>
              <p:cNvPr id="10" name="object 3">
                <a:extLst>
                  <a:ext uri="{FF2B5EF4-FFF2-40B4-BE49-F238E27FC236}">
                    <a16:creationId xmlns:a16="http://schemas.microsoft.com/office/drawing/2014/main" id="{21CEDA02-2D55-4463-B90C-5CDF3D63B2C7}"/>
                  </a:ext>
                </a:extLst>
              </p:cNvPr>
              <p:cNvSpPr txBox="1">
                <a:spLocks noRot="1" noChangeAspect="1" noMove="1" noResize="1" noEditPoints="1" noAdjustHandles="1" noChangeArrowheads="1" noChangeShapeType="1" noTextEdit="1"/>
              </p:cNvSpPr>
              <p:nvPr/>
            </p:nvSpPr>
            <p:spPr>
              <a:xfrm>
                <a:off x="978535" y="1143000"/>
                <a:ext cx="7948930" cy="4476225"/>
              </a:xfrm>
              <a:prstGeom prst="rect">
                <a:avLst/>
              </a:prstGeom>
              <a:blipFill>
                <a:blip r:embed="rId2"/>
                <a:stretch>
                  <a:fillRect l="-1458"/>
                </a:stretch>
              </a:blipFill>
            </p:spPr>
            <p:txBody>
              <a:bodyPr/>
              <a:lstStyle/>
              <a:p>
                <a:r>
                  <a:rPr lang="es-ES">
                    <a:noFill/>
                  </a:rPr>
                  <a:t> </a:t>
                </a:r>
              </a:p>
            </p:txBody>
          </p:sp>
        </mc:Fallback>
      </mc:AlternateContent>
    </p:spTree>
    <p:extLst>
      <p:ext uri="{BB962C8B-B14F-4D97-AF65-F5344CB8AC3E}">
        <p14:creationId xmlns:p14="http://schemas.microsoft.com/office/powerpoint/2010/main" val="3736779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Teorema fundamental de LP</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29</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6" name="CuadroTexto 5">
            <a:extLst>
              <a:ext uri="{FF2B5EF4-FFF2-40B4-BE49-F238E27FC236}">
                <a16:creationId xmlns:a16="http://schemas.microsoft.com/office/drawing/2014/main" id="{0002FC33-B6A6-4FCD-917E-579BA347CB73}"/>
              </a:ext>
            </a:extLst>
          </p:cNvPr>
          <p:cNvSpPr txBox="1"/>
          <p:nvPr/>
        </p:nvSpPr>
        <p:spPr>
          <a:xfrm>
            <a:off x="289254" y="1295400"/>
            <a:ext cx="9407246" cy="261610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1600" spc="-5" dirty="0">
                <a:latin typeface="+mj-lt"/>
                <a:cs typeface="Arial" panose="020B0604020202020204" pitchFamily="34" charset="0"/>
              </a:rPr>
              <a:t>Si un problema LP tiene región factible no vacía acotada, entonces, si existe el óptimo (máximo o mínimo) de la función objetivo, se encuentra en un punto extremo (vértice) de la región factible. </a:t>
            </a:r>
          </a:p>
          <a:p>
            <a:endParaRPr lang="es-ES" sz="1600" spc="-5" dirty="0">
              <a:latin typeface="+mj-lt"/>
              <a:cs typeface="Arial" panose="020B0604020202020204" pitchFamily="34" charset="0"/>
            </a:endParaRPr>
          </a:p>
          <a:p>
            <a:r>
              <a:rPr lang="es-ES" sz="1600" spc="-5" dirty="0">
                <a:latin typeface="+mj-lt"/>
                <a:cs typeface="Arial" panose="020B0604020202020204" pitchFamily="34" charset="0"/>
              </a:rPr>
              <a:t>Si una función alcanza el valor óptimo en dos vértices consecutivos de la región factible, entonces alcanza también dicho valor óptimo en todos los puntos del segmento que determinan ambos vértices.</a:t>
            </a:r>
          </a:p>
          <a:p>
            <a:endParaRPr lang="es-ES" sz="1600" spc="-5" dirty="0">
              <a:latin typeface="+mj-lt"/>
              <a:cs typeface="Arial" panose="020B0604020202020204" pitchFamily="34" charset="0"/>
            </a:endParaRPr>
          </a:p>
          <a:p>
            <a:r>
              <a:rPr lang="es-ES_tradnl" sz="1600" spc="-5" dirty="0">
                <a:latin typeface="+mj-lt"/>
                <a:cs typeface="Arial" panose="020B0604020202020204" pitchFamily="34" charset="0"/>
              </a:rPr>
              <a:t>Por lo tanto, </a:t>
            </a:r>
            <a:r>
              <a:rPr lang="es-ES_tradnl" sz="1600" b="1" u="sng" dirty="0">
                <a:solidFill>
                  <a:srgbClr val="FF9933"/>
                </a:solidFill>
                <a:latin typeface="+mj-lt"/>
                <a:cs typeface="Arial" panose="020B0604020202020204" pitchFamily="34" charset="0"/>
              </a:rPr>
              <a:t>de existir soluciones al menos una de ellas estará siempre en un vértice.</a:t>
            </a:r>
            <a:endParaRPr lang="es-ES" sz="1600" b="1" u="sng" dirty="0">
              <a:solidFill>
                <a:srgbClr val="FF9933"/>
              </a:solidFill>
              <a:latin typeface="+mj-lt"/>
              <a:cs typeface="Arial" panose="020B0604020202020204" pitchFamily="34" charset="0"/>
            </a:endParaRPr>
          </a:p>
          <a:p>
            <a:endParaRPr lang="es-ES" spc="-5" dirty="0">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405429B0-28D8-40CA-B828-FA15903F9AC6}"/>
              </a:ext>
            </a:extLst>
          </p:cNvPr>
          <p:cNvSpPr txBox="1"/>
          <p:nvPr/>
        </p:nvSpPr>
        <p:spPr>
          <a:xfrm>
            <a:off x="333057" y="4163972"/>
            <a:ext cx="9319640" cy="135421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es-ES"/>
            </a:defPPr>
            <a:lvl1pPr>
              <a:defRPr spc="-5">
                <a:latin typeface="Arial" panose="020B0604020202020204" pitchFamily="34" charset="0"/>
                <a:cs typeface="Arial" panose="020B0604020202020204" pitchFamily="34" charset="0"/>
              </a:defRPr>
            </a:lvl1pPr>
          </a:lstStyle>
          <a:p>
            <a:r>
              <a:rPr lang="es-ES_tradnl" sz="1600" dirty="0">
                <a:latin typeface="+mj-lt"/>
              </a:rPr>
              <a:t>Para calcular una solución óptima de un LP, basta con </a:t>
            </a:r>
            <a:r>
              <a:rPr lang="es-ES_tradnl" sz="1600" b="1" u="sng" dirty="0">
                <a:solidFill>
                  <a:srgbClr val="FF9933"/>
                </a:solidFill>
                <a:latin typeface="+mj-lt"/>
              </a:rPr>
              <a:t>evaluar la función objetivo en todos los vértices de la región factible y quedarnos con el que nos da el valor óptimo.</a:t>
            </a:r>
            <a:r>
              <a:rPr lang="es-ES_tradnl" sz="1600" dirty="0">
                <a:latin typeface="+mj-lt"/>
              </a:rPr>
              <a:t> </a:t>
            </a:r>
          </a:p>
          <a:p>
            <a:endParaRPr lang="es-ES_tradnl" sz="1600" dirty="0">
              <a:latin typeface="+mj-lt"/>
            </a:endParaRPr>
          </a:p>
          <a:p>
            <a:r>
              <a:rPr lang="es-ES_tradnl" sz="1600" dirty="0">
                <a:latin typeface="+mj-lt"/>
              </a:rPr>
              <a:t>Esto es la base del </a:t>
            </a:r>
            <a:r>
              <a:rPr lang="es-ES_tradnl" sz="1600" b="1" u="sng" dirty="0">
                <a:solidFill>
                  <a:srgbClr val="FF9933"/>
                </a:solidFill>
                <a:latin typeface="+mj-lt"/>
              </a:rPr>
              <a:t>algoritmo/método del </a:t>
            </a:r>
            <a:r>
              <a:rPr lang="es-ES_tradnl" sz="1600" b="1" u="sng" dirty="0" err="1">
                <a:solidFill>
                  <a:srgbClr val="FF9933"/>
                </a:solidFill>
                <a:latin typeface="+mj-lt"/>
              </a:rPr>
              <a:t>símplex</a:t>
            </a:r>
            <a:r>
              <a:rPr lang="es-ES_tradnl" sz="1600" dirty="0">
                <a:latin typeface="+mj-lt"/>
              </a:rPr>
              <a:t>.</a:t>
            </a:r>
          </a:p>
          <a:p>
            <a:endParaRPr lang="es-ES" dirty="0"/>
          </a:p>
        </p:txBody>
      </p:sp>
    </p:spTree>
    <p:extLst>
      <p:ext uri="{BB962C8B-B14F-4D97-AF65-F5344CB8AC3E}">
        <p14:creationId xmlns:p14="http://schemas.microsoft.com/office/powerpoint/2010/main" val="36492918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777162" y="2348885"/>
            <a:ext cx="5753072" cy="1470025"/>
          </a:xfrm>
        </p:spPr>
        <p:txBody>
          <a:bodyPr/>
          <a:lstStyle/>
          <a:p>
            <a:r>
              <a:rPr lang="es-ES" dirty="0"/>
              <a:t>1. Introducción</a:t>
            </a:r>
          </a:p>
        </p:txBody>
      </p:sp>
      <p:sp>
        <p:nvSpPr>
          <p:cNvPr id="4" name="Slide Number Placeholder 3"/>
          <p:cNvSpPr>
            <a:spLocks noGrp="1"/>
          </p:cNvSpPr>
          <p:nvPr>
            <p:ph type="sldNum" sz="quarter" idx="1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3</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2" name="Footer Placeholder 1"/>
          <p:cNvSpPr>
            <a:spLocks noGrp="1"/>
          </p:cNvSpPr>
          <p:nvPr>
            <p:ph type="ftr" sz="quarter" idx="1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2362380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Soluciones y variables básicas (I)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30</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6" name="CuadroTexto 5">
            <a:extLst>
              <a:ext uri="{FF2B5EF4-FFF2-40B4-BE49-F238E27FC236}">
                <a16:creationId xmlns:a16="http://schemas.microsoft.com/office/drawing/2014/main" id="{DDABD89A-014B-4DBB-8FA3-EB3837A63B9A}"/>
              </a:ext>
            </a:extLst>
          </p:cNvPr>
          <p:cNvSpPr txBox="1"/>
          <p:nvPr/>
        </p:nvSpPr>
        <p:spPr>
          <a:xfrm>
            <a:off x="249377" y="1371600"/>
            <a:ext cx="9407246" cy="2131353"/>
          </a:xfrm>
          <a:prstGeom prst="rect">
            <a:avLst/>
          </a:prstGeom>
          <a:noFill/>
        </p:spPr>
        <p:txBody>
          <a:bodyPr wrap="square" rtlCol="0">
            <a:spAutoFit/>
          </a:bodyPr>
          <a:lstStyle/>
          <a:p>
            <a:pPr marL="285750" indent="-285750">
              <a:buFont typeface="Arial" panose="020B0604020202020204" pitchFamily="34" charset="0"/>
              <a:buChar char="•"/>
            </a:pPr>
            <a:r>
              <a:rPr lang="es-ES_tradnl" sz="1600" b="1" u="sng" dirty="0">
                <a:solidFill>
                  <a:srgbClr val="FF9933"/>
                </a:solidFill>
                <a:latin typeface="+mj-lt"/>
                <a:cs typeface="Arial" panose="020B0604020202020204" pitchFamily="34" charset="0"/>
              </a:rPr>
              <a:t>Punto extremo o vértice</a:t>
            </a:r>
            <a:r>
              <a:rPr lang="es-ES_tradnl" sz="1600" dirty="0">
                <a:cs typeface="Arial" panose="020B0604020202020204" pitchFamily="34" charset="0"/>
              </a:rPr>
              <a:t>:  punto de intersección de un conjunto de restricciones (o lo que es lo mismo, la intersección de </a:t>
            </a:r>
            <a:r>
              <a:rPr lang="es-ES_tradnl" sz="1600" i="1" dirty="0">
                <a:cs typeface="Arial" panose="020B0604020202020204" pitchFamily="34" charset="0"/>
              </a:rPr>
              <a:t>n </a:t>
            </a:r>
            <a:r>
              <a:rPr lang="es-ES_tradnl" sz="1600" dirty="0">
                <a:cs typeface="Arial" panose="020B0604020202020204" pitchFamily="34" charset="0"/>
              </a:rPr>
              <a:t>hiperplanos).</a:t>
            </a:r>
          </a:p>
          <a:p>
            <a:pPr marL="285750" indent="-285750">
              <a:buFont typeface="Arial" panose="020B0604020202020204" pitchFamily="34" charset="0"/>
              <a:buChar char="•"/>
            </a:pPr>
            <a:endParaRPr lang="es-ES_tradnl" sz="1600" b="1" dirty="0">
              <a:solidFill>
                <a:srgbClr val="D74518"/>
              </a:solidFill>
              <a:cs typeface="Arial" panose="020B0604020202020204" pitchFamily="34" charset="0"/>
            </a:endParaRPr>
          </a:p>
          <a:p>
            <a:pPr marL="285750" indent="-285750">
              <a:buFont typeface="Arial" panose="020B0604020202020204" pitchFamily="34" charset="0"/>
              <a:buChar char="•"/>
            </a:pPr>
            <a:r>
              <a:rPr lang="es-ES_tradnl" sz="1600" b="1" u="sng" dirty="0">
                <a:solidFill>
                  <a:srgbClr val="FF9933"/>
                </a:solidFill>
                <a:latin typeface="+mj-lt"/>
                <a:cs typeface="Arial" panose="020B0604020202020204" pitchFamily="34" charset="0"/>
              </a:rPr>
              <a:t>Solución básica</a:t>
            </a:r>
            <a:r>
              <a:rPr lang="es-ES_tradnl" sz="1600" b="1" dirty="0">
                <a:solidFill>
                  <a:srgbClr val="D74518"/>
                </a:solidFill>
                <a:cs typeface="Arial" panose="020B0604020202020204" pitchFamily="34" charset="0"/>
              </a:rPr>
              <a:t>: </a:t>
            </a:r>
            <a:r>
              <a:rPr lang="es-ES" sz="1600" spc="-5" dirty="0">
                <a:cs typeface="Arial"/>
              </a:rPr>
              <a:t>es la solución de un sistema de ecuaciones </a:t>
            </a:r>
            <a:r>
              <a:rPr lang="es-ES" sz="1600" i="1" spc="-5" dirty="0">
                <a:cs typeface="Arial"/>
              </a:rPr>
              <a:t>m*n</a:t>
            </a:r>
            <a:r>
              <a:rPr lang="es-ES" sz="1600" b="1" i="1" spc="-5" dirty="0">
                <a:cs typeface="Arial" panose="020B0604020202020204" pitchFamily="34" charset="0"/>
              </a:rPr>
              <a:t> </a:t>
            </a:r>
            <a:r>
              <a:rPr lang="es-ES" sz="1600" spc="-5" dirty="0">
                <a:cs typeface="Arial" panose="020B0604020202020204" pitchFamily="34" charset="0"/>
              </a:rPr>
              <a:t>donde </a:t>
            </a:r>
            <a:r>
              <a:rPr lang="es-ES" sz="1600" i="1" spc="-5" dirty="0">
                <a:cs typeface="Arial" panose="020B0604020202020204" pitchFamily="34" charset="0"/>
              </a:rPr>
              <a:t>n-m </a:t>
            </a:r>
            <a:r>
              <a:rPr lang="es-ES" sz="1600" spc="-5" dirty="0">
                <a:cs typeface="Arial" panose="020B0604020202020204" pitchFamily="34" charset="0"/>
              </a:rPr>
              <a:t>variables se hacen cero: </a:t>
            </a:r>
            <a:r>
              <a:rPr lang="es-ES" sz="1600" b="1" u="sng" dirty="0">
                <a:solidFill>
                  <a:srgbClr val="FF9933"/>
                </a:solidFill>
                <a:latin typeface="+mj-lt"/>
                <a:cs typeface="Arial" panose="020B0604020202020204" pitchFamily="34" charset="0"/>
              </a:rPr>
              <a:t>m variables básicas</a:t>
            </a:r>
            <a:r>
              <a:rPr lang="es-ES" sz="1600" b="1" dirty="0">
                <a:solidFill>
                  <a:srgbClr val="FF9933"/>
                </a:solidFill>
                <a:latin typeface="+mj-lt"/>
                <a:cs typeface="Arial" panose="020B0604020202020204" pitchFamily="34" charset="0"/>
              </a:rPr>
              <a:t> </a:t>
            </a:r>
            <a:r>
              <a:rPr lang="es-ES" sz="1600" spc="-5" dirty="0">
                <a:cs typeface="Arial" panose="020B0604020202020204" pitchFamily="34" charset="0"/>
              </a:rPr>
              <a:t>y</a:t>
            </a:r>
            <a:r>
              <a:rPr lang="es-ES" sz="1600" b="1" spc="-5" dirty="0">
                <a:cs typeface="Arial" panose="020B0604020202020204" pitchFamily="34" charset="0"/>
              </a:rPr>
              <a:t> </a:t>
            </a:r>
            <a:r>
              <a:rPr lang="es-ES" sz="1600" b="1" u="sng" dirty="0">
                <a:solidFill>
                  <a:srgbClr val="FF9933"/>
                </a:solidFill>
                <a:latin typeface="+mj-lt"/>
                <a:cs typeface="Arial" panose="020B0604020202020204" pitchFamily="34" charset="0"/>
              </a:rPr>
              <a:t>n-m variables no básicas</a:t>
            </a:r>
            <a:r>
              <a:rPr lang="es-ES" sz="1600" spc="-5" dirty="0">
                <a:cs typeface="Arial" panose="020B0604020202020204" pitchFamily="34" charset="0"/>
              </a:rPr>
              <a:t>.</a:t>
            </a:r>
          </a:p>
          <a:p>
            <a:pPr marL="12700">
              <a:spcBef>
                <a:spcPts val="95"/>
              </a:spcBef>
              <a:tabLst>
                <a:tab pos="1708785" algn="l"/>
              </a:tabLst>
            </a:pPr>
            <a:r>
              <a:rPr lang="es-ES" sz="1600" spc="-5" dirty="0">
                <a:cs typeface="Arial" panose="020B0604020202020204" pitchFamily="34" charset="0"/>
              </a:rPr>
              <a:t>     </a:t>
            </a:r>
          </a:p>
          <a:p>
            <a:pPr marL="12700">
              <a:spcBef>
                <a:spcPts val="95"/>
              </a:spcBef>
              <a:tabLst>
                <a:tab pos="1708785" algn="l"/>
              </a:tabLst>
            </a:pPr>
            <a:r>
              <a:rPr lang="es-ES" sz="1600" spc="-5" dirty="0">
                <a:cs typeface="Arial" panose="020B0604020202020204" pitchFamily="34" charset="0"/>
              </a:rPr>
              <a:t>    Dicho de otra forma: </a:t>
            </a:r>
          </a:p>
          <a:p>
            <a:pPr marL="12700">
              <a:spcBef>
                <a:spcPts val="95"/>
              </a:spcBef>
              <a:tabLst>
                <a:tab pos="1708785" algn="l"/>
              </a:tabLst>
            </a:pPr>
            <a:endParaRPr lang="es-ES" spc="-5" dirty="0">
              <a:latin typeface="Arial"/>
              <a:cs typeface="Arial"/>
            </a:endParaRPr>
          </a:p>
        </p:txBody>
      </p:sp>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CB474D3E-8096-40F1-B097-EBBB0F6396C2}"/>
                  </a:ext>
                </a:extLst>
              </p:cNvPr>
              <p:cNvSpPr txBox="1"/>
              <p:nvPr/>
            </p:nvSpPr>
            <p:spPr>
              <a:xfrm>
                <a:off x="762000" y="4802382"/>
                <a:ext cx="3505200" cy="338554"/>
              </a:xfrm>
              <a:prstGeom prst="rect">
                <a:avLst/>
              </a:prstGeom>
              <a:solidFill>
                <a:schemeClr val="bg1"/>
              </a:solidFill>
            </p:spPr>
            <p:txBody>
              <a:bodyPr wrap="square" rtlCol="0">
                <a:spAutoFit/>
              </a:bodyPr>
              <a:lstStyle/>
              <a:p>
                <a:r>
                  <a:rPr lang="es-ES_tradnl" sz="1600" dirty="0">
                    <a:latin typeface="+mj-lt"/>
                    <a:cs typeface="Arial" panose="020B0604020202020204" pitchFamily="34" charset="0"/>
                  </a:rPr>
                  <a:t>donde</a:t>
                </a:r>
                <a:r>
                  <a:rPr lang="es-ES_tradnl" sz="1600" dirty="0">
                    <a:latin typeface="+mj-lt"/>
                  </a:rPr>
                  <a:t> </a:t>
                </a:r>
                <a14:m>
                  <m:oMath xmlns:m="http://schemas.openxmlformats.org/officeDocument/2006/math">
                    <m:func>
                      <m:funcPr>
                        <m:ctrlPr>
                          <a:rPr lang="es-ES_tradnl" sz="1600" b="0" i="1" smtClean="0">
                            <a:latin typeface="Cambria Math" panose="02040503050406030204" pitchFamily="18" charset="0"/>
                          </a:rPr>
                        </m:ctrlPr>
                      </m:funcPr>
                      <m:fName>
                        <m:r>
                          <m:rPr>
                            <m:sty m:val="p"/>
                          </m:rPr>
                          <a:rPr lang="es-ES_tradnl" sz="1600" b="0" i="0" smtClean="0">
                            <a:latin typeface="Cambria Math" panose="02040503050406030204" pitchFamily="18" charset="0"/>
                          </a:rPr>
                          <m:t>det</m:t>
                        </m:r>
                      </m:fName>
                      <m:e>
                        <m:d>
                          <m:dPr>
                            <m:ctrlPr>
                              <a:rPr lang="es-ES_tradnl" sz="1600" b="0" i="1" smtClean="0">
                                <a:latin typeface="Cambria Math" panose="02040503050406030204" pitchFamily="18" charset="0"/>
                              </a:rPr>
                            </m:ctrlPr>
                          </m:dPr>
                          <m:e>
                            <m:r>
                              <a:rPr lang="es-ES_tradnl" sz="1600" b="0" i="1" smtClean="0">
                                <a:latin typeface="Cambria Math" panose="02040503050406030204" pitchFamily="18" charset="0"/>
                              </a:rPr>
                              <m:t>𝐵</m:t>
                            </m:r>
                          </m:e>
                        </m:d>
                      </m:e>
                    </m:func>
                    <m:r>
                      <a:rPr lang="es-ES_tradnl" sz="1600" b="0" i="1" smtClean="0">
                        <a:latin typeface="Cambria Math" panose="02040503050406030204" pitchFamily="18" charset="0"/>
                        <a:ea typeface="Cambria Math" panose="02040503050406030204" pitchFamily="18" charset="0"/>
                      </a:rPr>
                      <m:t>≠</m:t>
                    </m:r>
                    <m:r>
                      <a:rPr lang="es-ES_tradnl" sz="1600" b="0" i="1" smtClean="0">
                        <a:latin typeface="Cambria Math" panose="02040503050406030204" pitchFamily="18" charset="0"/>
                      </a:rPr>
                      <m:t>0</m:t>
                    </m:r>
                  </m:oMath>
                </a14:m>
                <a:endParaRPr lang="es-ES" sz="1600" dirty="0">
                  <a:latin typeface="+mj-lt"/>
                </a:endParaRPr>
              </a:p>
            </p:txBody>
          </p:sp>
        </mc:Choice>
        <mc:Fallback xmlns="">
          <p:sp>
            <p:nvSpPr>
              <p:cNvPr id="7" name="CuadroTexto 6">
                <a:extLst>
                  <a:ext uri="{FF2B5EF4-FFF2-40B4-BE49-F238E27FC236}">
                    <a16:creationId xmlns:a16="http://schemas.microsoft.com/office/drawing/2014/main" id="{CB474D3E-8096-40F1-B097-EBBB0F6396C2}"/>
                  </a:ext>
                </a:extLst>
              </p:cNvPr>
              <p:cNvSpPr txBox="1">
                <a:spLocks noRot="1" noChangeAspect="1" noMove="1" noResize="1" noEditPoints="1" noAdjustHandles="1" noChangeArrowheads="1" noChangeShapeType="1" noTextEdit="1"/>
              </p:cNvSpPr>
              <p:nvPr/>
            </p:nvSpPr>
            <p:spPr>
              <a:xfrm>
                <a:off x="762000" y="4802382"/>
                <a:ext cx="3505200" cy="338554"/>
              </a:xfrm>
              <a:prstGeom prst="rect">
                <a:avLst/>
              </a:prstGeom>
              <a:blipFill>
                <a:blip r:embed="rId2"/>
                <a:stretch>
                  <a:fillRect l="-870" t="-5455" b="-2363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5CEFDA3C-3621-4919-8313-B1C021EC9735}"/>
                  </a:ext>
                </a:extLst>
              </p:cNvPr>
              <p:cNvSpPr txBox="1"/>
              <p:nvPr/>
            </p:nvSpPr>
            <p:spPr>
              <a:xfrm>
                <a:off x="2362200" y="4420708"/>
                <a:ext cx="4963026"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_tradnl" sz="1600" b="0" i="1" smtClean="0">
                          <a:latin typeface="Cambria Math" panose="02040503050406030204" pitchFamily="18" charset="0"/>
                        </a:rPr>
                        <m:t>𝐴</m:t>
                      </m:r>
                      <m:r>
                        <a:rPr lang="es-ES_tradnl" sz="1600" b="0" i="1" smtClean="0">
                          <a:latin typeface="Cambria Math" panose="02040503050406030204" pitchFamily="18" charset="0"/>
                        </a:rPr>
                        <m:t>=</m:t>
                      </m:r>
                      <m:d>
                        <m:dPr>
                          <m:ctrlPr>
                            <a:rPr lang="es-ES_tradnl" sz="1600" b="0" i="1" smtClean="0">
                              <a:latin typeface="Cambria Math" panose="02040503050406030204" pitchFamily="18" charset="0"/>
                            </a:rPr>
                          </m:ctrlPr>
                        </m:dPr>
                        <m:e>
                          <m:r>
                            <a:rPr lang="es-ES_tradnl" sz="1600" b="0" i="1" smtClean="0">
                              <a:latin typeface="Cambria Math" panose="02040503050406030204" pitchFamily="18" charset="0"/>
                            </a:rPr>
                            <m:t>𝐵</m:t>
                          </m:r>
                          <m:r>
                            <a:rPr lang="es-ES_tradnl" sz="1600" b="0" i="1" smtClean="0">
                              <a:latin typeface="Cambria Math" panose="02040503050406030204" pitchFamily="18" charset="0"/>
                            </a:rPr>
                            <m:t> </m:t>
                          </m:r>
                          <m:r>
                            <a:rPr lang="es-ES_tradnl" sz="1600" b="0" i="1" smtClean="0">
                              <a:latin typeface="Cambria Math" panose="02040503050406030204" pitchFamily="18" charset="0"/>
                            </a:rPr>
                            <m:t>𝑁</m:t>
                          </m:r>
                        </m:e>
                      </m:d>
                      <m:r>
                        <a:rPr lang="es-ES_tradnl" sz="1600" b="0" i="1" smtClean="0">
                          <a:latin typeface="Cambria Math" panose="02040503050406030204" pitchFamily="18" charset="0"/>
                        </a:rPr>
                        <m:t>,</m:t>
                      </m:r>
                    </m:oMath>
                  </m:oMathPara>
                </a14:m>
                <a:endParaRPr lang="es-ES" sz="1600" dirty="0">
                  <a:latin typeface="+mj-lt"/>
                </a:endParaRPr>
              </a:p>
            </p:txBody>
          </p:sp>
        </mc:Choice>
        <mc:Fallback xmlns="">
          <p:sp>
            <p:nvSpPr>
              <p:cNvPr id="8" name="CuadroTexto 7">
                <a:extLst>
                  <a:ext uri="{FF2B5EF4-FFF2-40B4-BE49-F238E27FC236}">
                    <a16:creationId xmlns:a16="http://schemas.microsoft.com/office/drawing/2014/main" id="{5CEFDA3C-3621-4919-8313-B1C021EC9735}"/>
                  </a:ext>
                </a:extLst>
              </p:cNvPr>
              <p:cNvSpPr txBox="1">
                <a:spLocks noRot="1" noChangeAspect="1" noMove="1" noResize="1" noEditPoints="1" noAdjustHandles="1" noChangeArrowheads="1" noChangeShapeType="1" noTextEdit="1"/>
              </p:cNvSpPr>
              <p:nvPr/>
            </p:nvSpPr>
            <p:spPr>
              <a:xfrm>
                <a:off x="2362200" y="4420708"/>
                <a:ext cx="4963026" cy="338554"/>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45757219-4281-4D01-910B-44EB8C5AEDB2}"/>
                  </a:ext>
                </a:extLst>
              </p:cNvPr>
              <p:cNvSpPr txBox="1"/>
              <p:nvPr/>
            </p:nvSpPr>
            <p:spPr>
              <a:xfrm>
                <a:off x="634543" y="3377314"/>
                <a:ext cx="8874506"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s-ES" sz="1600" spc="-5" dirty="0">
                    <a:latin typeface="+mj-lt"/>
                    <a:cs typeface="Arial"/>
                  </a:rPr>
                  <a:t>Un vector </a:t>
                </a:r>
                <a:r>
                  <a:rPr lang="es-ES" sz="1600" i="1" spc="-5" dirty="0">
                    <a:latin typeface="+mj-lt"/>
                    <a:cs typeface="Arial"/>
                  </a:rPr>
                  <a:t>x</a:t>
                </a:r>
                <a:r>
                  <a:rPr lang="es-ES" sz="1600" spc="-5" dirty="0">
                    <a:latin typeface="+mj-lt"/>
                    <a:cs typeface="Arial"/>
                  </a:rPr>
                  <a:t> es una solución básica si </a:t>
                </a:r>
                <a14:m>
                  <m:oMath xmlns:m="http://schemas.openxmlformats.org/officeDocument/2006/math">
                    <m:r>
                      <a:rPr lang="es-ES_tradnl" sz="1600" b="0" i="1" spc="-5" smtClean="0">
                        <a:latin typeface="Cambria Math" panose="02040503050406030204" pitchFamily="18" charset="0"/>
                        <a:cs typeface="Arial"/>
                      </a:rPr>
                      <m:t>𝐴𝑥</m:t>
                    </m:r>
                    <m:r>
                      <a:rPr lang="es-ES_tradnl" sz="1600" b="0" i="1" spc="-5" smtClean="0">
                        <a:latin typeface="Cambria Math" panose="02040503050406030204" pitchFamily="18" charset="0"/>
                        <a:cs typeface="Arial"/>
                      </a:rPr>
                      <m:t>=</m:t>
                    </m:r>
                    <m:r>
                      <a:rPr lang="es-ES_tradnl" sz="1600" b="0" i="1" spc="-5" smtClean="0">
                        <a:latin typeface="Cambria Math" panose="02040503050406030204" pitchFamily="18" charset="0"/>
                        <a:cs typeface="Arial"/>
                      </a:rPr>
                      <m:t>𝑏</m:t>
                    </m:r>
                  </m:oMath>
                </a14:m>
                <a:r>
                  <a:rPr lang="es-ES" sz="1600" spc="-5" dirty="0">
                    <a:latin typeface="+mj-lt"/>
                    <a:cs typeface="Arial" panose="020B0604020202020204" pitchFamily="34" charset="0"/>
                  </a:rPr>
                  <a:t> y las columnas de </a:t>
                </a:r>
                <a:r>
                  <a:rPr lang="es-ES" sz="1600" i="1" spc="-5" dirty="0">
                    <a:latin typeface="+mj-lt"/>
                    <a:cs typeface="Arial" panose="020B0604020202020204" pitchFamily="34" charset="0"/>
                  </a:rPr>
                  <a:t>A </a:t>
                </a:r>
                <a:r>
                  <a:rPr lang="es-ES" sz="1600" spc="-5" dirty="0">
                    <a:latin typeface="+mj-lt"/>
                    <a:cs typeface="Arial" panose="020B0604020202020204" pitchFamily="34" charset="0"/>
                  </a:rPr>
                  <a:t>que están asociadas a elementos no nulos de </a:t>
                </a:r>
                <a:r>
                  <a:rPr lang="es-ES" sz="1600" i="1" spc="-5" dirty="0">
                    <a:latin typeface="+mj-lt"/>
                    <a:cs typeface="Arial" panose="020B0604020202020204" pitchFamily="34" charset="0"/>
                  </a:rPr>
                  <a:t>x</a:t>
                </a:r>
                <a:r>
                  <a:rPr lang="es-ES" sz="1600" spc="-5" dirty="0">
                    <a:latin typeface="+mj-lt"/>
                    <a:cs typeface="Arial" panose="020B0604020202020204" pitchFamily="34" charset="0"/>
                  </a:rPr>
                  <a:t> son linealmente independientes. Estas columnas son la “</a:t>
                </a:r>
                <a:r>
                  <a:rPr lang="es-ES" sz="1600" b="1" u="sng" dirty="0">
                    <a:solidFill>
                      <a:srgbClr val="FF9933"/>
                    </a:solidFill>
                    <a:latin typeface="+mj-lt"/>
                    <a:cs typeface="Arial" panose="020B0604020202020204" pitchFamily="34" charset="0"/>
                  </a:rPr>
                  <a:t>base</a:t>
                </a:r>
                <a:r>
                  <a:rPr lang="es-ES" sz="1600" spc="-5" dirty="0">
                    <a:latin typeface="+mj-lt"/>
                    <a:cs typeface="Arial" panose="020B0604020202020204" pitchFamily="34" charset="0"/>
                  </a:rPr>
                  <a:t>”, que la denotamos como la matriz </a:t>
                </a:r>
                <a:r>
                  <a:rPr lang="es-ES" sz="1600" i="1" spc="-5" dirty="0">
                    <a:latin typeface="+mj-lt"/>
                    <a:cs typeface="Arial" panose="020B0604020202020204" pitchFamily="34" charset="0"/>
                  </a:rPr>
                  <a:t>B.</a:t>
                </a:r>
                <a:r>
                  <a:rPr lang="es-ES" sz="1600" spc="-5" dirty="0">
                    <a:latin typeface="+mj-lt"/>
                    <a:cs typeface="Arial" panose="020B0604020202020204" pitchFamily="34" charset="0"/>
                  </a:rPr>
                  <a:t> El resto de columnas la llamamos matriz </a:t>
                </a:r>
                <a:r>
                  <a:rPr lang="es-ES" sz="1600" i="1" spc="-5" dirty="0">
                    <a:latin typeface="+mj-lt"/>
                    <a:cs typeface="Arial" panose="020B0604020202020204" pitchFamily="34" charset="0"/>
                  </a:rPr>
                  <a:t>N</a:t>
                </a:r>
                <a:r>
                  <a:rPr lang="es-ES" sz="1600" spc="-5" dirty="0">
                    <a:latin typeface="+mj-lt"/>
                    <a:cs typeface="Arial" panose="020B0604020202020204" pitchFamily="34" charset="0"/>
                  </a:rPr>
                  <a:t>. </a:t>
                </a:r>
                <a:endParaRPr lang="es-ES" sz="1600" dirty="0">
                  <a:latin typeface="+mj-lt"/>
                </a:endParaRPr>
              </a:p>
            </p:txBody>
          </p:sp>
        </mc:Choice>
        <mc:Fallback xmlns="">
          <p:sp>
            <p:nvSpPr>
              <p:cNvPr id="11" name="CuadroTexto 10">
                <a:extLst>
                  <a:ext uri="{FF2B5EF4-FFF2-40B4-BE49-F238E27FC236}">
                    <a16:creationId xmlns:a16="http://schemas.microsoft.com/office/drawing/2014/main" id="{45757219-4281-4D01-910B-44EB8C5AEDB2}"/>
                  </a:ext>
                </a:extLst>
              </p:cNvPr>
              <p:cNvSpPr txBox="1">
                <a:spLocks noRot="1" noChangeAspect="1" noMove="1" noResize="1" noEditPoints="1" noAdjustHandles="1" noChangeArrowheads="1" noChangeShapeType="1" noTextEdit="1"/>
              </p:cNvSpPr>
              <p:nvPr/>
            </p:nvSpPr>
            <p:spPr>
              <a:xfrm>
                <a:off x="634543" y="3377314"/>
                <a:ext cx="8874506" cy="830997"/>
              </a:xfrm>
              <a:prstGeom prst="rect">
                <a:avLst/>
              </a:prstGeom>
              <a:blipFill>
                <a:blip r:embed="rId4"/>
                <a:stretch>
                  <a:fillRect l="-205" t="-714" b="-7143"/>
                </a:stretch>
              </a:blipFill>
            </p:spPr>
            <p:txBody>
              <a:bodyPr/>
              <a:lstStyle/>
              <a:p>
                <a:r>
                  <a:rPr lang="es-ES">
                    <a:noFill/>
                  </a:rPr>
                  <a:t> </a:t>
                </a:r>
              </a:p>
            </p:txBody>
          </p:sp>
        </mc:Fallback>
      </mc:AlternateContent>
    </p:spTree>
    <p:extLst>
      <p:ext uri="{BB962C8B-B14F-4D97-AF65-F5344CB8AC3E}">
        <p14:creationId xmlns:p14="http://schemas.microsoft.com/office/powerpoint/2010/main" val="7339985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Soluciones y variables básicas (II)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31</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FF081562-9889-4A4B-85CA-15E5B7CD31CF}"/>
                  </a:ext>
                </a:extLst>
              </p:cNvPr>
              <p:cNvSpPr txBox="1"/>
              <p:nvPr/>
            </p:nvSpPr>
            <p:spPr>
              <a:xfrm>
                <a:off x="381000" y="1676400"/>
                <a:ext cx="9407246" cy="584775"/>
              </a:xfrm>
              <a:prstGeom prst="rect">
                <a:avLst/>
              </a:prstGeom>
              <a:noFill/>
            </p:spPr>
            <p:txBody>
              <a:bodyPr wrap="square" rtlCol="0">
                <a:spAutoFit/>
              </a:bodyPr>
              <a:lstStyle/>
              <a:p>
                <a:r>
                  <a:rPr lang="es-ES_tradnl" sz="1600" spc="-5" dirty="0">
                    <a:latin typeface="+mj-lt"/>
                    <a:cs typeface="Arial" panose="020B0604020202020204" pitchFamily="34" charset="0"/>
                  </a:rPr>
                  <a:t>Las variables básicas son las asociadas a la base, </a:t>
                </a:r>
                <a14:m>
                  <m:oMath xmlns:m="http://schemas.openxmlformats.org/officeDocument/2006/math">
                    <m:sSub>
                      <m:sSubPr>
                        <m:ctrlPr>
                          <a:rPr lang="es-ES_tradnl" sz="1600" b="0" i="1" spc="-5" smtClean="0">
                            <a:latin typeface="Cambria Math" panose="02040503050406030204" pitchFamily="18" charset="0"/>
                            <a:cs typeface="Arial" panose="020B0604020202020204" pitchFamily="34" charset="0"/>
                          </a:rPr>
                        </m:ctrlPr>
                      </m:sSubPr>
                      <m:e>
                        <m:r>
                          <a:rPr lang="es-ES_tradnl" sz="1600" b="0" i="1" spc="-5" smtClean="0">
                            <a:latin typeface="Cambria Math" panose="02040503050406030204" pitchFamily="18" charset="0"/>
                            <a:cs typeface="Arial" panose="020B0604020202020204" pitchFamily="34" charset="0"/>
                          </a:rPr>
                          <m:t>𝑥</m:t>
                        </m:r>
                      </m:e>
                      <m:sub>
                        <m:r>
                          <a:rPr lang="es-ES_tradnl" sz="1600" b="0" i="1" spc="-5" smtClean="0">
                            <a:latin typeface="Cambria Math" panose="02040503050406030204" pitchFamily="18" charset="0"/>
                            <a:cs typeface="Arial" panose="020B0604020202020204" pitchFamily="34" charset="0"/>
                          </a:rPr>
                          <m:t>𝐵</m:t>
                        </m:r>
                      </m:sub>
                    </m:sSub>
                  </m:oMath>
                </a14:m>
                <a:r>
                  <a:rPr lang="es-ES" sz="1600" spc="-5" dirty="0">
                    <a:latin typeface="+mj-lt"/>
                    <a:cs typeface="Arial" panose="020B0604020202020204" pitchFamily="34" charset="0"/>
                  </a:rPr>
                  <a:t> , y las variables no básicas el resto, </a:t>
                </a:r>
                <a14:m>
                  <m:oMath xmlns:m="http://schemas.openxmlformats.org/officeDocument/2006/math">
                    <m:sSub>
                      <m:sSubPr>
                        <m:ctrlPr>
                          <a:rPr lang="es-ES_tradnl" sz="1600" b="0" i="1" spc="-5" smtClean="0">
                            <a:latin typeface="Cambria Math" panose="02040503050406030204" pitchFamily="18" charset="0"/>
                            <a:cs typeface="Arial" panose="020B0604020202020204" pitchFamily="34" charset="0"/>
                          </a:rPr>
                        </m:ctrlPr>
                      </m:sSubPr>
                      <m:e>
                        <m:r>
                          <a:rPr lang="es-ES_tradnl" sz="1600" b="0" i="1" spc="-5" smtClean="0">
                            <a:latin typeface="Cambria Math" panose="02040503050406030204" pitchFamily="18" charset="0"/>
                            <a:cs typeface="Arial" panose="020B0604020202020204" pitchFamily="34" charset="0"/>
                          </a:rPr>
                          <m:t>𝑥</m:t>
                        </m:r>
                      </m:e>
                      <m:sub>
                        <m:r>
                          <a:rPr lang="es-ES_tradnl" sz="1600" b="0" i="1" spc="-5" smtClean="0">
                            <a:latin typeface="Cambria Math" panose="02040503050406030204" pitchFamily="18" charset="0"/>
                            <a:cs typeface="Arial" panose="020B0604020202020204" pitchFamily="34" charset="0"/>
                          </a:rPr>
                          <m:t>𝑁</m:t>
                        </m:r>
                      </m:sub>
                    </m:sSub>
                    <m:r>
                      <a:rPr lang="es-ES_tradnl" sz="1600" b="0" i="1" spc="-5" smtClean="0">
                        <a:latin typeface="Cambria Math" panose="02040503050406030204" pitchFamily="18" charset="0"/>
                        <a:cs typeface="Arial" panose="020B0604020202020204" pitchFamily="34" charset="0"/>
                      </a:rPr>
                      <m:t>=0.</m:t>
                    </m:r>
                  </m:oMath>
                </a14:m>
                <a:endParaRPr lang="es-ES" sz="1600" spc="-5" dirty="0">
                  <a:latin typeface="+mj-lt"/>
                  <a:cs typeface="Arial" panose="020B0604020202020204" pitchFamily="34" charset="0"/>
                </a:endParaRPr>
              </a:p>
            </p:txBody>
          </p:sp>
        </mc:Choice>
        <mc:Fallback xmlns="">
          <p:sp>
            <p:nvSpPr>
              <p:cNvPr id="10" name="CuadroTexto 9">
                <a:extLst>
                  <a:ext uri="{FF2B5EF4-FFF2-40B4-BE49-F238E27FC236}">
                    <a16:creationId xmlns:a16="http://schemas.microsoft.com/office/drawing/2014/main" id="{FF081562-9889-4A4B-85CA-15E5B7CD31CF}"/>
                  </a:ext>
                </a:extLst>
              </p:cNvPr>
              <p:cNvSpPr txBox="1">
                <a:spLocks noRot="1" noChangeAspect="1" noMove="1" noResize="1" noEditPoints="1" noAdjustHandles="1" noChangeArrowheads="1" noChangeShapeType="1" noTextEdit="1"/>
              </p:cNvSpPr>
              <p:nvPr/>
            </p:nvSpPr>
            <p:spPr>
              <a:xfrm>
                <a:off x="381000" y="1676400"/>
                <a:ext cx="9407246" cy="584775"/>
              </a:xfrm>
              <a:prstGeom prst="rect">
                <a:avLst/>
              </a:prstGeom>
              <a:blipFill>
                <a:blip r:embed="rId2"/>
                <a:stretch>
                  <a:fillRect l="-389" t="-3125"/>
                </a:stretch>
              </a:blipFill>
            </p:spPr>
            <p:txBody>
              <a:bodyPr/>
              <a:lstStyle/>
              <a:p>
                <a:r>
                  <a:rPr lang="es-ES">
                    <a:noFill/>
                  </a:rPr>
                  <a:t> </a:t>
                </a:r>
              </a:p>
            </p:txBody>
          </p:sp>
        </mc:Fallback>
      </mc:AlternateContent>
      <p:sp>
        <p:nvSpPr>
          <p:cNvPr id="12" name="object 3">
            <a:extLst>
              <a:ext uri="{FF2B5EF4-FFF2-40B4-BE49-F238E27FC236}">
                <a16:creationId xmlns:a16="http://schemas.microsoft.com/office/drawing/2014/main" id="{F7FA2615-603A-44F8-B3CA-533F614024F0}"/>
              </a:ext>
            </a:extLst>
          </p:cNvPr>
          <p:cNvSpPr/>
          <p:nvPr/>
        </p:nvSpPr>
        <p:spPr>
          <a:xfrm>
            <a:off x="4398823" y="2318720"/>
            <a:ext cx="1371600" cy="646332"/>
          </a:xfrm>
          <a:prstGeom prst="rect">
            <a:avLst/>
          </a:prstGeom>
          <a:blipFill>
            <a:blip r:embed="rId3" cstate="print"/>
            <a:stretch>
              <a:fillRect l="-253086" t="-166243" r="-233026" b="-208879"/>
            </a:stretch>
          </a:blipFill>
        </p:spPr>
        <p:txBody>
          <a:bodyPr wrap="square" lIns="0" tIns="0" rIns="0" bIns="0" rtlCol="0"/>
          <a:lstStyle/>
          <a:p>
            <a:endParaRPr sz="1600">
              <a:latin typeface="+mj-lt"/>
            </a:endParaRPr>
          </a:p>
        </p:txBody>
      </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8622C162-4605-46C5-9A50-C9673FB7D9DC}"/>
                  </a:ext>
                </a:extLst>
              </p:cNvPr>
              <p:cNvSpPr txBox="1"/>
              <p:nvPr/>
            </p:nvSpPr>
            <p:spPr>
              <a:xfrm>
                <a:off x="352926" y="3323715"/>
                <a:ext cx="9407246" cy="2845459"/>
              </a:xfrm>
              <a:prstGeom prst="rect">
                <a:avLst/>
              </a:prstGeom>
              <a:noFill/>
            </p:spPr>
            <p:txBody>
              <a:bodyPr wrap="square" rtlCol="0">
                <a:spAutoFit/>
              </a:bodyPr>
              <a:lstStyle/>
              <a:p>
                <a:r>
                  <a:rPr lang="es-ES_tradnl" sz="1600" spc="-5" dirty="0">
                    <a:latin typeface="+mj-lt"/>
                    <a:cs typeface="Arial" panose="020B0604020202020204" pitchFamily="34" charset="0"/>
                  </a:rPr>
                  <a:t>Si, además, </a:t>
                </a:r>
                <a14:m>
                  <m:oMath xmlns:m="http://schemas.openxmlformats.org/officeDocument/2006/math">
                    <m:sSub>
                      <m:sSubPr>
                        <m:ctrlPr>
                          <a:rPr lang="es-ES_tradnl" sz="1600" b="0" i="1" spc="-5" smtClean="0">
                            <a:latin typeface="Cambria Math" panose="02040503050406030204" pitchFamily="18" charset="0"/>
                            <a:cs typeface="Arial" panose="020B0604020202020204" pitchFamily="34" charset="0"/>
                          </a:rPr>
                        </m:ctrlPr>
                      </m:sSubPr>
                      <m:e>
                        <m:r>
                          <a:rPr lang="es-ES_tradnl" sz="1600" b="0" i="1" spc="-5" smtClean="0">
                            <a:latin typeface="Cambria Math" panose="02040503050406030204" pitchFamily="18" charset="0"/>
                            <a:cs typeface="Arial" panose="020B0604020202020204" pitchFamily="34" charset="0"/>
                          </a:rPr>
                          <m:t>𝑥</m:t>
                        </m:r>
                      </m:e>
                      <m:sub>
                        <m:r>
                          <a:rPr lang="es-ES_tradnl" sz="1600" b="0" i="1" spc="-5" smtClean="0">
                            <a:latin typeface="Cambria Math" panose="02040503050406030204" pitchFamily="18" charset="0"/>
                            <a:cs typeface="Arial" panose="020B0604020202020204" pitchFamily="34" charset="0"/>
                          </a:rPr>
                          <m:t>𝐵</m:t>
                        </m:r>
                      </m:sub>
                    </m:sSub>
                    <m:r>
                      <a:rPr lang="es-ES_tradnl" sz="1600" b="0" i="0" spc="-5" smtClean="0">
                        <a:latin typeface="Cambria Math" panose="02040503050406030204" pitchFamily="18" charset="0"/>
                        <a:cs typeface="Arial" panose="020B0604020202020204" pitchFamily="34" charset="0"/>
                      </a:rPr>
                      <m:t>≥0,</m:t>
                    </m:r>
                  </m:oMath>
                </a14:m>
                <a:r>
                  <a:rPr lang="es-ES" sz="1600" spc="-5" dirty="0">
                    <a:latin typeface="+mj-lt"/>
                    <a:cs typeface="Arial" panose="020B0604020202020204" pitchFamily="34" charset="0"/>
                  </a:rPr>
                  <a:t> </a:t>
                </a:r>
                <a:r>
                  <a:rPr lang="es-ES" sz="1600" i="1" spc="-5" dirty="0">
                    <a:latin typeface="+mj-lt"/>
                    <a:cs typeface="Arial" panose="020B0604020202020204" pitchFamily="34" charset="0"/>
                  </a:rPr>
                  <a:t>x</a:t>
                </a:r>
                <a:r>
                  <a:rPr lang="es-ES" sz="1600" spc="-5" dirty="0">
                    <a:latin typeface="+mj-lt"/>
                    <a:cs typeface="Arial" panose="020B0604020202020204" pitchFamily="34" charset="0"/>
                  </a:rPr>
                  <a:t> se llama </a:t>
                </a:r>
                <a:r>
                  <a:rPr lang="es-ES" sz="1600" b="1" u="sng" dirty="0">
                    <a:solidFill>
                      <a:srgbClr val="FF9933"/>
                    </a:solidFill>
                    <a:latin typeface="+mj-lt"/>
                    <a:cs typeface="Arial" panose="020B0604020202020204" pitchFamily="34" charset="0"/>
                  </a:rPr>
                  <a:t>solución básica factible.</a:t>
                </a:r>
                <a:r>
                  <a:rPr lang="es-ES" sz="1600" b="1" dirty="0">
                    <a:solidFill>
                      <a:srgbClr val="FF9933"/>
                    </a:solidFill>
                    <a:latin typeface="+mj-lt"/>
                    <a:cs typeface="Arial" panose="020B0604020202020204" pitchFamily="34" charset="0"/>
                  </a:rPr>
                  <a:t> </a:t>
                </a:r>
                <a:r>
                  <a:rPr lang="es-ES" sz="1600" spc="-5" dirty="0">
                    <a:latin typeface="+mj-lt"/>
                    <a:cs typeface="Arial" panose="020B0604020202020204" pitchFamily="34" charset="0"/>
                  </a:rPr>
                  <a:t>Si </a:t>
                </a:r>
                <a:r>
                  <a:rPr lang="es-ES" sz="1600" i="1" spc="-5" dirty="0">
                    <a:latin typeface="+mj-lt"/>
                    <a:cs typeface="Arial" panose="020B0604020202020204" pitchFamily="34" charset="0"/>
                  </a:rPr>
                  <a:t>x </a:t>
                </a:r>
                <a:r>
                  <a:rPr lang="es-ES" sz="1600" spc="-5" dirty="0">
                    <a:latin typeface="+mj-lt"/>
                    <a:cs typeface="Arial" panose="020B0604020202020204" pitchFamily="34" charset="0"/>
                  </a:rPr>
                  <a:t> es una solución básica factible, entonces </a:t>
                </a:r>
                <a14:m>
                  <m:oMath xmlns:m="http://schemas.openxmlformats.org/officeDocument/2006/math">
                    <m:r>
                      <a:rPr lang="es-ES_tradnl" sz="1600" b="0" i="1" spc="-5" smtClean="0">
                        <a:latin typeface="Cambria Math" panose="02040503050406030204" pitchFamily="18" charset="0"/>
                        <a:cs typeface="Arial" panose="020B0604020202020204" pitchFamily="34" charset="0"/>
                      </a:rPr>
                      <m:t>𝐴𝑥</m:t>
                    </m:r>
                    <m:r>
                      <a:rPr lang="es-ES_tradnl" sz="1600" b="0" i="1" spc="-5" smtClean="0">
                        <a:latin typeface="Cambria Math" panose="02040503050406030204" pitchFamily="18" charset="0"/>
                        <a:cs typeface="Arial" panose="020B0604020202020204" pitchFamily="34" charset="0"/>
                      </a:rPr>
                      <m:t>=</m:t>
                    </m:r>
                    <m:r>
                      <a:rPr lang="es-ES_tradnl" sz="1600" b="0" i="1" spc="-5" smtClean="0">
                        <a:latin typeface="Cambria Math" panose="02040503050406030204" pitchFamily="18" charset="0"/>
                        <a:cs typeface="Arial" panose="020B0604020202020204" pitchFamily="34" charset="0"/>
                      </a:rPr>
                      <m:t>𝑏</m:t>
                    </m:r>
                  </m:oMath>
                </a14:m>
                <a:r>
                  <a:rPr lang="es-ES" sz="1600" spc="-5" dirty="0">
                    <a:latin typeface="+mj-lt"/>
                    <a:cs typeface="Arial" panose="020B0604020202020204" pitchFamily="34" charset="0"/>
                  </a:rPr>
                  <a:t> es equivalente a </a:t>
                </a:r>
                <a14:m>
                  <m:oMath xmlns:m="http://schemas.openxmlformats.org/officeDocument/2006/math">
                    <m:r>
                      <a:rPr lang="es-ES_tradnl" sz="1600" b="0" i="1" spc="-5" smtClean="0">
                        <a:latin typeface="Cambria Math" panose="02040503050406030204" pitchFamily="18" charset="0"/>
                        <a:cs typeface="Arial" panose="020B0604020202020204" pitchFamily="34" charset="0"/>
                      </a:rPr>
                      <m:t>𝐵</m:t>
                    </m:r>
                    <m:sSub>
                      <m:sSubPr>
                        <m:ctrlPr>
                          <a:rPr lang="es-ES_tradnl" sz="1600" b="0" i="1" spc="-5" smtClean="0">
                            <a:latin typeface="Cambria Math" panose="02040503050406030204" pitchFamily="18" charset="0"/>
                            <a:cs typeface="Arial" panose="020B0604020202020204" pitchFamily="34" charset="0"/>
                          </a:rPr>
                        </m:ctrlPr>
                      </m:sSubPr>
                      <m:e>
                        <m:r>
                          <a:rPr lang="es-ES_tradnl" sz="1600" b="0" i="1" spc="-5" smtClean="0">
                            <a:latin typeface="Cambria Math" panose="02040503050406030204" pitchFamily="18" charset="0"/>
                            <a:cs typeface="Arial" panose="020B0604020202020204" pitchFamily="34" charset="0"/>
                          </a:rPr>
                          <m:t>𝑥</m:t>
                        </m:r>
                      </m:e>
                      <m:sub>
                        <m:r>
                          <a:rPr lang="es-ES_tradnl" sz="1600" b="0" i="1" spc="-5" smtClean="0">
                            <a:latin typeface="Cambria Math" panose="02040503050406030204" pitchFamily="18" charset="0"/>
                            <a:cs typeface="Arial" panose="020B0604020202020204" pitchFamily="34" charset="0"/>
                          </a:rPr>
                          <m:t>𝐵</m:t>
                        </m:r>
                      </m:sub>
                    </m:sSub>
                    <m:r>
                      <a:rPr lang="es-ES_tradnl" sz="1600" b="0" i="1" spc="-5" smtClean="0">
                        <a:latin typeface="Cambria Math" panose="02040503050406030204" pitchFamily="18" charset="0"/>
                        <a:cs typeface="Arial" panose="020B0604020202020204" pitchFamily="34" charset="0"/>
                      </a:rPr>
                      <m:t>=</m:t>
                    </m:r>
                    <m:r>
                      <a:rPr lang="es-ES_tradnl" sz="1600" b="0" i="1" spc="-5" smtClean="0">
                        <a:latin typeface="Cambria Math" panose="02040503050406030204" pitchFamily="18" charset="0"/>
                        <a:cs typeface="Arial" panose="020B0604020202020204" pitchFamily="34" charset="0"/>
                      </a:rPr>
                      <m:t>𝑏</m:t>
                    </m:r>
                  </m:oMath>
                </a14:m>
                <a:r>
                  <a:rPr lang="es-ES" sz="1600" spc="-5" dirty="0">
                    <a:latin typeface="+mj-lt"/>
                    <a:cs typeface="Arial" panose="020B0604020202020204" pitchFamily="34" charset="0"/>
                  </a:rPr>
                  <a:t>, es decir, </a:t>
                </a:r>
                <a14:m>
                  <m:oMath xmlns:m="http://schemas.openxmlformats.org/officeDocument/2006/math">
                    <m:sSub>
                      <m:sSubPr>
                        <m:ctrlPr>
                          <a:rPr lang="es-ES_tradnl" sz="1600" b="0" i="1" spc="-5" smtClean="0">
                            <a:latin typeface="Cambria Math" panose="02040503050406030204" pitchFamily="18" charset="0"/>
                            <a:cs typeface="Arial" panose="020B0604020202020204" pitchFamily="34" charset="0"/>
                          </a:rPr>
                        </m:ctrlPr>
                      </m:sSubPr>
                      <m:e>
                        <m:r>
                          <a:rPr lang="es-ES_tradnl" sz="1600" b="0" i="1" spc="-5" smtClean="0">
                            <a:latin typeface="Cambria Math" panose="02040503050406030204" pitchFamily="18" charset="0"/>
                            <a:cs typeface="Arial" panose="020B0604020202020204" pitchFamily="34" charset="0"/>
                          </a:rPr>
                          <m:t>𝑥</m:t>
                        </m:r>
                      </m:e>
                      <m:sub>
                        <m:r>
                          <a:rPr lang="es-ES_tradnl" sz="1600" b="0" i="1" spc="-5" smtClean="0">
                            <a:latin typeface="Cambria Math" panose="02040503050406030204" pitchFamily="18" charset="0"/>
                            <a:cs typeface="Arial" panose="020B0604020202020204" pitchFamily="34" charset="0"/>
                          </a:rPr>
                          <m:t>𝐵</m:t>
                        </m:r>
                      </m:sub>
                    </m:sSub>
                  </m:oMath>
                </a14:m>
                <a:r>
                  <a:rPr lang="es-ES" sz="1600" spc="-5" dirty="0">
                    <a:latin typeface="+mj-lt"/>
                    <a:cs typeface="Arial" panose="020B0604020202020204" pitchFamily="34" charset="0"/>
                  </a:rPr>
                  <a:t> viene totalmente determinada por </a:t>
                </a:r>
                <a:r>
                  <a:rPr lang="es-ES" sz="1600" i="1" spc="-5" dirty="0">
                    <a:latin typeface="+mj-lt"/>
                    <a:cs typeface="Arial" panose="020B0604020202020204" pitchFamily="34" charset="0"/>
                  </a:rPr>
                  <a:t>B </a:t>
                </a:r>
                <a:r>
                  <a:rPr lang="es-ES" sz="1600" spc="-5" dirty="0">
                    <a:latin typeface="+mj-lt"/>
                    <a:cs typeface="Arial" panose="020B0604020202020204" pitchFamily="34" charset="0"/>
                  </a:rPr>
                  <a:t>y </a:t>
                </a:r>
                <a:r>
                  <a:rPr lang="es-ES" sz="1600" i="1" spc="-5" dirty="0">
                    <a:latin typeface="+mj-lt"/>
                    <a:cs typeface="Arial" panose="020B0604020202020204" pitchFamily="34" charset="0"/>
                  </a:rPr>
                  <a:t>b. </a:t>
                </a:r>
              </a:p>
              <a:p>
                <a:endParaRPr lang="es-ES" sz="1600" i="1" spc="-5" dirty="0">
                  <a:latin typeface="+mj-lt"/>
                  <a:cs typeface="Arial" panose="020B0604020202020204" pitchFamily="34" charset="0"/>
                </a:endParaRPr>
              </a:p>
              <a:p>
                <a:r>
                  <a:rPr lang="es-ES" sz="1600" spc="-5" dirty="0">
                    <a:latin typeface="+mj-lt"/>
                    <a:cs typeface="Arial" panose="020B0604020202020204" pitchFamily="34" charset="0"/>
                  </a:rPr>
                  <a:t>El número de soluciones básicas factibles es finito y como máximo vale </a:t>
                </a:r>
                <a14:m>
                  <m:oMath xmlns:m="http://schemas.openxmlformats.org/officeDocument/2006/math">
                    <m:d>
                      <m:dPr>
                        <m:ctrlPr>
                          <a:rPr lang="es-ES" sz="1600" i="1" spc="-5" smtClean="0">
                            <a:latin typeface="Cambria Math" panose="02040503050406030204" pitchFamily="18" charset="0"/>
                            <a:cs typeface="Arial" panose="020B0604020202020204" pitchFamily="34" charset="0"/>
                          </a:rPr>
                        </m:ctrlPr>
                      </m:dPr>
                      <m:e>
                        <m:f>
                          <m:fPr>
                            <m:type m:val="noBar"/>
                            <m:ctrlPr>
                              <a:rPr lang="es-ES" sz="1600" i="1" spc="-5" smtClean="0">
                                <a:latin typeface="Cambria Math" panose="02040503050406030204" pitchFamily="18" charset="0"/>
                                <a:cs typeface="Arial" panose="020B0604020202020204" pitchFamily="34" charset="0"/>
                              </a:rPr>
                            </m:ctrlPr>
                          </m:fPr>
                          <m:num>
                            <m:r>
                              <a:rPr lang="es-ES_tradnl" sz="1600" b="0" i="1" spc="-5" smtClean="0">
                                <a:latin typeface="Cambria Math" panose="02040503050406030204" pitchFamily="18" charset="0"/>
                                <a:cs typeface="Arial" panose="020B0604020202020204" pitchFamily="34" charset="0"/>
                              </a:rPr>
                              <m:t>𝑛</m:t>
                            </m:r>
                          </m:num>
                          <m:den>
                            <m:r>
                              <a:rPr lang="es-ES_tradnl" sz="1600" b="0" i="1" spc="-5" smtClean="0">
                                <a:latin typeface="Cambria Math" panose="02040503050406030204" pitchFamily="18" charset="0"/>
                                <a:cs typeface="Arial" panose="020B0604020202020204" pitchFamily="34" charset="0"/>
                              </a:rPr>
                              <m:t>𝑚</m:t>
                            </m:r>
                          </m:den>
                        </m:f>
                      </m:e>
                    </m:d>
                    <m:r>
                      <a:rPr lang="es-ES_tradnl" sz="1600" b="0" i="0" spc="-5" smtClean="0">
                        <a:latin typeface="Cambria Math" panose="02040503050406030204" pitchFamily="18" charset="0"/>
                        <a:cs typeface="Arial" panose="020B0604020202020204" pitchFamily="34" charset="0"/>
                      </a:rPr>
                      <m:t>.</m:t>
                    </m:r>
                  </m:oMath>
                </a14:m>
                <a:endParaRPr lang="es-ES_tradnl" sz="1600" b="0" spc="-5" dirty="0">
                  <a:latin typeface="+mj-lt"/>
                  <a:cs typeface="Arial" panose="020B0604020202020204" pitchFamily="34" charset="0"/>
                </a:endParaRPr>
              </a:p>
              <a:p>
                <a:endParaRPr lang="es-ES_tradnl" sz="1600" spc="-5" dirty="0">
                  <a:latin typeface="+mj-lt"/>
                  <a:cs typeface="Arial" panose="020B0604020202020204" pitchFamily="34" charset="0"/>
                </a:endParaRPr>
              </a:p>
              <a:p>
                <a:r>
                  <a:rPr lang="es-ES_tradnl" sz="1600" spc="-5" dirty="0">
                    <a:latin typeface="+mj-lt"/>
                    <a:cs typeface="Arial" panose="020B0604020202020204" pitchFamily="34" charset="0"/>
                  </a:rPr>
                  <a:t>Esto da lugar a una 1ª idea, válida para problemas sencillos (</a:t>
                </a:r>
                <a:r>
                  <a:rPr lang="es-ES_tradnl" sz="1600" b="1" u="sng" dirty="0">
                    <a:solidFill>
                      <a:srgbClr val="FF9933"/>
                    </a:solidFill>
                    <a:latin typeface="+mj-lt"/>
                    <a:cs typeface="Arial" panose="020B0604020202020204" pitchFamily="34" charset="0"/>
                  </a:rPr>
                  <a:t>método gráfico</a:t>
                </a:r>
                <a:r>
                  <a:rPr lang="es-ES_tradnl" sz="1600" spc="-5" dirty="0">
                    <a:latin typeface="+mj-lt"/>
                    <a:cs typeface="Arial" panose="020B0604020202020204" pitchFamily="34" charset="0"/>
                  </a:rPr>
                  <a:t>):</a:t>
                </a:r>
                <a:endParaRPr lang="es-ES_tradnl" sz="1600" spc="-5" dirty="0">
                  <a:solidFill>
                    <a:srgbClr val="D74518"/>
                  </a:solidFill>
                  <a:latin typeface="Arial" panose="020B0604020202020204" pitchFamily="34" charset="0"/>
                  <a:cs typeface="Arial" panose="020B0604020202020204" pitchFamily="34" charset="0"/>
                </a:endParaRPr>
              </a:p>
              <a:p>
                <a:pPr marL="342900" indent="-342900">
                  <a:buFont typeface="+mj-lt"/>
                  <a:buAutoNum type="arabicPeriod"/>
                </a:pPr>
                <a:r>
                  <a:rPr lang="es-ES" sz="1600" spc="-5" dirty="0">
                    <a:latin typeface="+mj-lt"/>
                    <a:cs typeface="Arial" panose="020B0604020202020204" pitchFamily="34" charset="0"/>
                  </a:rPr>
                  <a:t>Delimitar la región factible</a:t>
                </a:r>
              </a:p>
              <a:p>
                <a:pPr marL="342900" indent="-342900">
                  <a:buFont typeface="+mj-lt"/>
                  <a:buAutoNum type="arabicPeriod"/>
                </a:pPr>
                <a:r>
                  <a:rPr lang="es-ES" sz="1600" spc="-5" dirty="0">
                    <a:latin typeface="+mj-lt"/>
                    <a:cs typeface="Arial" panose="020B0604020202020204" pitchFamily="34" charset="0"/>
                  </a:rPr>
                  <a:t>Enumerar sus vértices</a:t>
                </a:r>
              </a:p>
              <a:p>
                <a:pPr marL="342900" indent="-342900">
                  <a:buFont typeface="+mj-lt"/>
                  <a:buAutoNum type="arabicPeriod"/>
                </a:pPr>
                <a:r>
                  <a:rPr lang="es-ES" sz="1600" spc="-5" dirty="0">
                    <a:latin typeface="+mj-lt"/>
                    <a:cs typeface="Arial" panose="020B0604020202020204" pitchFamily="34" charset="0"/>
                  </a:rPr>
                  <a:t>Calcular la función objetivo en ellos y quedarse con el mejor</a:t>
                </a:r>
              </a:p>
              <a:p>
                <a:endParaRPr lang="es-ES_tradnl" sz="1600" b="0" spc="-5" dirty="0">
                  <a:latin typeface="+mj-lt"/>
                  <a:cs typeface="Arial" panose="020B0604020202020204" pitchFamily="34" charset="0"/>
                </a:endParaRPr>
              </a:p>
            </p:txBody>
          </p:sp>
        </mc:Choice>
        <mc:Fallback xmlns="">
          <p:sp>
            <p:nvSpPr>
              <p:cNvPr id="13" name="CuadroTexto 12">
                <a:extLst>
                  <a:ext uri="{FF2B5EF4-FFF2-40B4-BE49-F238E27FC236}">
                    <a16:creationId xmlns:a16="http://schemas.microsoft.com/office/drawing/2014/main" id="{8622C162-4605-46C5-9A50-C9673FB7D9DC}"/>
                  </a:ext>
                </a:extLst>
              </p:cNvPr>
              <p:cNvSpPr txBox="1">
                <a:spLocks noRot="1" noChangeAspect="1" noMove="1" noResize="1" noEditPoints="1" noAdjustHandles="1" noChangeArrowheads="1" noChangeShapeType="1" noTextEdit="1"/>
              </p:cNvSpPr>
              <p:nvPr/>
            </p:nvSpPr>
            <p:spPr>
              <a:xfrm>
                <a:off x="352926" y="3323715"/>
                <a:ext cx="9407246" cy="2845459"/>
              </a:xfrm>
              <a:prstGeom prst="rect">
                <a:avLst/>
              </a:prstGeom>
              <a:blipFill>
                <a:blip r:embed="rId4"/>
                <a:stretch>
                  <a:fillRect l="-389" t="-642"/>
                </a:stretch>
              </a:blipFill>
            </p:spPr>
            <p:txBody>
              <a:bodyPr/>
              <a:lstStyle/>
              <a:p>
                <a:r>
                  <a:rPr lang="es-ES">
                    <a:noFill/>
                  </a:rPr>
                  <a:t> </a:t>
                </a:r>
              </a:p>
            </p:txBody>
          </p:sp>
        </mc:Fallback>
      </mc:AlternateContent>
    </p:spTree>
    <p:extLst>
      <p:ext uri="{BB962C8B-B14F-4D97-AF65-F5344CB8AC3E}">
        <p14:creationId xmlns:p14="http://schemas.microsoft.com/office/powerpoint/2010/main" val="1180651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Ejemplo gráfico (I)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32</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8" name="CuadroTexto 7">
            <a:extLst>
              <a:ext uri="{FF2B5EF4-FFF2-40B4-BE49-F238E27FC236}">
                <a16:creationId xmlns:a16="http://schemas.microsoft.com/office/drawing/2014/main" id="{59730CCE-3208-4EF6-875F-64ADE0E312F4}"/>
              </a:ext>
            </a:extLst>
          </p:cNvPr>
          <p:cNvSpPr txBox="1"/>
          <p:nvPr/>
        </p:nvSpPr>
        <p:spPr>
          <a:xfrm>
            <a:off x="5334000" y="1731406"/>
            <a:ext cx="4361030" cy="1107996"/>
          </a:xfrm>
          <a:prstGeom prst="rect">
            <a:avLst/>
          </a:prstGeom>
          <a:noFill/>
        </p:spPr>
        <p:txBody>
          <a:bodyPr wrap="square" rtlCol="0">
            <a:spAutoFit/>
          </a:bodyPr>
          <a:lstStyle/>
          <a:p>
            <a:pPr marL="342900" indent="-342900">
              <a:buAutoNum type="alphaLcParenR"/>
            </a:pPr>
            <a:r>
              <a:rPr lang="es-ES_tradnl" sz="1600" spc="-5" dirty="0">
                <a:cs typeface="Arial" panose="020B0604020202020204" pitchFamily="34" charset="0"/>
              </a:rPr>
              <a:t>Pintar la región factible</a:t>
            </a:r>
          </a:p>
          <a:p>
            <a:pPr marL="342900" indent="-342900">
              <a:buAutoNum type="alphaLcParenR"/>
            </a:pPr>
            <a:r>
              <a:rPr lang="es-ES_tradnl" sz="1600" spc="-5" dirty="0">
                <a:cs typeface="Arial" panose="020B0604020202020204" pitchFamily="34" charset="0"/>
              </a:rPr>
              <a:t>Pasar el problema a forma estándar</a:t>
            </a:r>
          </a:p>
          <a:p>
            <a:pPr marL="342900" indent="-342900">
              <a:buAutoNum type="alphaLcParenR"/>
            </a:pPr>
            <a:r>
              <a:rPr lang="es-ES_tradnl" sz="1600" spc="-5" dirty="0">
                <a:cs typeface="Arial" panose="020B0604020202020204" pitchFamily="34" charset="0"/>
              </a:rPr>
              <a:t>Dar todas las soluciones básicas</a:t>
            </a:r>
            <a:endParaRPr lang="es-ES" sz="1600" spc="-5" dirty="0">
              <a:cs typeface="Arial" panose="020B0604020202020204" pitchFamily="34" charset="0"/>
            </a:endParaRPr>
          </a:p>
          <a:p>
            <a:pPr marL="285750" indent="-285750">
              <a:buFont typeface="Arial" panose="020B0604020202020204" pitchFamily="34" charset="0"/>
              <a:buChar char="•"/>
            </a:pPr>
            <a:endParaRPr lang="es-ES" spc="-5"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5500E185-7679-40DF-B3D0-0F5D6F326D2A}"/>
                  </a:ext>
                </a:extLst>
              </p:cNvPr>
              <p:cNvSpPr txBox="1"/>
              <p:nvPr/>
            </p:nvSpPr>
            <p:spPr>
              <a:xfrm>
                <a:off x="5576140" y="472754"/>
                <a:ext cx="2811396"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_tradnl" b="0" i="1" smtClean="0">
                          <a:latin typeface="Cambria Math" panose="02040503050406030204" pitchFamily="18" charset="0"/>
                        </a:rPr>
                        <m:t>𝑀𝑖𝑛</m:t>
                      </m:r>
                      <m:r>
                        <a:rPr lang="es-ES_tradnl"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𝑐</m:t>
                          </m:r>
                        </m:e>
                        <m:sub>
                          <m:r>
                            <a:rPr lang="es-ES_tradnl" b="0" i="1" smtClean="0">
                              <a:latin typeface="Cambria Math" panose="02040503050406030204" pitchFamily="18" charset="0"/>
                            </a:rPr>
                            <m:t>1</m:t>
                          </m:r>
                        </m:sub>
                      </m:sSub>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𝑐</m:t>
                          </m:r>
                        </m:e>
                        <m:sub>
                          <m:r>
                            <a:rPr lang="es-ES_tradnl" b="0" i="1" smtClean="0">
                              <a:latin typeface="Cambria Math" panose="02040503050406030204" pitchFamily="18" charset="0"/>
                            </a:rPr>
                            <m:t>2</m:t>
                          </m:r>
                        </m:sub>
                      </m:sSub>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oMath>
                  </m:oMathPara>
                </a14:m>
                <a:endParaRPr lang="es-ES_tradnl" b="0" dirty="0"/>
              </a:p>
              <a:p>
                <a:pPr algn="ctr"/>
                <a14:m>
                  <m:oMath xmlns:m="http://schemas.openxmlformats.org/officeDocument/2006/math">
                    <m:r>
                      <a:rPr lang="es-ES_tradnl" b="0" i="1" smtClean="0">
                        <a:latin typeface="Cambria Math" panose="02040503050406030204" pitchFamily="18" charset="0"/>
                      </a:rPr>
                      <m:t>𝑠</m:t>
                    </m:r>
                    <m:r>
                      <a:rPr lang="es-ES_tradnl"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r>
                      <a:rPr lang="es-ES_tradnl" b="0" i="1" smtClean="0">
                        <a:latin typeface="Cambria Math" panose="02040503050406030204" pitchFamily="18" charset="0"/>
                      </a:rPr>
                      <m:t>≤6 </m:t>
                    </m:r>
                  </m:oMath>
                </a14:m>
                <a:r>
                  <a:rPr lang="es-ES_tradnl" b="0" dirty="0"/>
                  <a:t> </a:t>
                </a:r>
              </a:p>
              <a:p>
                <a:pPr algn="ct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r>
                      <a:rPr lang="es-ES_tradnl" b="0" i="1" smtClean="0">
                        <a:latin typeface="Cambria Math" panose="02040503050406030204" pitchFamily="18" charset="0"/>
                      </a:rPr>
                      <m:t>≤3</m:t>
                    </m:r>
                  </m:oMath>
                </a14:m>
                <a:r>
                  <a:rPr lang="es-ES" dirty="0"/>
                  <a:t> </a:t>
                </a:r>
              </a:p>
              <a:p>
                <a:pPr algn="ct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𝑖</m:t>
                        </m:r>
                      </m:sub>
                    </m:sSub>
                    <m:r>
                      <a:rPr lang="es-ES_tradnl" b="0" i="1" smtClean="0">
                        <a:latin typeface="Cambria Math" panose="02040503050406030204" pitchFamily="18" charset="0"/>
                      </a:rPr>
                      <m:t>≥ </m:t>
                    </m:r>
                  </m:oMath>
                </a14:m>
                <a:r>
                  <a:rPr lang="es-ES" dirty="0"/>
                  <a:t>0 </a:t>
                </a:r>
              </a:p>
            </p:txBody>
          </p:sp>
        </mc:Choice>
        <mc:Fallback xmlns="">
          <p:sp>
            <p:nvSpPr>
              <p:cNvPr id="11" name="CuadroTexto 10">
                <a:extLst>
                  <a:ext uri="{FF2B5EF4-FFF2-40B4-BE49-F238E27FC236}">
                    <a16:creationId xmlns:a16="http://schemas.microsoft.com/office/drawing/2014/main" id="{5500E185-7679-40DF-B3D0-0F5D6F326D2A}"/>
                  </a:ext>
                </a:extLst>
              </p:cNvPr>
              <p:cNvSpPr txBox="1">
                <a:spLocks noRot="1" noChangeAspect="1" noMove="1" noResize="1" noEditPoints="1" noAdjustHandles="1" noChangeArrowheads="1" noChangeShapeType="1" noTextEdit="1"/>
              </p:cNvSpPr>
              <p:nvPr/>
            </p:nvSpPr>
            <p:spPr>
              <a:xfrm>
                <a:off x="5576140" y="472754"/>
                <a:ext cx="2811396" cy="1107996"/>
              </a:xfrm>
              <a:prstGeom prst="rect">
                <a:avLst/>
              </a:prstGeom>
              <a:blipFill>
                <a:blip r:embed="rId2"/>
                <a:stretch>
                  <a:fillRect b="-12155"/>
                </a:stretch>
              </a:blipFill>
            </p:spPr>
            <p:txBody>
              <a:bodyPr/>
              <a:lstStyle/>
              <a:p>
                <a:r>
                  <a:rPr lang="es-ES">
                    <a:noFill/>
                  </a:rPr>
                  <a:t> </a:t>
                </a:r>
              </a:p>
            </p:txBody>
          </p:sp>
        </mc:Fallback>
      </mc:AlternateContent>
      <p:grpSp>
        <p:nvGrpSpPr>
          <p:cNvPr id="44" name="Grupo 43">
            <a:extLst>
              <a:ext uri="{FF2B5EF4-FFF2-40B4-BE49-F238E27FC236}">
                <a16:creationId xmlns:a16="http://schemas.microsoft.com/office/drawing/2014/main" id="{4EB49D30-CFD3-4761-A93B-EF9ECB2916DF}"/>
              </a:ext>
            </a:extLst>
          </p:cNvPr>
          <p:cNvGrpSpPr/>
          <p:nvPr/>
        </p:nvGrpSpPr>
        <p:grpSpPr>
          <a:xfrm>
            <a:off x="62854" y="1905000"/>
            <a:ext cx="8245215" cy="3950486"/>
            <a:chOff x="974984" y="2646191"/>
            <a:chExt cx="8245215" cy="3950486"/>
          </a:xfrm>
        </p:grpSpPr>
        <p:grpSp>
          <p:nvGrpSpPr>
            <p:cNvPr id="45" name="Grupo 44">
              <a:extLst>
                <a:ext uri="{FF2B5EF4-FFF2-40B4-BE49-F238E27FC236}">
                  <a16:creationId xmlns:a16="http://schemas.microsoft.com/office/drawing/2014/main" id="{56AF691E-C2E8-4731-9E3F-4C968B71267C}"/>
                </a:ext>
              </a:extLst>
            </p:cNvPr>
            <p:cNvGrpSpPr/>
            <p:nvPr/>
          </p:nvGrpSpPr>
          <p:grpSpPr>
            <a:xfrm>
              <a:off x="974984" y="2646191"/>
              <a:ext cx="8245215" cy="3950486"/>
              <a:chOff x="974984" y="2646191"/>
              <a:chExt cx="8245215" cy="3950486"/>
            </a:xfrm>
          </p:grpSpPr>
          <p:grpSp>
            <p:nvGrpSpPr>
              <p:cNvPr id="55" name="Grupo 54">
                <a:extLst>
                  <a:ext uri="{FF2B5EF4-FFF2-40B4-BE49-F238E27FC236}">
                    <a16:creationId xmlns:a16="http://schemas.microsoft.com/office/drawing/2014/main" id="{C0DFC4D7-FB63-4438-91DB-9C123140A68F}"/>
                  </a:ext>
                </a:extLst>
              </p:cNvPr>
              <p:cNvGrpSpPr/>
              <p:nvPr/>
            </p:nvGrpSpPr>
            <p:grpSpPr>
              <a:xfrm>
                <a:off x="974984" y="2646191"/>
                <a:ext cx="7711816" cy="3950486"/>
                <a:chOff x="974984" y="2646191"/>
                <a:chExt cx="7711816" cy="3950486"/>
              </a:xfrm>
            </p:grpSpPr>
            <p:cxnSp>
              <p:nvCxnSpPr>
                <p:cNvPr id="58" name="Conector recto 57">
                  <a:extLst>
                    <a:ext uri="{FF2B5EF4-FFF2-40B4-BE49-F238E27FC236}">
                      <a16:creationId xmlns:a16="http://schemas.microsoft.com/office/drawing/2014/main" id="{9718EF4D-80B2-450B-848A-12C561D83B96}"/>
                    </a:ext>
                  </a:extLst>
                </p:cNvPr>
                <p:cNvCxnSpPr>
                  <a:cxnSpLocks/>
                </p:cNvCxnSpPr>
                <p:nvPr/>
              </p:nvCxnSpPr>
              <p:spPr>
                <a:xfrm>
                  <a:off x="2895600" y="2854217"/>
                  <a:ext cx="0" cy="343388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Conector recto 58">
                  <a:extLst>
                    <a:ext uri="{FF2B5EF4-FFF2-40B4-BE49-F238E27FC236}">
                      <a16:creationId xmlns:a16="http://schemas.microsoft.com/office/drawing/2014/main" id="{ABBF006D-E4CE-44A3-B62C-53AF817EF495}"/>
                    </a:ext>
                  </a:extLst>
                </p:cNvPr>
                <p:cNvCxnSpPr>
                  <a:cxnSpLocks/>
                </p:cNvCxnSpPr>
                <p:nvPr/>
              </p:nvCxnSpPr>
              <p:spPr>
                <a:xfrm flipH="1">
                  <a:off x="1219200" y="5867400"/>
                  <a:ext cx="7467600" cy="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0" name="Grupo 59">
                  <a:extLst>
                    <a:ext uri="{FF2B5EF4-FFF2-40B4-BE49-F238E27FC236}">
                      <a16:creationId xmlns:a16="http://schemas.microsoft.com/office/drawing/2014/main" id="{7971CB75-8912-424F-ACBC-94739AB5BCEC}"/>
                    </a:ext>
                  </a:extLst>
                </p:cNvPr>
                <p:cNvGrpSpPr/>
                <p:nvPr/>
              </p:nvGrpSpPr>
              <p:grpSpPr>
                <a:xfrm>
                  <a:off x="974984" y="2646191"/>
                  <a:ext cx="6454159" cy="3950486"/>
                  <a:chOff x="974984" y="2646191"/>
                  <a:chExt cx="6454159" cy="3950486"/>
                </a:xfrm>
              </p:grpSpPr>
              <p:grpSp>
                <p:nvGrpSpPr>
                  <p:cNvPr id="61" name="Grupo 60">
                    <a:extLst>
                      <a:ext uri="{FF2B5EF4-FFF2-40B4-BE49-F238E27FC236}">
                        <a16:creationId xmlns:a16="http://schemas.microsoft.com/office/drawing/2014/main" id="{78066B15-7843-4A1E-BAE0-6E509B5D46DD}"/>
                      </a:ext>
                    </a:extLst>
                  </p:cNvPr>
                  <p:cNvGrpSpPr/>
                  <p:nvPr/>
                </p:nvGrpSpPr>
                <p:grpSpPr>
                  <a:xfrm>
                    <a:off x="2895600" y="3657812"/>
                    <a:ext cx="3492919" cy="2216090"/>
                    <a:chOff x="1905000" y="3651310"/>
                    <a:chExt cx="3492919" cy="2216090"/>
                  </a:xfrm>
                </p:grpSpPr>
                <p:grpSp>
                  <p:nvGrpSpPr>
                    <p:cNvPr id="64" name="Grupo 63">
                      <a:extLst>
                        <a:ext uri="{FF2B5EF4-FFF2-40B4-BE49-F238E27FC236}">
                          <a16:creationId xmlns:a16="http://schemas.microsoft.com/office/drawing/2014/main" id="{78E751B2-6E53-461E-B087-4C95434F8D5F}"/>
                        </a:ext>
                      </a:extLst>
                    </p:cNvPr>
                    <p:cNvGrpSpPr/>
                    <p:nvPr/>
                  </p:nvGrpSpPr>
                  <p:grpSpPr>
                    <a:xfrm>
                      <a:off x="1905000" y="3657812"/>
                      <a:ext cx="3492919" cy="2209588"/>
                      <a:chOff x="1905000" y="3276600"/>
                      <a:chExt cx="3948517" cy="2590800"/>
                    </a:xfrm>
                  </p:grpSpPr>
                  <p:cxnSp>
                    <p:nvCxnSpPr>
                      <p:cNvPr id="66" name="Conector recto 65">
                        <a:extLst>
                          <a:ext uri="{FF2B5EF4-FFF2-40B4-BE49-F238E27FC236}">
                            <a16:creationId xmlns:a16="http://schemas.microsoft.com/office/drawing/2014/main" id="{12129905-BDF8-4E70-8FC9-F30552EC6D74}"/>
                          </a:ext>
                        </a:extLst>
                      </p:cNvPr>
                      <p:cNvCxnSpPr>
                        <a:cxnSpLocks/>
                      </p:cNvCxnSpPr>
                      <p:nvPr/>
                    </p:nvCxnSpPr>
                    <p:spPr>
                      <a:xfrm flipH="1">
                        <a:off x="1905000" y="5867400"/>
                        <a:ext cx="394851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0351FB87-E2F8-424E-ACD0-69318D74BE53}"/>
                          </a:ext>
                        </a:extLst>
                      </p:cNvPr>
                      <p:cNvCxnSpPr>
                        <a:cxnSpLocks/>
                      </p:cNvCxnSpPr>
                      <p:nvPr/>
                    </p:nvCxnSpPr>
                    <p:spPr>
                      <a:xfrm>
                        <a:off x="1905000" y="3276600"/>
                        <a:ext cx="1" cy="25908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8" name="Conector recto 67">
                        <a:extLst>
                          <a:ext uri="{FF2B5EF4-FFF2-40B4-BE49-F238E27FC236}">
                            <a16:creationId xmlns:a16="http://schemas.microsoft.com/office/drawing/2014/main" id="{DD0AB819-529B-4DD6-83FD-A0EB48CC8618}"/>
                          </a:ext>
                        </a:extLst>
                      </p:cNvPr>
                      <p:cNvCxnSpPr>
                        <a:cxnSpLocks/>
                      </p:cNvCxnSpPr>
                      <p:nvPr/>
                    </p:nvCxnSpPr>
                    <p:spPr>
                      <a:xfrm flipH="1">
                        <a:off x="1918884" y="3276600"/>
                        <a:ext cx="1967316" cy="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65" name="Conector recto 64">
                      <a:extLst>
                        <a:ext uri="{FF2B5EF4-FFF2-40B4-BE49-F238E27FC236}">
                          <a16:creationId xmlns:a16="http://schemas.microsoft.com/office/drawing/2014/main" id="{F1A91075-F403-4194-BED2-584E8EB9800C}"/>
                        </a:ext>
                      </a:extLst>
                    </p:cNvPr>
                    <p:cNvCxnSpPr>
                      <a:cxnSpLocks/>
                    </p:cNvCxnSpPr>
                    <p:nvPr/>
                  </p:nvCxnSpPr>
                  <p:spPr>
                    <a:xfrm>
                      <a:off x="3633316" y="3651310"/>
                      <a:ext cx="1764603" cy="2215369"/>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62" name="Conector recto 61">
                    <a:extLst>
                      <a:ext uri="{FF2B5EF4-FFF2-40B4-BE49-F238E27FC236}">
                        <a16:creationId xmlns:a16="http://schemas.microsoft.com/office/drawing/2014/main" id="{CCAF8831-60DE-44D9-B748-0937D96EB95D}"/>
                      </a:ext>
                    </a:extLst>
                  </p:cNvPr>
                  <p:cNvCxnSpPr>
                    <a:cxnSpLocks/>
                  </p:cNvCxnSpPr>
                  <p:nvPr/>
                </p:nvCxnSpPr>
                <p:spPr>
                  <a:xfrm>
                    <a:off x="3778041" y="2646191"/>
                    <a:ext cx="3232360" cy="3950486"/>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63" name="Conector recto 62">
                    <a:extLst>
                      <a:ext uri="{FF2B5EF4-FFF2-40B4-BE49-F238E27FC236}">
                        <a16:creationId xmlns:a16="http://schemas.microsoft.com/office/drawing/2014/main" id="{B7004DF9-5A75-4D2E-B545-E20715E98CFF}"/>
                      </a:ext>
                    </a:extLst>
                  </p:cNvPr>
                  <p:cNvCxnSpPr>
                    <a:cxnSpLocks/>
                  </p:cNvCxnSpPr>
                  <p:nvPr/>
                </p:nvCxnSpPr>
                <p:spPr>
                  <a:xfrm>
                    <a:off x="974984" y="3657600"/>
                    <a:ext cx="6454159"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56" name="CuadroTexto 55">
                    <a:extLst>
                      <a:ext uri="{FF2B5EF4-FFF2-40B4-BE49-F238E27FC236}">
                        <a16:creationId xmlns:a16="http://schemas.microsoft.com/office/drawing/2014/main" id="{E64CDB46-0B0E-4533-9B3A-2FA506D562D8}"/>
                      </a:ext>
                    </a:extLst>
                  </p:cNvPr>
                  <p:cNvSpPr txBox="1"/>
                  <p:nvPr/>
                </p:nvSpPr>
                <p:spPr>
                  <a:xfrm>
                    <a:off x="2378686" y="26625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oMath>
                      </m:oMathPara>
                    </a14:m>
                    <a:endParaRPr lang="es-ES" dirty="0"/>
                  </a:p>
                </p:txBody>
              </p:sp>
            </mc:Choice>
            <mc:Fallback xmlns="">
              <p:sp>
                <p:nvSpPr>
                  <p:cNvPr id="36" name="CuadroTexto 35">
                    <a:extLst>
                      <a:ext uri="{FF2B5EF4-FFF2-40B4-BE49-F238E27FC236}">
                        <a16:creationId xmlns:a16="http://schemas.microsoft.com/office/drawing/2014/main" id="{CF4F37CD-348C-4F78-9988-9C07CFE9907F}"/>
                      </a:ext>
                    </a:extLst>
                  </p:cNvPr>
                  <p:cNvSpPr txBox="1">
                    <a:spLocks noRot="1" noChangeAspect="1" noMove="1" noResize="1" noEditPoints="1" noAdjustHandles="1" noChangeArrowheads="1" noChangeShapeType="1" noTextEdit="1"/>
                  </p:cNvSpPr>
                  <p:nvPr/>
                </p:nvSpPr>
                <p:spPr>
                  <a:xfrm>
                    <a:off x="2378686" y="2662541"/>
                    <a:ext cx="609600" cy="369332"/>
                  </a:xfrm>
                  <a:prstGeom prst="rect">
                    <a:avLst/>
                  </a:prstGeom>
                  <a:blipFill>
                    <a:blip r:embed="rId3"/>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7" name="CuadroTexto 56">
                    <a:extLst>
                      <a:ext uri="{FF2B5EF4-FFF2-40B4-BE49-F238E27FC236}">
                        <a16:creationId xmlns:a16="http://schemas.microsoft.com/office/drawing/2014/main" id="{3510A7E6-1B64-46CD-9B25-D61AE0D34A94}"/>
                      </a:ext>
                    </a:extLst>
                  </p:cNvPr>
                  <p:cNvSpPr txBox="1"/>
                  <p:nvPr/>
                </p:nvSpPr>
                <p:spPr>
                  <a:xfrm>
                    <a:off x="8610599" y="5689236"/>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1</m:t>
                              </m:r>
                            </m:sub>
                          </m:sSub>
                        </m:oMath>
                      </m:oMathPara>
                    </a14:m>
                    <a:endParaRPr lang="es-ES" dirty="0"/>
                  </a:p>
                </p:txBody>
              </p:sp>
            </mc:Choice>
            <mc:Fallback xmlns="">
              <p:sp>
                <p:nvSpPr>
                  <p:cNvPr id="37" name="CuadroTexto 36">
                    <a:extLst>
                      <a:ext uri="{FF2B5EF4-FFF2-40B4-BE49-F238E27FC236}">
                        <a16:creationId xmlns:a16="http://schemas.microsoft.com/office/drawing/2014/main" id="{663758FE-97DC-4F51-AC61-06FFF4DF2F8B}"/>
                      </a:ext>
                    </a:extLst>
                  </p:cNvPr>
                  <p:cNvSpPr txBox="1">
                    <a:spLocks noRot="1" noChangeAspect="1" noMove="1" noResize="1" noEditPoints="1" noAdjustHandles="1" noChangeArrowheads="1" noChangeShapeType="1" noTextEdit="1"/>
                  </p:cNvSpPr>
                  <p:nvPr/>
                </p:nvSpPr>
                <p:spPr>
                  <a:xfrm>
                    <a:off x="8610599" y="5689236"/>
                    <a:ext cx="609600" cy="369332"/>
                  </a:xfrm>
                  <a:prstGeom prst="rect">
                    <a:avLst/>
                  </a:prstGeom>
                  <a:blipFill>
                    <a:blip r:embed="rId4"/>
                    <a:stretch>
                      <a:fillRect/>
                    </a:stretch>
                  </a:blipFill>
                </p:spPr>
                <p:txBody>
                  <a:bodyPr/>
                  <a:lstStyle/>
                  <a:p>
                    <a:r>
                      <a:rPr lang="es-ES">
                        <a:noFill/>
                      </a:rPr>
                      <a:t> </a:t>
                    </a:r>
                  </a:p>
                </p:txBody>
              </p:sp>
            </mc:Fallback>
          </mc:AlternateContent>
        </p:grpSp>
        <p:grpSp>
          <p:nvGrpSpPr>
            <p:cNvPr id="46" name="Grupo 45">
              <a:extLst>
                <a:ext uri="{FF2B5EF4-FFF2-40B4-BE49-F238E27FC236}">
                  <a16:creationId xmlns:a16="http://schemas.microsoft.com/office/drawing/2014/main" id="{2BB86BE0-6C6F-403F-988B-6CC6D5C6DB0D}"/>
                </a:ext>
              </a:extLst>
            </p:cNvPr>
            <p:cNvGrpSpPr/>
            <p:nvPr/>
          </p:nvGrpSpPr>
          <p:grpSpPr>
            <a:xfrm>
              <a:off x="2895600" y="3649466"/>
              <a:ext cx="3505200" cy="2216302"/>
              <a:chOff x="2895600" y="3657600"/>
              <a:chExt cx="3505200" cy="2216302"/>
            </a:xfrm>
          </p:grpSpPr>
          <p:grpSp>
            <p:nvGrpSpPr>
              <p:cNvPr id="47" name="Grupo 46">
                <a:extLst>
                  <a:ext uri="{FF2B5EF4-FFF2-40B4-BE49-F238E27FC236}">
                    <a16:creationId xmlns:a16="http://schemas.microsoft.com/office/drawing/2014/main" id="{74523467-C766-4BD7-AC28-3C4566C59AFD}"/>
                  </a:ext>
                </a:extLst>
              </p:cNvPr>
              <p:cNvGrpSpPr/>
              <p:nvPr/>
            </p:nvGrpSpPr>
            <p:grpSpPr>
              <a:xfrm>
                <a:off x="2895600" y="3657812"/>
                <a:ext cx="3492919" cy="2216090"/>
                <a:chOff x="1905000" y="3651310"/>
                <a:chExt cx="3492919" cy="2216090"/>
              </a:xfrm>
            </p:grpSpPr>
            <p:grpSp>
              <p:nvGrpSpPr>
                <p:cNvPr id="50" name="Grupo 49">
                  <a:extLst>
                    <a:ext uri="{FF2B5EF4-FFF2-40B4-BE49-F238E27FC236}">
                      <a16:creationId xmlns:a16="http://schemas.microsoft.com/office/drawing/2014/main" id="{32DDC5E6-C72B-401C-882A-2F35C861B78D}"/>
                    </a:ext>
                  </a:extLst>
                </p:cNvPr>
                <p:cNvGrpSpPr/>
                <p:nvPr/>
              </p:nvGrpSpPr>
              <p:grpSpPr>
                <a:xfrm>
                  <a:off x="1905000" y="3657812"/>
                  <a:ext cx="3492919" cy="2209588"/>
                  <a:chOff x="1905000" y="3276600"/>
                  <a:chExt cx="3948517" cy="2590800"/>
                </a:xfrm>
              </p:grpSpPr>
              <p:cxnSp>
                <p:nvCxnSpPr>
                  <p:cNvPr id="52" name="Conector recto 51">
                    <a:extLst>
                      <a:ext uri="{FF2B5EF4-FFF2-40B4-BE49-F238E27FC236}">
                        <a16:creationId xmlns:a16="http://schemas.microsoft.com/office/drawing/2014/main" id="{198FC977-6F73-4FA2-99F0-EA9B33BA5657}"/>
                      </a:ext>
                    </a:extLst>
                  </p:cNvPr>
                  <p:cNvCxnSpPr>
                    <a:cxnSpLocks/>
                  </p:cNvCxnSpPr>
                  <p:nvPr/>
                </p:nvCxnSpPr>
                <p:spPr>
                  <a:xfrm flipH="1">
                    <a:off x="1905000" y="5867400"/>
                    <a:ext cx="394851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Conector recto 52">
                    <a:extLst>
                      <a:ext uri="{FF2B5EF4-FFF2-40B4-BE49-F238E27FC236}">
                        <a16:creationId xmlns:a16="http://schemas.microsoft.com/office/drawing/2014/main" id="{A309E9A9-F243-4DB9-BAD6-1C78C789F861}"/>
                      </a:ext>
                    </a:extLst>
                  </p:cNvPr>
                  <p:cNvCxnSpPr>
                    <a:cxnSpLocks/>
                  </p:cNvCxnSpPr>
                  <p:nvPr/>
                </p:nvCxnSpPr>
                <p:spPr>
                  <a:xfrm>
                    <a:off x="1905000" y="3276600"/>
                    <a:ext cx="1" cy="259080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Conector recto 53">
                    <a:extLst>
                      <a:ext uri="{FF2B5EF4-FFF2-40B4-BE49-F238E27FC236}">
                        <a16:creationId xmlns:a16="http://schemas.microsoft.com/office/drawing/2014/main" id="{8E397046-0F1A-43AC-8CE4-A0B71DEF394D}"/>
                      </a:ext>
                    </a:extLst>
                  </p:cNvPr>
                  <p:cNvCxnSpPr>
                    <a:cxnSpLocks/>
                  </p:cNvCxnSpPr>
                  <p:nvPr/>
                </p:nvCxnSpPr>
                <p:spPr>
                  <a:xfrm flipH="1">
                    <a:off x="1918884" y="3276600"/>
                    <a:ext cx="1967316" cy="0"/>
                  </a:xfrm>
                  <a:prstGeom prst="line">
                    <a:avLst/>
                  </a:prstGeom>
                  <a:ln w="28575"/>
                </p:spPr>
                <p:style>
                  <a:lnRef idx="1">
                    <a:schemeClr val="accent1"/>
                  </a:lnRef>
                  <a:fillRef idx="0">
                    <a:schemeClr val="accent1"/>
                  </a:fillRef>
                  <a:effectRef idx="0">
                    <a:schemeClr val="accent1"/>
                  </a:effectRef>
                  <a:fontRef idx="minor">
                    <a:schemeClr val="tx1"/>
                  </a:fontRef>
                </p:style>
              </p:cxnSp>
            </p:grpSp>
            <p:cxnSp>
              <p:nvCxnSpPr>
                <p:cNvPr id="51" name="Conector recto 50">
                  <a:extLst>
                    <a:ext uri="{FF2B5EF4-FFF2-40B4-BE49-F238E27FC236}">
                      <a16:creationId xmlns:a16="http://schemas.microsoft.com/office/drawing/2014/main" id="{6CEF2D81-2504-4D7A-9B12-2F1C00F7AF07}"/>
                    </a:ext>
                  </a:extLst>
                </p:cNvPr>
                <p:cNvCxnSpPr>
                  <a:cxnSpLocks/>
                </p:cNvCxnSpPr>
                <p:nvPr/>
              </p:nvCxnSpPr>
              <p:spPr>
                <a:xfrm>
                  <a:off x="3633316" y="3651310"/>
                  <a:ext cx="1764603" cy="2215369"/>
                </a:xfrm>
                <a:prstGeom prst="line">
                  <a:avLst/>
                </a:prstGeom>
                <a:ln w="28575"/>
              </p:spPr>
              <p:style>
                <a:lnRef idx="1">
                  <a:schemeClr val="accent1"/>
                </a:lnRef>
                <a:fillRef idx="0">
                  <a:schemeClr val="accent1"/>
                </a:fillRef>
                <a:effectRef idx="0">
                  <a:schemeClr val="accent1"/>
                </a:effectRef>
                <a:fontRef idx="minor">
                  <a:schemeClr val="tx1"/>
                </a:fontRef>
              </p:style>
            </p:cxnSp>
          </p:grpSp>
          <p:sp>
            <p:nvSpPr>
              <p:cNvPr id="48" name="Rectángulo 47">
                <a:extLst>
                  <a:ext uri="{FF2B5EF4-FFF2-40B4-BE49-F238E27FC236}">
                    <a16:creationId xmlns:a16="http://schemas.microsoft.com/office/drawing/2014/main" id="{80FBFF30-26AB-4446-8585-532BE59C9D64}"/>
                  </a:ext>
                </a:extLst>
              </p:cNvPr>
              <p:cNvSpPr/>
              <p:nvPr/>
            </p:nvSpPr>
            <p:spPr>
              <a:xfrm>
                <a:off x="2895600" y="3657600"/>
                <a:ext cx="1752600" cy="2196000"/>
              </a:xfrm>
              <a:prstGeom prst="rect">
                <a:avLst/>
              </a:prstGeom>
              <a:solidFill>
                <a:srgbClr val="C6D9F1">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9" name="Triángulo isósceles 48">
                <a:extLst>
                  <a:ext uri="{FF2B5EF4-FFF2-40B4-BE49-F238E27FC236}">
                    <a16:creationId xmlns:a16="http://schemas.microsoft.com/office/drawing/2014/main" id="{B882EAB9-28DA-4245-98DF-7BB9CE82269F}"/>
                  </a:ext>
                </a:extLst>
              </p:cNvPr>
              <p:cNvSpPr/>
              <p:nvPr/>
            </p:nvSpPr>
            <p:spPr>
              <a:xfrm>
                <a:off x="4643459" y="3663593"/>
                <a:ext cx="1757341" cy="2200172"/>
              </a:xfrm>
              <a:prstGeom prst="triangle">
                <a:avLst>
                  <a:gd name="adj" fmla="val 0"/>
                </a:avLst>
              </a:prstGeom>
              <a:solidFill>
                <a:srgbClr val="C6D9F1">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
        <p:nvSpPr>
          <p:cNvPr id="69" name="CuadroTexto 68">
            <a:extLst>
              <a:ext uri="{FF2B5EF4-FFF2-40B4-BE49-F238E27FC236}">
                <a16:creationId xmlns:a16="http://schemas.microsoft.com/office/drawing/2014/main" id="{EC9C61DC-FE75-4764-9C7A-567C503B5D7C}"/>
              </a:ext>
            </a:extLst>
          </p:cNvPr>
          <p:cNvSpPr txBox="1"/>
          <p:nvPr/>
        </p:nvSpPr>
        <p:spPr>
          <a:xfrm>
            <a:off x="3599286" y="2524516"/>
            <a:ext cx="746385" cy="369332"/>
          </a:xfrm>
          <a:prstGeom prst="rect">
            <a:avLst/>
          </a:prstGeom>
          <a:noFill/>
        </p:spPr>
        <p:txBody>
          <a:bodyPr wrap="square" rtlCol="0">
            <a:spAutoFit/>
          </a:bodyPr>
          <a:lstStyle/>
          <a:p>
            <a:r>
              <a:rPr lang="es-ES_tradnl" dirty="0"/>
              <a:t>(3,3)</a:t>
            </a:r>
            <a:endParaRPr lang="es-ES" dirty="0"/>
          </a:p>
        </p:txBody>
      </p:sp>
      <p:sp>
        <p:nvSpPr>
          <p:cNvPr id="70" name="CuadroTexto 69">
            <a:extLst>
              <a:ext uri="{FF2B5EF4-FFF2-40B4-BE49-F238E27FC236}">
                <a16:creationId xmlns:a16="http://schemas.microsoft.com/office/drawing/2014/main" id="{97D935AA-F1ED-418D-94D8-005A4F6754BF}"/>
              </a:ext>
            </a:extLst>
          </p:cNvPr>
          <p:cNvSpPr txBox="1"/>
          <p:nvPr/>
        </p:nvSpPr>
        <p:spPr>
          <a:xfrm>
            <a:off x="1379647" y="2515563"/>
            <a:ext cx="746385" cy="369332"/>
          </a:xfrm>
          <a:prstGeom prst="rect">
            <a:avLst/>
          </a:prstGeom>
          <a:noFill/>
        </p:spPr>
        <p:txBody>
          <a:bodyPr wrap="square" rtlCol="0">
            <a:spAutoFit/>
          </a:bodyPr>
          <a:lstStyle/>
          <a:p>
            <a:r>
              <a:rPr lang="es-ES_tradnl" dirty="0"/>
              <a:t>(0,3)</a:t>
            </a:r>
            <a:endParaRPr lang="es-ES" dirty="0"/>
          </a:p>
        </p:txBody>
      </p:sp>
      <p:sp>
        <p:nvSpPr>
          <p:cNvPr id="71" name="CuadroTexto 70">
            <a:extLst>
              <a:ext uri="{FF2B5EF4-FFF2-40B4-BE49-F238E27FC236}">
                <a16:creationId xmlns:a16="http://schemas.microsoft.com/office/drawing/2014/main" id="{02643F2C-478D-4813-BF64-877BAB7E6C98}"/>
              </a:ext>
            </a:extLst>
          </p:cNvPr>
          <p:cNvSpPr txBox="1"/>
          <p:nvPr/>
        </p:nvSpPr>
        <p:spPr>
          <a:xfrm>
            <a:off x="1398163" y="5147486"/>
            <a:ext cx="746385" cy="369332"/>
          </a:xfrm>
          <a:prstGeom prst="rect">
            <a:avLst/>
          </a:prstGeom>
          <a:noFill/>
        </p:spPr>
        <p:txBody>
          <a:bodyPr wrap="square" rtlCol="0">
            <a:spAutoFit/>
          </a:bodyPr>
          <a:lstStyle/>
          <a:p>
            <a:r>
              <a:rPr lang="es-ES_tradnl" dirty="0"/>
              <a:t>(0,0)</a:t>
            </a:r>
            <a:endParaRPr lang="es-ES" dirty="0"/>
          </a:p>
        </p:txBody>
      </p:sp>
      <p:sp>
        <p:nvSpPr>
          <p:cNvPr id="72" name="CuadroTexto 71">
            <a:extLst>
              <a:ext uri="{FF2B5EF4-FFF2-40B4-BE49-F238E27FC236}">
                <a16:creationId xmlns:a16="http://schemas.microsoft.com/office/drawing/2014/main" id="{11A28A84-161D-41A1-848B-626C3DF053F0}"/>
              </a:ext>
            </a:extLst>
          </p:cNvPr>
          <p:cNvSpPr txBox="1"/>
          <p:nvPr/>
        </p:nvSpPr>
        <p:spPr>
          <a:xfrm>
            <a:off x="5460476" y="4769163"/>
            <a:ext cx="746385" cy="369332"/>
          </a:xfrm>
          <a:prstGeom prst="rect">
            <a:avLst/>
          </a:prstGeom>
          <a:noFill/>
        </p:spPr>
        <p:txBody>
          <a:bodyPr wrap="square" rtlCol="0">
            <a:spAutoFit/>
          </a:bodyPr>
          <a:lstStyle/>
          <a:p>
            <a:r>
              <a:rPr lang="es-ES_tradnl" dirty="0"/>
              <a:t>(6,0)</a:t>
            </a:r>
            <a:endParaRPr lang="es-ES" dirty="0"/>
          </a:p>
        </p:txBody>
      </p:sp>
    </p:spTree>
    <p:extLst>
      <p:ext uri="{BB962C8B-B14F-4D97-AF65-F5344CB8AC3E}">
        <p14:creationId xmlns:p14="http://schemas.microsoft.com/office/powerpoint/2010/main" val="3894054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Ejemplo gráfico (II)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33</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8" name="CuadroTexto 7">
            <a:extLst>
              <a:ext uri="{FF2B5EF4-FFF2-40B4-BE49-F238E27FC236}">
                <a16:creationId xmlns:a16="http://schemas.microsoft.com/office/drawing/2014/main" id="{59730CCE-3208-4EF6-875F-64ADE0E312F4}"/>
              </a:ext>
            </a:extLst>
          </p:cNvPr>
          <p:cNvSpPr txBox="1"/>
          <p:nvPr/>
        </p:nvSpPr>
        <p:spPr>
          <a:xfrm>
            <a:off x="5334000" y="1731406"/>
            <a:ext cx="4361030" cy="1107996"/>
          </a:xfrm>
          <a:prstGeom prst="rect">
            <a:avLst/>
          </a:prstGeom>
          <a:noFill/>
        </p:spPr>
        <p:txBody>
          <a:bodyPr wrap="square" rtlCol="0">
            <a:spAutoFit/>
          </a:bodyPr>
          <a:lstStyle/>
          <a:p>
            <a:pPr marL="342900" indent="-342900">
              <a:buAutoNum type="alphaLcParenR"/>
            </a:pPr>
            <a:r>
              <a:rPr lang="es-ES_tradnl" sz="1600" spc="-5" dirty="0">
                <a:cs typeface="Arial" panose="020B0604020202020204" pitchFamily="34" charset="0"/>
              </a:rPr>
              <a:t>Pintar la región factible</a:t>
            </a:r>
          </a:p>
          <a:p>
            <a:pPr marL="342900" indent="-342900">
              <a:buAutoNum type="alphaLcParenR"/>
            </a:pPr>
            <a:r>
              <a:rPr lang="es-ES_tradnl" sz="1600" spc="-5" dirty="0">
                <a:cs typeface="Arial" panose="020B0604020202020204" pitchFamily="34" charset="0"/>
              </a:rPr>
              <a:t>Pasar el problema a forma estándar</a:t>
            </a:r>
          </a:p>
          <a:p>
            <a:pPr marL="342900" indent="-342900">
              <a:buAutoNum type="alphaLcParenR"/>
            </a:pPr>
            <a:r>
              <a:rPr lang="es-ES_tradnl" sz="1600" spc="-5" dirty="0">
                <a:cs typeface="Arial" panose="020B0604020202020204" pitchFamily="34" charset="0"/>
              </a:rPr>
              <a:t>Dar todas las soluciones básicas</a:t>
            </a:r>
            <a:endParaRPr lang="es-ES" sz="1600" spc="-5" dirty="0">
              <a:cs typeface="Arial" panose="020B0604020202020204" pitchFamily="34" charset="0"/>
            </a:endParaRPr>
          </a:p>
          <a:p>
            <a:pPr marL="285750" indent="-285750">
              <a:buFont typeface="Arial" panose="020B0604020202020204" pitchFamily="34" charset="0"/>
              <a:buChar char="•"/>
            </a:pPr>
            <a:endParaRPr lang="es-ES" spc="-5"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5500E185-7679-40DF-B3D0-0F5D6F326D2A}"/>
                  </a:ext>
                </a:extLst>
              </p:cNvPr>
              <p:cNvSpPr txBox="1"/>
              <p:nvPr/>
            </p:nvSpPr>
            <p:spPr>
              <a:xfrm>
                <a:off x="5576140" y="472754"/>
                <a:ext cx="2811396"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_tradnl" b="0" i="1" smtClean="0">
                          <a:latin typeface="Cambria Math" panose="02040503050406030204" pitchFamily="18" charset="0"/>
                        </a:rPr>
                        <m:t>𝑀𝑖𝑛</m:t>
                      </m:r>
                      <m:r>
                        <a:rPr lang="es-ES_tradnl"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𝑐</m:t>
                          </m:r>
                        </m:e>
                        <m:sub>
                          <m:r>
                            <a:rPr lang="es-ES_tradnl" b="0" i="1" smtClean="0">
                              <a:latin typeface="Cambria Math" panose="02040503050406030204" pitchFamily="18" charset="0"/>
                            </a:rPr>
                            <m:t>1</m:t>
                          </m:r>
                        </m:sub>
                      </m:sSub>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𝑐</m:t>
                          </m:r>
                        </m:e>
                        <m:sub>
                          <m:r>
                            <a:rPr lang="es-ES_tradnl" b="0" i="1" smtClean="0">
                              <a:latin typeface="Cambria Math" panose="02040503050406030204" pitchFamily="18" charset="0"/>
                            </a:rPr>
                            <m:t>2</m:t>
                          </m:r>
                        </m:sub>
                      </m:sSub>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oMath>
                  </m:oMathPara>
                </a14:m>
                <a:endParaRPr lang="es-ES_tradnl" b="0" dirty="0"/>
              </a:p>
              <a:p>
                <a:pPr algn="ctr"/>
                <a14:m>
                  <m:oMath xmlns:m="http://schemas.openxmlformats.org/officeDocument/2006/math">
                    <m:r>
                      <a:rPr lang="es-ES_tradnl" b="0" i="1" smtClean="0">
                        <a:latin typeface="Cambria Math" panose="02040503050406030204" pitchFamily="18" charset="0"/>
                      </a:rPr>
                      <m:t>𝑠</m:t>
                    </m:r>
                    <m:r>
                      <a:rPr lang="es-ES_tradnl"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r>
                      <a:rPr lang="es-ES_tradnl" b="0" i="1" smtClean="0">
                        <a:latin typeface="Cambria Math" panose="02040503050406030204" pitchFamily="18" charset="0"/>
                      </a:rPr>
                      <m:t>≤6 </m:t>
                    </m:r>
                  </m:oMath>
                </a14:m>
                <a:r>
                  <a:rPr lang="es-ES_tradnl" b="0" dirty="0"/>
                  <a:t> </a:t>
                </a:r>
              </a:p>
              <a:p>
                <a:pPr algn="ct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r>
                      <a:rPr lang="es-ES_tradnl" b="0" i="1" smtClean="0">
                        <a:latin typeface="Cambria Math" panose="02040503050406030204" pitchFamily="18" charset="0"/>
                      </a:rPr>
                      <m:t>≤3</m:t>
                    </m:r>
                  </m:oMath>
                </a14:m>
                <a:r>
                  <a:rPr lang="es-ES" dirty="0"/>
                  <a:t> </a:t>
                </a:r>
              </a:p>
              <a:p>
                <a:pPr algn="ct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𝑖</m:t>
                        </m:r>
                      </m:sub>
                    </m:sSub>
                    <m:r>
                      <a:rPr lang="es-ES_tradnl" b="0" i="1" smtClean="0">
                        <a:latin typeface="Cambria Math" panose="02040503050406030204" pitchFamily="18" charset="0"/>
                      </a:rPr>
                      <m:t>≥ </m:t>
                    </m:r>
                  </m:oMath>
                </a14:m>
                <a:r>
                  <a:rPr lang="es-ES" dirty="0"/>
                  <a:t>0 </a:t>
                </a:r>
              </a:p>
            </p:txBody>
          </p:sp>
        </mc:Choice>
        <mc:Fallback xmlns="">
          <p:sp>
            <p:nvSpPr>
              <p:cNvPr id="11" name="CuadroTexto 10">
                <a:extLst>
                  <a:ext uri="{FF2B5EF4-FFF2-40B4-BE49-F238E27FC236}">
                    <a16:creationId xmlns:a16="http://schemas.microsoft.com/office/drawing/2014/main" id="{5500E185-7679-40DF-B3D0-0F5D6F326D2A}"/>
                  </a:ext>
                </a:extLst>
              </p:cNvPr>
              <p:cNvSpPr txBox="1">
                <a:spLocks noRot="1" noChangeAspect="1" noMove="1" noResize="1" noEditPoints="1" noAdjustHandles="1" noChangeArrowheads="1" noChangeShapeType="1" noTextEdit="1"/>
              </p:cNvSpPr>
              <p:nvPr/>
            </p:nvSpPr>
            <p:spPr>
              <a:xfrm>
                <a:off x="5576140" y="472754"/>
                <a:ext cx="2811396" cy="1107996"/>
              </a:xfrm>
              <a:prstGeom prst="rect">
                <a:avLst/>
              </a:prstGeom>
              <a:blipFill>
                <a:blip r:embed="rId2"/>
                <a:stretch>
                  <a:fillRect b="-1215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251BC197-8E22-40C4-9043-E4A6866D1C4C}"/>
                  </a:ext>
                </a:extLst>
              </p:cNvPr>
              <p:cNvSpPr txBox="1"/>
              <p:nvPr/>
            </p:nvSpPr>
            <p:spPr>
              <a:xfrm>
                <a:off x="1066800" y="1731406"/>
                <a:ext cx="2811396" cy="1133067"/>
              </a:xfrm>
              <a:prstGeom prst="rect">
                <a:avLst/>
              </a:prstGeom>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_tradnl" b="0" i="1" smtClean="0">
                          <a:latin typeface="Cambria Math" panose="02040503050406030204" pitchFamily="18" charset="0"/>
                        </a:rPr>
                        <m:t>𝑀𝑖𝑛</m:t>
                      </m:r>
                      <m:r>
                        <a:rPr lang="es-ES_tradnl"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𝑐</m:t>
                          </m:r>
                        </m:e>
                        <m:sub>
                          <m:r>
                            <a:rPr lang="es-ES_tradnl" b="0" i="1" smtClean="0">
                              <a:latin typeface="Cambria Math" panose="02040503050406030204" pitchFamily="18" charset="0"/>
                            </a:rPr>
                            <m:t>1</m:t>
                          </m:r>
                        </m:sub>
                      </m:sSub>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𝑐</m:t>
                          </m:r>
                        </m:e>
                        <m:sub>
                          <m:r>
                            <a:rPr lang="es-ES_tradnl" b="0" i="1" smtClean="0">
                              <a:latin typeface="Cambria Math" panose="02040503050406030204" pitchFamily="18" charset="0"/>
                            </a:rPr>
                            <m:t>2</m:t>
                          </m:r>
                        </m:sub>
                      </m:sSub>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oMath>
                  </m:oMathPara>
                </a14:m>
                <a:endParaRPr lang="es-ES_tradnl" b="0" dirty="0"/>
              </a:p>
              <a:p>
                <a:pPr algn="ctr"/>
                <a14:m>
                  <m:oMath xmlns:m="http://schemas.openxmlformats.org/officeDocument/2006/math">
                    <m:r>
                      <a:rPr lang="es-ES_tradnl" b="0" i="1" smtClean="0">
                        <a:latin typeface="Cambria Math" panose="02040503050406030204" pitchFamily="18" charset="0"/>
                      </a:rPr>
                      <m:t>𝑠</m:t>
                    </m:r>
                    <m:r>
                      <a:rPr lang="es-ES_tradnl"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3</m:t>
                        </m:r>
                      </m:sub>
                    </m:sSub>
                    <m:r>
                      <a:rPr lang="es-ES_tradnl" b="0" i="1" smtClean="0">
                        <a:latin typeface="Cambria Math" panose="02040503050406030204" pitchFamily="18" charset="0"/>
                      </a:rPr>
                      <m:t>=6 </m:t>
                    </m:r>
                  </m:oMath>
                </a14:m>
                <a:r>
                  <a:rPr lang="es-ES_tradnl" b="0" dirty="0"/>
                  <a:t> </a:t>
                </a:r>
              </a:p>
              <a:p>
                <a:pPr algn="ct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4</m:t>
                        </m:r>
                      </m:sub>
                    </m:sSub>
                    <m:r>
                      <a:rPr lang="es-ES_tradnl" b="0" i="1" smtClean="0">
                        <a:latin typeface="Cambria Math" panose="02040503050406030204" pitchFamily="18" charset="0"/>
                      </a:rPr>
                      <m:t>=3</m:t>
                    </m:r>
                  </m:oMath>
                </a14:m>
                <a:r>
                  <a:rPr lang="es-ES" dirty="0"/>
                  <a:t> </a:t>
                </a:r>
              </a:p>
              <a:p>
                <a:pPr algn="ct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𝑖</m:t>
                        </m:r>
                      </m:sub>
                    </m:sSub>
                    <m:r>
                      <a:rPr lang="es-ES_tradnl" b="0" i="1" smtClean="0">
                        <a:latin typeface="Cambria Math" panose="02040503050406030204" pitchFamily="18" charset="0"/>
                      </a:rPr>
                      <m:t>≥ </m:t>
                    </m:r>
                  </m:oMath>
                </a14:m>
                <a:r>
                  <a:rPr lang="es-ES" dirty="0"/>
                  <a:t>0 </a:t>
                </a:r>
              </a:p>
            </p:txBody>
          </p:sp>
        </mc:Choice>
        <mc:Fallback xmlns="">
          <p:sp>
            <p:nvSpPr>
              <p:cNvPr id="36" name="CuadroTexto 35">
                <a:extLst>
                  <a:ext uri="{FF2B5EF4-FFF2-40B4-BE49-F238E27FC236}">
                    <a16:creationId xmlns:a16="http://schemas.microsoft.com/office/drawing/2014/main" id="{251BC197-8E22-40C4-9043-E4A6866D1C4C}"/>
                  </a:ext>
                </a:extLst>
              </p:cNvPr>
              <p:cNvSpPr txBox="1">
                <a:spLocks noRot="1" noChangeAspect="1" noMove="1" noResize="1" noEditPoints="1" noAdjustHandles="1" noChangeArrowheads="1" noChangeShapeType="1" noTextEdit="1"/>
              </p:cNvSpPr>
              <p:nvPr/>
            </p:nvSpPr>
            <p:spPr>
              <a:xfrm>
                <a:off x="1066800" y="1731406"/>
                <a:ext cx="2811396" cy="1133067"/>
              </a:xfrm>
              <a:prstGeom prst="rect">
                <a:avLst/>
              </a:prstGeom>
              <a:blipFill>
                <a:blip r:embed="rId3"/>
                <a:stretch>
                  <a:fillRect b="-8421"/>
                </a:stretch>
              </a:blipFill>
            </p:spPr>
            <p:txBody>
              <a:bodyPr/>
              <a:lstStyle/>
              <a:p>
                <a:r>
                  <a:rPr lang="es-ES">
                    <a:noFill/>
                  </a:rPr>
                  <a:t> </a:t>
                </a:r>
              </a:p>
            </p:txBody>
          </p:sp>
        </mc:Fallback>
      </mc:AlternateContent>
      <p:grpSp>
        <p:nvGrpSpPr>
          <p:cNvPr id="37" name="Grupo 36">
            <a:extLst>
              <a:ext uri="{FF2B5EF4-FFF2-40B4-BE49-F238E27FC236}">
                <a16:creationId xmlns:a16="http://schemas.microsoft.com/office/drawing/2014/main" id="{C63305C8-DC32-4789-B1AA-8937913B0CE9}"/>
              </a:ext>
            </a:extLst>
          </p:cNvPr>
          <p:cNvGrpSpPr/>
          <p:nvPr/>
        </p:nvGrpSpPr>
        <p:grpSpPr>
          <a:xfrm>
            <a:off x="1752600" y="3200400"/>
            <a:ext cx="3353878" cy="909570"/>
            <a:chOff x="270154" y="3998344"/>
            <a:chExt cx="3353878" cy="909570"/>
          </a:xfrm>
        </p:grpSpPr>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ACC7E0AF-96C6-4D0D-824D-0D38B2E9F9FE}"/>
                    </a:ext>
                  </a:extLst>
                </p:cNvPr>
                <p:cNvSpPr txBox="1"/>
                <p:nvPr/>
              </p:nvSpPr>
              <p:spPr>
                <a:xfrm>
                  <a:off x="270154" y="4343400"/>
                  <a:ext cx="3082098" cy="56451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_tradnl" sz="2200" b="0" i="1" smtClean="0">
                            <a:latin typeface="Cambria Math" panose="02040503050406030204" pitchFamily="18" charset="0"/>
                          </a:rPr>
                          <m:t>𝐴</m:t>
                        </m:r>
                        <m:r>
                          <a:rPr lang="es-ES_tradnl" sz="2200" b="0" i="1" smtClean="0">
                            <a:latin typeface="Cambria Math" panose="02040503050406030204" pitchFamily="18" charset="0"/>
                          </a:rPr>
                          <m:t>=</m:t>
                        </m:r>
                        <m:d>
                          <m:dPr>
                            <m:ctrlPr>
                              <a:rPr lang="es-ES_tradnl" sz="2200" b="0" i="1" smtClean="0">
                                <a:latin typeface="Cambria Math" panose="02040503050406030204" pitchFamily="18" charset="0"/>
                              </a:rPr>
                            </m:ctrlPr>
                          </m:dPr>
                          <m:e>
                            <m:m>
                              <m:mPr>
                                <m:mcs>
                                  <m:mc>
                                    <m:mcPr>
                                      <m:count m:val="4"/>
                                      <m:mcJc m:val="center"/>
                                    </m:mcPr>
                                  </m:mc>
                                </m:mcs>
                                <m:ctrlPr>
                                  <a:rPr lang="es-ES_tradnl" sz="2200" b="0" i="1" smtClean="0">
                                    <a:latin typeface="Cambria Math" panose="02040503050406030204" pitchFamily="18" charset="0"/>
                                  </a:rPr>
                                </m:ctrlPr>
                              </m:mPr>
                              <m:mr>
                                <m:e>
                                  <m:r>
                                    <m:rPr>
                                      <m:brk m:alnAt="7"/>
                                    </m:rPr>
                                    <a:rPr lang="es-ES_tradnl" sz="2200" b="0" i="1" smtClean="0">
                                      <a:latin typeface="Cambria Math" panose="02040503050406030204" pitchFamily="18" charset="0"/>
                                    </a:rPr>
                                    <m:t>1</m:t>
                                  </m:r>
                                </m:e>
                                <m:e>
                                  <m:r>
                                    <a:rPr lang="es-ES_tradnl" sz="2200" b="0" i="1" smtClean="0">
                                      <a:latin typeface="Cambria Math" panose="02040503050406030204" pitchFamily="18" charset="0"/>
                                    </a:rPr>
                                    <m:t>1</m:t>
                                  </m:r>
                                </m:e>
                                <m:e>
                                  <m:r>
                                    <a:rPr lang="es-ES_tradnl" sz="2200" b="0" i="1" smtClean="0">
                                      <a:latin typeface="Cambria Math" panose="02040503050406030204" pitchFamily="18" charset="0"/>
                                    </a:rPr>
                                    <m:t>1</m:t>
                                  </m:r>
                                </m:e>
                                <m:e>
                                  <m:r>
                                    <a:rPr lang="es-ES_tradnl" sz="2200" b="0" i="1" smtClean="0">
                                      <a:latin typeface="Cambria Math" panose="02040503050406030204" pitchFamily="18" charset="0"/>
                                    </a:rPr>
                                    <m:t>0</m:t>
                                  </m:r>
                                </m:e>
                              </m:mr>
                              <m:mr>
                                <m:e>
                                  <m:r>
                                    <a:rPr lang="es-ES_tradnl" sz="2200" b="0" i="1" smtClean="0">
                                      <a:latin typeface="Cambria Math" panose="02040503050406030204" pitchFamily="18" charset="0"/>
                                    </a:rPr>
                                    <m:t>0</m:t>
                                  </m:r>
                                </m:e>
                                <m:e>
                                  <m:r>
                                    <a:rPr lang="es-ES_tradnl" sz="2200" b="0" i="1" smtClean="0">
                                      <a:latin typeface="Cambria Math" panose="02040503050406030204" pitchFamily="18" charset="0"/>
                                    </a:rPr>
                                    <m:t>1</m:t>
                                  </m:r>
                                </m:e>
                                <m:e>
                                  <m:r>
                                    <a:rPr lang="es-ES_tradnl" sz="2200" b="0" i="1" smtClean="0">
                                      <a:latin typeface="Cambria Math" panose="02040503050406030204" pitchFamily="18" charset="0"/>
                                    </a:rPr>
                                    <m:t>0</m:t>
                                  </m:r>
                                </m:e>
                                <m:e>
                                  <m:r>
                                    <a:rPr lang="es-ES_tradnl" sz="2200" b="0" i="1" smtClean="0">
                                      <a:latin typeface="Cambria Math" panose="02040503050406030204" pitchFamily="18" charset="0"/>
                                    </a:rPr>
                                    <m:t>1</m:t>
                                  </m:r>
                                </m:e>
                              </m:mr>
                            </m:m>
                          </m:e>
                        </m:d>
                      </m:oMath>
                    </m:oMathPara>
                  </a14:m>
                  <a:endParaRPr lang="es-ES" sz="2200" dirty="0"/>
                </a:p>
              </p:txBody>
            </p:sp>
          </mc:Choice>
          <mc:Fallback xmlns="">
            <p:sp>
              <p:nvSpPr>
                <p:cNvPr id="11" name="CuadroTexto 10">
                  <a:extLst>
                    <a:ext uri="{FF2B5EF4-FFF2-40B4-BE49-F238E27FC236}">
                      <a16:creationId xmlns:a16="http://schemas.microsoft.com/office/drawing/2014/main" id="{29F42C34-63C4-4713-A1E1-9FAD4601E8F2}"/>
                    </a:ext>
                  </a:extLst>
                </p:cNvPr>
                <p:cNvSpPr txBox="1">
                  <a:spLocks noRot="1" noChangeAspect="1" noMove="1" noResize="1" noEditPoints="1" noAdjustHandles="1" noChangeArrowheads="1" noChangeShapeType="1" noTextEdit="1"/>
                </p:cNvSpPr>
                <p:nvPr/>
              </p:nvSpPr>
              <p:spPr>
                <a:xfrm>
                  <a:off x="270154" y="4343400"/>
                  <a:ext cx="3082098" cy="564514"/>
                </a:xfrm>
                <a:prstGeom prst="rect">
                  <a:avLst/>
                </a:prstGeom>
                <a:blipFill>
                  <a:blip r:embed="rId4"/>
                  <a:stretch>
                    <a:fillRect/>
                  </a:stretch>
                </a:blipFill>
                <a:ln>
                  <a:no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7D000605-568F-463B-A744-40F5DFC35940}"/>
                    </a:ext>
                  </a:extLst>
                </p:cNvPr>
                <p:cNvSpPr txBox="1"/>
                <p:nvPr/>
              </p:nvSpPr>
              <p:spPr>
                <a:xfrm>
                  <a:off x="541934" y="3998344"/>
                  <a:ext cx="3082098" cy="33855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_tradnl" sz="2200" b="0" i="1" smtClean="0">
                                <a:latin typeface="Cambria Math" panose="02040503050406030204" pitchFamily="18" charset="0"/>
                              </a:rPr>
                            </m:ctrlPr>
                          </m:sSubPr>
                          <m:e>
                            <m:r>
                              <a:rPr lang="es-ES_tradnl" sz="2200" b="0" i="1" smtClean="0">
                                <a:latin typeface="Cambria Math" panose="02040503050406030204" pitchFamily="18" charset="0"/>
                              </a:rPr>
                              <m:t>𝑎</m:t>
                            </m:r>
                          </m:e>
                          <m:sub>
                            <m:r>
                              <a:rPr lang="es-ES_tradnl" sz="2200" b="0" i="1" smtClean="0">
                                <a:latin typeface="Cambria Math" panose="02040503050406030204" pitchFamily="18" charset="0"/>
                              </a:rPr>
                              <m:t>1</m:t>
                            </m:r>
                          </m:sub>
                        </m:sSub>
                        <m:r>
                          <a:rPr lang="es-ES_tradnl" sz="2200" b="0" i="1" smtClean="0">
                            <a:latin typeface="Cambria Math" panose="02040503050406030204" pitchFamily="18" charset="0"/>
                          </a:rPr>
                          <m:t>  </m:t>
                        </m:r>
                        <m:sSub>
                          <m:sSubPr>
                            <m:ctrlPr>
                              <a:rPr lang="es-ES_tradnl" sz="2200" b="0" i="1" smtClean="0">
                                <a:latin typeface="Cambria Math" panose="02040503050406030204" pitchFamily="18" charset="0"/>
                              </a:rPr>
                            </m:ctrlPr>
                          </m:sSubPr>
                          <m:e>
                            <m:r>
                              <a:rPr lang="es-ES_tradnl" sz="2200" b="0" i="1" smtClean="0">
                                <a:latin typeface="Cambria Math" panose="02040503050406030204" pitchFamily="18" charset="0"/>
                              </a:rPr>
                              <m:t>𝑎</m:t>
                            </m:r>
                          </m:e>
                          <m:sub>
                            <m:r>
                              <a:rPr lang="es-ES_tradnl" sz="2200" b="0" i="1" smtClean="0">
                                <a:latin typeface="Cambria Math" panose="02040503050406030204" pitchFamily="18" charset="0"/>
                              </a:rPr>
                              <m:t>2</m:t>
                            </m:r>
                          </m:sub>
                        </m:sSub>
                        <m:r>
                          <a:rPr lang="es-ES_tradnl" sz="2200" b="0" i="1" smtClean="0">
                            <a:latin typeface="Cambria Math" panose="02040503050406030204" pitchFamily="18" charset="0"/>
                          </a:rPr>
                          <m:t> </m:t>
                        </m:r>
                        <m:sSub>
                          <m:sSubPr>
                            <m:ctrlPr>
                              <a:rPr lang="es-ES_tradnl" sz="2200" b="0" i="1" smtClean="0">
                                <a:latin typeface="Cambria Math" panose="02040503050406030204" pitchFamily="18" charset="0"/>
                              </a:rPr>
                            </m:ctrlPr>
                          </m:sSubPr>
                          <m:e>
                            <m:r>
                              <a:rPr lang="es-ES_tradnl" sz="2200" b="0" i="1" smtClean="0">
                                <a:latin typeface="Cambria Math" panose="02040503050406030204" pitchFamily="18" charset="0"/>
                              </a:rPr>
                              <m:t>𝑎</m:t>
                            </m:r>
                          </m:e>
                          <m:sub>
                            <m:r>
                              <a:rPr lang="es-ES_tradnl" sz="2200" b="0" i="1" smtClean="0">
                                <a:latin typeface="Cambria Math" panose="02040503050406030204" pitchFamily="18" charset="0"/>
                              </a:rPr>
                              <m:t>3</m:t>
                            </m:r>
                          </m:sub>
                        </m:sSub>
                        <m:r>
                          <a:rPr lang="es-ES_tradnl" sz="2200" b="0" i="1" smtClean="0">
                            <a:latin typeface="Cambria Math" panose="02040503050406030204" pitchFamily="18" charset="0"/>
                          </a:rPr>
                          <m:t>  </m:t>
                        </m:r>
                        <m:sSub>
                          <m:sSubPr>
                            <m:ctrlPr>
                              <a:rPr lang="es-ES_tradnl" sz="2200" b="0" i="1" smtClean="0">
                                <a:latin typeface="Cambria Math" panose="02040503050406030204" pitchFamily="18" charset="0"/>
                              </a:rPr>
                            </m:ctrlPr>
                          </m:sSubPr>
                          <m:e>
                            <m:r>
                              <a:rPr lang="es-ES_tradnl" sz="2200" b="0" i="1" smtClean="0">
                                <a:latin typeface="Cambria Math" panose="02040503050406030204" pitchFamily="18" charset="0"/>
                              </a:rPr>
                              <m:t>𝑎</m:t>
                            </m:r>
                          </m:e>
                          <m:sub>
                            <m:r>
                              <a:rPr lang="es-ES_tradnl" sz="2200" b="0" i="1" smtClean="0">
                                <a:latin typeface="Cambria Math" panose="02040503050406030204" pitchFamily="18" charset="0"/>
                              </a:rPr>
                              <m:t>4</m:t>
                            </m:r>
                          </m:sub>
                        </m:sSub>
                        <m:r>
                          <a:rPr lang="es-ES_tradnl" sz="2200" b="0" i="1" smtClean="0">
                            <a:latin typeface="Cambria Math" panose="02040503050406030204" pitchFamily="18" charset="0"/>
                          </a:rPr>
                          <m:t> </m:t>
                        </m:r>
                      </m:oMath>
                    </m:oMathPara>
                  </a14:m>
                  <a:endParaRPr lang="es-ES" sz="2200" dirty="0"/>
                </a:p>
              </p:txBody>
            </p:sp>
          </mc:Choice>
          <mc:Fallback xmlns="">
            <p:sp>
              <p:nvSpPr>
                <p:cNvPr id="12" name="CuadroTexto 11">
                  <a:extLst>
                    <a:ext uri="{FF2B5EF4-FFF2-40B4-BE49-F238E27FC236}">
                      <a16:creationId xmlns:a16="http://schemas.microsoft.com/office/drawing/2014/main" id="{86CF42CB-815A-4815-8BE9-069F29D63F6F}"/>
                    </a:ext>
                  </a:extLst>
                </p:cNvPr>
                <p:cNvSpPr txBox="1">
                  <a:spLocks noRot="1" noChangeAspect="1" noMove="1" noResize="1" noEditPoints="1" noAdjustHandles="1" noChangeArrowheads="1" noChangeShapeType="1" noTextEdit="1"/>
                </p:cNvSpPr>
                <p:nvPr/>
              </p:nvSpPr>
              <p:spPr>
                <a:xfrm>
                  <a:off x="541934" y="3998344"/>
                  <a:ext cx="3082098" cy="338554"/>
                </a:xfrm>
                <a:prstGeom prst="rect">
                  <a:avLst/>
                </a:prstGeom>
                <a:blipFill>
                  <a:blip r:embed="rId5"/>
                  <a:stretch>
                    <a:fillRect b="-14286"/>
                  </a:stretch>
                </a:blipFill>
                <a:ln>
                  <a:noFill/>
                </a:ln>
              </p:spPr>
              <p:txBody>
                <a:bodyPr/>
                <a:lstStyle/>
                <a:p>
                  <a:r>
                    <a:rPr lang="es-ES">
                      <a:noFill/>
                    </a:rPr>
                    <a:t> </a:t>
                  </a:r>
                </a:p>
              </p:txBody>
            </p:sp>
          </mc:Fallback>
        </mc:AlternateContent>
      </p:grpSp>
      <mc:AlternateContent xmlns:mc="http://schemas.openxmlformats.org/markup-compatibility/2006" xmlns:a14="http://schemas.microsoft.com/office/drawing/2010/main">
        <mc:Choice Requires="a14">
          <p:sp>
            <p:nvSpPr>
              <p:cNvPr id="40" name="CuadroTexto 39">
                <a:extLst>
                  <a:ext uri="{FF2B5EF4-FFF2-40B4-BE49-F238E27FC236}">
                    <a16:creationId xmlns:a16="http://schemas.microsoft.com/office/drawing/2014/main" id="{A7EBF258-65BD-436F-8CD9-4D546F42F5FB}"/>
                  </a:ext>
                </a:extLst>
              </p:cNvPr>
              <p:cNvSpPr txBox="1"/>
              <p:nvPr/>
            </p:nvSpPr>
            <p:spPr>
              <a:xfrm>
                <a:off x="4479829" y="3479177"/>
                <a:ext cx="3082098" cy="56451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_tradnl" sz="2200" b="0" i="1" smtClean="0">
                          <a:latin typeface="Cambria Math" panose="02040503050406030204" pitchFamily="18" charset="0"/>
                        </a:rPr>
                        <m:t>𝑏</m:t>
                      </m:r>
                      <m:r>
                        <a:rPr lang="es-ES_tradnl" sz="2200" b="0" i="1" smtClean="0">
                          <a:latin typeface="Cambria Math" panose="02040503050406030204" pitchFamily="18" charset="0"/>
                        </a:rPr>
                        <m:t>= </m:t>
                      </m:r>
                      <m:d>
                        <m:dPr>
                          <m:ctrlPr>
                            <a:rPr lang="es-ES_tradnl" sz="2200" b="0" i="1" smtClean="0">
                              <a:latin typeface="Cambria Math" panose="02040503050406030204" pitchFamily="18" charset="0"/>
                            </a:rPr>
                          </m:ctrlPr>
                        </m:dPr>
                        <m:e>
                          <m:m>
                            <m:mPr>
                              <m:mcs>
                                <m:mc>
                                  <m:mcPr>
                                    <m:count m:val="1"/>
                                    <m:mcJc m:val="center"/>
                                  </m:mcPr>
                                </m:mc>
                              </m:mcs>
                              <m:ctrlPr>
                                <a:rPr lang="es-ES_tradnl" sz="2200" b="0" i="1" smtClean="0">
                                  <a:latin typeface="Cambria Math" panose="02040503050406030204" pitchFamily="18" charset="0"/>
                                </a:rPr>
                              </m:ctrlPr>
                            </m:mPr>
                            <m:mr>
                              <m:e>
                                <m:r>
                                  <m:rPr>
                                    <m:brk m:alnAt="7"/>
                                  </m:rPr>
                                  <a:rPr lang="es-ES_tradnl" sz="2200" b="0" i="1" smtClean="0">
                                    <a:latin typeface="Cambria Math" panose="02040503050406030204" pitchFamily="18" charset="0"/>
                                  </a:rPr>
                                  <m:t>6</m:t>
                                </m:r>
                              </m:e>
                            </m:mr>
                            <m:mr>
                              <m:e>
                                <m:r>
                                  <a:rPr lang="es-ES_tradnl" sz="2200" b="0" i="1" smtClean="0">
                                    <a:latin typeface="Cambria Math" panose="02040503050406030204" pitchFamily="18" charset="0"/>
                                  </a:rPr>
                                  <m:t>3</m:t>
                                </m:r>
                              </m:e>
                            </m:mr>
                          </m:m>
                        </m:e>
                      </m:d>
                    </m:oMath>
                  </m:oMathPara>
                </a14:m>
                <a:endParaRPr lang="es-ES" sz="2200" dirty="0"/>
              </a:p>
            </p:txBody>
          </p:sp>
        </mc:Choice>
        <mc:Fallback xmlns="">
          <p:sp>
            <p:nvSpPr>
              <p:cNvPr id="40" name="CuadroTexto 39">
                <a:extLst>
                  <a:ext uri="{FF2B5EF4-FFF2-40B4-BE49-F238E27FC236}">
                    <a16:creationId xmlns:a16="http://schemas.microsoft.com/office/drawing/2014/main" id="{A7EBF258-65BD-436F-8CD9-4D546F42F5FB}"/>
                  </a:ext>
                </a:extLst>
              </p:cNvPr>
              <p:cNvSpPr txBox="1">
                <a:spLocks noRot="1" noChangeAspect="1" noMove="1" noResize="1" noEditPoints="1" noAdjustHandles="1" noChangeArrowheads="1" noChangeShapeType="1" noTextEdit="1"/>
              </p:cNvSpPr>
              <p:nvPr/>
            </p:nvSpPr>
            <p:spPr>
              <a:xfrm>
                <a:off x="4479829" y="3479177"/>
                <a:ext cx="3082098" cy="564514"/>
              </a:xfrm>
              <a:prstGeom prst="rect">
                <a:avLst/>
              </a:prstGeom>
              <a:blipFill>
                <a:blip r:embed="rId6"/>
                <a:stretch>
                  <a:fillRect/>
                </a:stretch>
              </a:blipFill>
              <a:ln>
                <a:no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5F40B6C6-DFAB-4813-B89D-B60E2030E8E4}"/>
                  </a:ext>
                </a:extLst>
              </p:cNvPr>
              <p:cNvSpPr txBox="1"/>
              <p:nvPr/>
            </p:nvSpPr>
            <p:spPr>
              <a:xfrm>
                <a:off x="720812" y="4448846"/>
                <a:ext cx="9407246" cy="1107996"/>
              </a:xfrm>
              <a:prstGeom prst="rect">
                <a:avLst/>
              </a:prstGeom>
              <a:noFill/>
            </p:spPr>
            <p:txBody>
              <a:bodyPr wrap="square" rtlCol="0">
                <a:spAutoFit/>
              </a:bodyPr>
              <a:lstStyle/>
              <a:p>
                <a:r>
                  <a:rPr lang="es-ES_tradnl" sz="1600" spc="-5" dirty="0">
                    <a:latin typeface="+mj-lt"/>
                    <a:cs typeface="Arial" panose="020B0604020202020204" pitchFamily="34" charset="0"/>
                  </a:rPr>
                  <a:t>Posibles bases:</a:t>
                </a:r>
              </a:p>
              <a:p>
                <a:endParaRPr lang="es-ES_tradnl" sz="1600" spc="-5" dirty="0">
                  <a:latin typeface="+mj-lt"/>
                  <a:cs typeface="Arial" panose="020B0604020202020204" pitchFamily="34" charset="0"/>
                </a:endParaRPr>
              </a:p>
              <a:p>
                <a:pPr algn="ctr"/>
                <a14:m>
                  <m:oMath xmlns:m="http://schemas.openxmlformats.org/officeDocument/2006/math">
                    <m:sSub>
                      <m:sSubPr>
                        <m:ctrlPr>
                          <a:rPr lang="es-ES_tradnl" sz="1600" b="0" i="1" spc="-5" smtClean="0">
                            <a:latin typeface="Cambria Math" panose="02040503050406030204" pitchFamily="18" charset="0"/>
                            <a:cs typeface="Arial" panose="020B0604020202020204" pitchFamily="34" charset="0"/>
                          </a:rPr>
                        </m:ctrlPr>
                      </m:sSubPr>
                      <m:e>
                        <m:r>
                          <a:rPr lang="es-ES_tradnl" sz="1600" b="0" i="1" spc="-5" smtClean="0">
                            <a:latin typeface="Cambria Math" panose="02040503050406030204" pitchFamily="18" charset="0"/>
                            <a:cs typeface="Arial" panose="020B0604020202020204" pitchFamily="34" charset="0"/>
                          </a:rPr>
                          <m:t>{</m:t>
                        </m:r>
                        <m:r>
                          <a:rPr lang="es-ES_tradnl" sz="1600" b="0" i="1" spc="-5" smtClean="0">
                            <a:latin typeface="Cambria Math" panose="02040503050406030204" pitchFamily="18" charset="0"/>
                            <a:cs typeface="Arial" panose="020B0604020202020204" pitchFamily="34" charset="0"/>
                          </a:rPr>
                          <m:t>𝑎</m:t>
                        </m:r>
                      </m:e>
                      <m:sub>
                        <m:r>
                          <a:rPr lang="es-ES_tradnl" sz="1600" b="0" i="1" spc="-5" smtClean="0">
                            <a:latin typeface="Cambria Math" panose="02040503050406030204" pitchFamily="18" charset="0"/>
                            <a:cs typeface="Arial" panose="020B0604020202020204" pitchFamily="34" charset="0"/>
                          </a:rPr>
                          <m:t>1 </m:t>
                        </m:r>
                      </m:sub>
                    </m:sSub>
                    <m:r>
                      <a:rPr lang="es-ES_tradnl" sz="1600" b="0" i="1" spc="-5" smtClean="0">
                        <a:latin typeface="Cambria Math" panose="02040503050406030204" pitchFamily="18" charset="0"/>
                        <a:cs typeface="Arial" panose="020B0604020202020204" pitchFamily="34" charset="0"/>
                      </a:rPr>
                      <m:t>,</m:t>
                    </m:r>
                    <m:sSub>
                      <m:sSubPr>
                        <m:ctrlPr>
                          <a:rPr lang="es-ES_tradnl" sz="1600" b="0" i="1" spc="-5" smtClean="0">
                            <a:latin typeface="Cambria Math" panose="02040503050406030204" pitchFamily="18" charset="0"/>
                            <a:cs typeface="Arial" panose="020B0604020202020204" pitchFamily="34" charset="0"/>
                          </a:rPr>
                        </m:ctrlPr>
                      </m:sSubPr>
                      <m:e>
                        <m:r>
                          <a:rPr lang="es-ES_tradnl" sz="1600" b="0" i="1" spc="-5" smtClean="0">
                            <a:latin typeface="Cambria Math" panose="02040503050406030204" pitchFamily="18" charset="0"/>
                            <a:cs typeface="Arial" panose="020B0604020202020204" pitchFamily="34" charset="0"/>
                          </a:rPr>
                          <m:t>𝑎</m:t>
                        </m:r>
                      </m:e>
                      <m:sub>
                        <m:r>
                          <a:rPr lang="es-ES_tradnl" sz="1600" b="0" i="1" spc="-5" smtClean="0">
                            <a:latin typeface="Cambria Math" panose="02040503050406030204" pitchFamily="18" charset="0"/>
                            <a:cs typeface="Arial" panose="020B0604020202020204" pitchFamily="34" charset="0"/>
                          </a:rPr>
                          <m:t>2</m:t>
                        </m:r>
                      </m:sub>
                    </m:sSub>
                    <m:r>
                      <a:rPr lang="es-ES_tradnl" sz="1600" b="0" i="1" spc="-5" smtClean="0">
                        <a:latin typeface="Cambria Math" panose="02040503050406030204" pitchFamily="18" charset="0"/>
                        <a:cs typeface="Arial" panose="020B0604020202020204" pitchFamily="34" charset="0"/>
                      </a:rPr>
                      <m:t>};</m:t>
                    </m:r>
                    <m:sSub>
                      <m:sSubPr>
                        <m:ctrlPr>
                          <a:rPr lang="es-ES_tradnl" sz="1600" i="1" spc="-5">
                            <a:latin typeface="Cambria Math" panose="02040503050406030204" pitchFamily="18" charset="0"/>
                            <a:cs typeface="Arial" panose="020B0604020202020204" pitchFamily="34" charset="0"/>
                          </a:rPr>
                        </m:ctrlPr>
                      </m:sSubPr>
                      <m:e>
                        <m:r>
                          <a:rPr lang="es-ES_tradnl" sz="1600" i="1" spc="-5">
                            <a:latin typeface="Cambria Math" panose="02040503050406030204" pitchFamily="18" charset="0"/>
                            <a:cs typeface="Arial" panose="020B0604020202020204" pitchFamily="34" charset="0"/>
                          </a:rPr>
                          <m:t>{</m:t>
                        </m:r>
                        <m:r>
                          <a:rPr lang="es-ES_tradnl" sz="1600" i="1" spc="-5">
                            <a:latin typeface="Cambria Math" panose="02040503050406030204" pitchFamily="18" charset="0"/>
                            <a:cs typeface="Arial" panose="020B0604020202020204" pitchFamily="34" charset="0"/>
                          </a:rPr>
                          <m:t>𝑎</m:t>
                        </m:r>
                      </m:e>
                      <m:sub>
                        <m:r>
                          <a:rPr lang="es-ES_tradnl" sz="1600" i="1" spc="-5">
                            <a:latin typeface="Cambria Math" panose="02040503050406030204" pitchFamily="18" charset="0"/>
                            <a:cs typeface="Arial" panose="020B0604020202020204" pitchFamily="34" charset="0"/>
                          </a:rPr>
                          <m:t>1 </m:t>
                        </m:r>
                      </m:sub>
                    </m:sSub>
                    <m:r>
                      <a:rPr lang="es-ES_tradnl" sz="1600" b="0" i="1" spc="-5" smtClean="0">
                        <a:latin typeface="Cambria Math" panose="02040503050406030204" pitchFamily="18" charset="0"/>
                        <a:cs typeface="Arial" panose="020B0604020202020204" pitchFamily="34" charset="0"/>
                      </a:rPr>
                      <m:t>,</m:t>
                    </m:r>
                    <m:sSub>
                      <m:sSubPr>
                        <m:ctrlPr>
                          <a:rPr lang="es-ES_tradnl" sz="1600" i="1" spc="-5">
                            <a:latin typeface="Cambria Math" panose="02040503050406030204" pitchFamily="18" charset="0"/>
                            <a:cs typeface="Arial" panose="020B0604020202020204" pitchFamily="34" charset="0"/>
                          </a:rPr>
                        </m:ctrlPr>
                      </m:sSubPr>
                      <m:e>
                        <m:r>
                          <a:rPr lang="es-ES_tradnl" sz="1600" i="1" spc="-5">
                            <a:latin typeface="Cambria Math" panose="02040503050406030204" pitchFamily="18" charset="0"/>
                            <a:cs typeface="Arial" panose="020B0604020202020204" pitchFamily="34" charset="0"/>
                          </a:rPr>
                          <m:t>𝑎</m:t>
                        </m:r>
                      </m:e>
                      <m:sub>
                        <m:r>
                          <a:rPr lang="es-ES_tradnl" sz="1600" b="0" i="1" spc="-5" smtClean="0">
                            <a:latin typeface="Cambria Math" panose="02040503050406030204" pitchFamily="18" charset="0"/>
                            <a:cs typeface="Arial" panose="020B0604020202020204" pitchFamily="34" charset="0"/>
                          </a:rPr>
                          <m:t>4</m:t>
                        </m:r>
                      </m:sub>
                    </m:sSub>
                    <m:r>
                      <a:rPr lang="es-ES_tradnl" sz="1600" i="1" spc="-5">
                        <a:latin typeface="Cambria Math" panose="02040503050406030204" pitchFamily="18" charset="0"/>
                        <a:cs typeface="Arial" panose="020B0604020202020204" pitchFamily="34" charset="0"/>
                      </a:rPr>
                      <m:t>};</m:t>
                    </m:r>
                  </m:oMath>
                </a14:m>
                <a:r>
                  <a:rPr lang="es-ES_tradnl" sz="1600" spc="-5" dirty="0">
                    <a:latin typeface="+mj-lt"/>
                    <a:cs typeface="Arial" panose="020B0604020202020204" pitchFamily="34" charset="0"/>
                  </a:rPr>
                  <a:t> </a:t>
                </a:r>
                <a14:m>
                  <m:oMath xmlns:m="http://schemas.openxmlformats.org/officeDocument/2006/math">
                    <m:sSub>
                      <m:sSubPr>
                        <m:ctrlPr>
                          <a:rPr lang="es-ES_tradnl" sz="1600" i="1" spc="-5">
                            <a:latin typeface="Cambria Math" panose="02040503050406030204" pitchFamily="18" charset="0"/>
                            <a:cs typeface="Arial" panose="020B0604020202020204" pitchFamily="34" charset="0"/>
                          </a:rPr>
                        </m:ctrlPr>
                      </m:sSubPr>
                      <m:e>
                        <m:r>
                          <a:rPr lang="es-ES_tradnl" sz="1600" i="1" spc="-5">
                            <a:latin typeface="Cambria Math" panose="02040503050406030204" pitchFamily="18" charset="0"/>
                            <a:cs typeface="Arial" panose="020B0604020202020204" pitchFamily="34" charset="0"/>
                          </a:rPr>
                          <m:t>{</m:t>
                        </m:r>
                        <m:r>
                          <a:rPr lang="es-ES_tradnl" sz="1600" i="1" spc="-5">
                            <a:latin typeface="Cambria Math" panose="02040503050406030204" pitchFamily="18" charset="0"/>
                            <a:cs typeface="Arial" panose="020B0604020202020204" pitchFamily="34" charset="0"/>
                          </a:rPr>
                          <m:t>𝑎</m:t>
                        </m:r>
                      </m:e>
                      <m:sub>
                        <m:r>
                          <a:rPr lang="es-ES_tradnl" sz="1600" b="0" i="1" spc="-5" smtClean="0">
                            <a:latin typeface="Cambria Math" panose="02040503050406030204" pitchFamily="18" charset="0"/>
                            <a:cs typeface="Arial" panose="020B0604020202020204" pitchFamily="34" charset="0"/>
                          </a:rPr>
                          <m:t>2</m:t>
                        </m:r>
                        <m:r>
                          <a:rPr lang="es-ES_tradnl" sz="1600" i="1" spc="-5">
                            <a:latin typeface="Cambria Math" panose="02040503050406030204" pitchFamily="18" charset="0"/>
                            <a:cs typeface="Arial" panose="020B0604020202020204" pitchFamily="34" charset="0"/>
                          </a:rPr>
                          <m:t> </m:t>
                        </m:r>
                      </m:sub>
                    </m:sSub>
                    <m:r>
                      <a:rPr lang="es-ES_tradnl" sz="1600" b="0" i="1" spc="-5" smtClean="0">
                        <a:latin typeface="Cambria Math" panose="02040503050406030204" pitchFamily="18" charset="0"/>
                        <a:cs typeface="Arial" panose="020B0604020202020204" pitchFamily="34" charset="0"/>
                      </a:rPr>
                      <m:t>, </m:t>
                    </m:r>
                    <m:sSub>
                      <m:sSubPr>
                        <m:ctrlPr>
                          <a:rPr lang="es-ES_tradnl" sz="1600" i="1" spc="-5">
                            <a:latin typeface="Cambria Math" panose="02040503050406030204" pitchFamily="18" charset="0"/>
                            <a:cs typeface="Arial" panose="020B0604020202020204" pitchFamily="34" charset="0"/>
                          </a:rPr>
                        </m:ctrlPr>
                      </m:sSubPr>
                      <m:e>
                        <m:r>
                          <a:rPr lang="es-ES_tradnl" sz="1600" i="1" spc="-5">
                            <a:latin typeface="Cambria Math" panose="02040503050406030204" pitchFamily="18" charset="0"/>
                            <a:cs typeface="Arial" panose="020B0604020202020204" pitchFamily="34" charset="0"/>
                          </a:rPr>
                          <m:t>𝑎</m:t>
                        </m:r>
                      </m:e>
                      <m:sub>
                        <m:r>
                          <a:rPr lang="es-ES_tradnl" sz="1600" b="0" i="1" spc="-5" smtClean="0">
                            <a:latin typeface="Cambria Math" panose="02040503050406030204" pitchFamily="18" charset="0"/>
                            <a:cs typeface="Arial" panose="020B0604020202020204" pitchFamily="34" charset="0"/>
                          </a:rPr>
                          <m:t>3</m:t>
                        </m:r>
                      </m:sub>
                    </m:sSub>
                    <m:r>
                      <a:rPr lang="es-ES_tradnl" sz="1600" i="1" spc="-5">
                        <a:latin typeface="Cambria Math" panose="02040503050406030204" pitchFamily="18" charset="0"/>
                        <a:cs typeface="Arial" panose="020B0604020202020204" pitchFamily="34" charset="0"/>
                      </a:rPr>
                      <m:t>}; </m:t>
                    </m:r>
                    <m:sSub>
                      <m:sSubPr>
                        <m:ctrlPr>
                          <a:rPr lang="es-ES_tradnl" sz="1600" i="1" spc="-5">
                            <a:latin typeface="Cambria Math" panose="02040503050406030204" pitchFamily="18" charset="0"/>
                            <a:cs typeface="Arial" panose="020B0604020202020204" pitchFamily="34" charset="0"/>
                          </a:rPr>
                        </m:ctrlPr>
                      </m:sSubPr>
                      <m:e>
                        <m:r>
                          <a:rPr lang="es-ES_tradnl" sz="1600" i="1" spc="-5">
                            <a:latin typeface="Cambria Math" panose="02040503050406030204" pitchFamily="18" charset="0"/>
                            <a:cs typeface="Arial" panose="020B0604020202020204" pitchFamily="34" charset="0"/>
                          </a:rPr>
                          <m:t>{</m:t>
                        </m:r>
                        <m:r>
                          <a:rPr lang="es-ES_tradnl" sz="1600" i="1" spc="-5">
                            <a:latin typeface="Cambria Math" panose="02040503050406030204" pitchFamily="18" charset="0"/>
                            <a:cs typeface="Arial" panose="020B0604020202020204" pitchFamily="34" charset="0"/>
                          </a:rPr>
                          <m:t>𝑎</m:t>
                        </m:r>
                      </m:e>
                      <m:sub>
                        <m:r>
                          <a:rPr lang="es-ES_tradnl" sz="1600" b="0" i="1" spc="-5" smtClean="0">
                            <a:latin typeface="Cambria Math" panose="02040503050406030204" pitchFamily="18" charset="0"/>
                            <a:cs typeface="Arial" panose="020B0604020202020204" pitchFamily="34" charset="0"/>
                          </a:rPr>
                          <m:t>2</m:t>
                        </m:r>
                      </m:sub>
                    </m:sSub>
                    <m:r>
                      <a:rPr lang="es-ES_tradnl" sz="1600" b="0" i="1" spc="-5" smtClean="0">
                        <a:latin typeface="Cambria Math" panose="02040503050406030204" pitchFamily="18" charset="0"/>
                        <a:cs typeface="Arial" panose="020B0604020202020204" pitchFamily="34" charset="0"/>
                      </a:rPr>
                      <m:t>,</m:t>
                    </m:r>
                    <m:sSub>
                      <m:sSubPr>
                        <m:ctrlPr>
                          <a:rPr lang="es-ES_tradnl" sz="1600" i="1" spc="-5">
                            <a:latin typeface="Cambria Math" panose="02040503050406030204" pitchFamily="18" charset="0"/>
                            <a:cs typeface="Arial" panose="020B0604020202020204" pitchFamily="34" charset="0"/>
                          </a:rPr>
                        </m:ctrlPr>
                      </m:sSubPr>
                      <m:e>
                        <m:r>
                          <a:rPr lang="es-ES_tradnl" sz="1600" i="1" spc="-5">
                            <a:latin typeface="Cambria Math" panose="02040503050406030204" pitchFamily="18" charset="0"/>
                            <a:cs typeface="Arial" panose="020B0604020202020204" pitchFamily="34" charset="0"/>
                          </a:rPr>
                          <m:t>𝑎</m:t>
                        </m:r>
                      </m:e>
                      <m:sub>
                        <m:r>
                          <a:rPr lang="es-ES_tradnl" sz="1600" b="0" i="1" spc="-5" smtClean="0">
                            <a:latin typeface="Cambria Math" panose="02040503050406030204" pitchFamily="18" charset="0"/>
                            <a:cs typeface="Arial" panose="020B0604020202020204" pitchFamily="34" charset="0"/>
                          </a:rPr>
                          <m:t>4</m:t>
                        </m:r>
                      </m:sub>
                    </m:sSub>
                    <m:r>
                      <a:rPr lang="es-ES_tradnl" sz="1600" i="1" spc="-5">
                        <a:latin typeface="Cambria Math" panose="02040503050406030204" pitchFamily="18" charset="0"/>
                        <a:cs typeface="Arial" panose="020B0604020202020204" pitchFamily="34" charset="0"/>
                      </a:rPr>
                      <m:t>}; </m:t>
                    </m:r>
                    <m:sSub>
                      <m:sSubPr>
                        <m:ctrlPr>
                          <a:rPr lang="es-ES_tradnl" sz="1600" i="1" spc="-5">
                            <a:latin typeface="Cambria Math" panose="02040503050406030204" pitchFamily="18" charset="0"/>
                            <a:cs typeface="Arial" panose="020B0604020202020204" pitchFamily="34" charset="0"/>
                          </a:rPr>
                        </m:ctrlPr>
                      </m:sSubPr>
                      <m:e>
                        <m:r>
                          <a:rPr lang="es-ES_tradnl" sz="1600" i="1" spc="-5">
                            <a:latin typeface="Cambria Math" panose="02040503050406030204" pitchFamily="18" charset="0"/>
                            <a:cs typeface="Arial" panose="020B0604020202020204" pitchFamily="34" charset="0"/>
                          </a:rPr>
                          <m:t>{</m:t>
                        </m:r>
                        <m:r>
                          <a:rPr lang="es-ES_tradnl" sz="1600" i="1" spc="-5">
                            <a:latin typeface="Cambria Math" panose="02040503050406030204" pitchFamily="18" charset="0"/>
                            <a:cs typeface="Arial" panose="020B0604020202020204" pitchFamily="34" charset="0"/>
                          </a:rPr>
                          <m:t>𝑎</m:t>
                        </m:r>
                      </m:e>
                      <m:sub>
                        <m:r>
                          <a:rPr lang="es-ES_tradnl" sz="1600" b="0" i="1" spc="-5" smtClean="0">
                            <a:latin typeface="Cambria Math" panose="02040503050406030204" pitchFamily="18" charset="0"/>
                            <a:cs typeface="Arial" panose="020B0604020202020204" pitchFamily="34" charset="0"/>
                          </a:rPr>
                          <m:t>3</m:t>
                        </m:r>
                        <m:r>
                          <a:rPr lang="es-ES_tradnl" sz="1600" i="1" spc="-5">
                            <a:latin typeface="Cambria Math" panose="02040503050406030204" pitchFamily="18" charset="0"/>
                            <a:cs typeface="Arial" panose="020B0604020202020204" pitchFamily="34" charset="0"/>
                          </a:rPr>
                          <m:t> </m:t>
                        </m:r>
                      </m:sub>
                    </m:sSub>
                    <m:r>
                      <a:rPr lang="es-ES_tradnl" sz="1600" b="0" i="1" spc="-5" smtClean="0">
                        <a:latin typeface="Cambria Math" panose="02040503050406030204" pitchFamily="18" charset="0"/>
                        <a:cs typeface="Arial" panose="020B0604020202020204" pitchFamily="34" charset="0"/>
                      </a:rPr>
                      <m:t>, </m:t>
                    </m:r>
                    <m:sSub>
                      <m:sSubPr>
                        <m:ctrlPr>
                          <a:rPr lang="es-ES_tradnl" sz="1600" i="1" spc="-5">
                            <a:latin typeface="Cambria Math" panose="02040503050406030204" pitchFamily="18" charset="0"/>
                            <a:cs typeface="Arial" panose="020B0604020202020204" pitchFamily="34" charset="0"/>
                          </a:rPr>
                        </m:ctrlPr>
                      </m:sSubPr>
                      <m:e>
                        <m:r>
                          <a:rPr lang="es-ES_tradnl" sz="1600" i="1" spc="-5">
                            <a:latin typeface="Cambria Math" panose="02040503050406030204" pitchFamily="18" charset="0"/>
                            <a:cs typeface="Arial" panose="020B0604020202020204" pitchFamily="34" charset="0"/>
                          </a:rPr>
                          <m:t>𝑎</m:t>
                        </m:r>
                      </m:e>
                      <m:sub>
                        <m:r>
                          <a:rPr lang="es-ES_tradnl" sz="1600" b="0" i="1" spc="-5" smtClean="0">
                            <a:latin typeface="Cambria Math" panose="02040503050406030204" pitchFamily="18" charset="0"/>
                            <a:cs typeface="Arial" panose="020B0604020202020204" pitchFamily="34" charset="0"/>
                          </a:rPr>
                          <m:t>4</m:t>
                        </m:r>
                      </m:sub>
                    </m:sSub>
                    <m:r>
                      <a:rPr lang="es-ES_tradnl" sz="1600" i="1" spc="-5">
                        <a:latin typeface="Cambria Math" panose="02040503050406030204" pitchFamily="18" charset="0"/>
                        <a:cs typeface="Arial" panose="020B0604020202020204" pitchFamily="34" charset="0"/>
                      </a:rPr>
                      <m:t>} </m:t>
                    </m:r>
                  </m:oMath>
                </a14:m>
                <a:endParaRPr lang="es-ES" sz="1600" spc="-5" dirty="0">
                  <a:latin typeface="+mj-lt"/>
                  <a:cs typeface="Arial" panose="020B0604020202020204" pitchFamily="34" charset="0"/>
                </a:endParaRPr>
              </a:p>
              <a:p>
                <a:endParaRPr lang="es-ES" spc="-5" dirty="0">
                  <a:latin typeface="Arial" panose="020B0604020202020204" pitchFamily="34" charset="0"/>
                  <a:cs typeface="Arial" panose="020B0604020202020204" pitchFamily="34" charset="0"/>
                </a:endParaRPr>
              </a:p>
            </p:txBody>
          </p:sp>
        </mc:Choice>
        <mc:Fallback xmlns="">
          <p:sp>
            <p:nvSpPr>
              <p:cNvPr id="41" name="CuadroTexto 40">
                <a:extLst>
                  <a:ext uri="{FF2B5EF4-FFF2-40B4-BE49-F238E27FC236}">
                    <a16:creationId xmlns:a16="http://schemas.microsoft.com/office/drawing/2014/main" id="{5F40B6C6-DFAB-4813-B89D-B60E2030E8E4}"/>
                  </a:ext>
                </a:extLst>
              </p:cNvPr>
              <p:cNvSpPr txBox="1">
                <a:spLocks noRot="1" noChangeAspect="1" noMove="1" noResize="1" noEditPoints="1" noAdjustHandles="1" noChangeArrowheads="1" noChangeShapeType="1" noTextEdit="1"/>
              </p:cNvSpPr>
              <p:nvPr/>
            </p:nvSpPr>
            <p:spPr>
              <a:xfrm>
                <a:off x="720812" y="4448846"/>
                <a:ext cx="9407246" cy="1107996"/>
              </a:xfrm>
              <a:prstGeom prst="rect">
                <a:avLst/>
              </a:prstGeom>
              <a:blipFill>
                <a:blip r:embed="rId7"/>
                <a:stretch>
                  <a:fillRect l="-324" t="-1648"/>
                </a:stretch>
              </a:blipFill>
            </p:spPr>
            <p:txBody>
              <a:bodyPr/>
              <a:lstStyle/>
              <a:p>
                <a:r>
                  <a:rPr lang="es-ES">
                    <a:noFill/>
                  </a:rPr>
                  <a:t> </a:t>
                </a:r>
              </a:p>
            </p:txBody>
          </p:sp>
        </mc:Fallback>
      </mc:AlternateContent>
    </p:spTree>
    <p:extLst>
      <p:ext uri="{BB962C8B-B14F-4D97-AF65-F5344CB8AC3E}">
        <p14:creationId xmlns:p14="http://schemas.microsoft.com/office/powerpoint/2010/main" val="1790877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0" name="CuadroTexto 39">
                <a:extLst>
                  <a:ext uri="{FF2B5EF4-FFF2-40B4-BE49-F238E27FC236}">
                    <a16:creationId xmlns:a16="http://schemas.microsoft.com/office/drawing/2014/main" id="{A7EBF258-65BD-436F-8CD9-4D546F42F5FB}"/>
                  </a:ext>
                </a:extLst>
              </p:cNvPr>
              <p:cNvSpPr txBox="1"/>
              <p:nvPr/>
            </p:nvSpPr>
            <p:spPr>
              <a:xfrm>
                <a:off x="2318184" y="1662132"/>
                <a:ext cx="3082098" cy="56451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_tradnl" sz="2200" b="0" i="1" smtClean="0">
                          <a:latin typeface="Cambria Math" panose="02040503050406030204" pitchFamily="18" charset="0"/>
                        </a:rPr>
                        <m:t>𝑏</m:t>
                      </m:r>
                      <m:r>
                        <a:rPr lang="es-ES_tradnl" sz="2200" b="0" i="1" smtClean="0">
                          <a:latin typeface="Cambria Math" panose="02040503050406030204" pitchFamily="18" charset="0"/>
                        </a:rPr>
                        <m:t>= </m:t>
                      </m:r>
                      <m:d>
                        <m:dPr>
                          <m:ctrlPr>
                            <a:rPr lang="es-ES_tradnl" sz="2200" b="0" i="1" smtClean="0">
                              <a:latin typeface="Cambria Math" panose="02040503050406030204" pitchFamily="18" charset="0"/>
                            </a:rPr>
                          </m:ctrlPr>
                        </m:dPr>
                        <m:e>
                          <m:m>
                            <m:mPr>
                              <m:mcs>
                                <m:mc>
                                  <m:mcPr>
                                    <m:count m:val="1"/>
                                    <m:mcJc m:val="center"/>
                                  </m:mcPr>
                                </m:mc>
                              </m:mcs>
                              <m:ctrlPr>
                                <a:rPr lang="es-ES_tradnl" sz="2200" b="0" i="1" smtClean="0">
                                  <a:latin typeface="Cambria Math" panose="02040503050406030204" pitchFamily="18" charset="0"/>
                                </a:rPr>
                              </m:ctrlPr>
                            </m:mPr>
                            <m:mr>
                              <m:e>
                                <m:r>
                                  <m:rPr>
                                    <m:brk m:alnAt="7"/>
                                  </m:rPr>
                                  <a:rPr lang="es-ES_tradnl" sz="2200" b="0" i="1" smtClean="0">
                                    <a:latin typeface="Cambria Math" panose="02040503050406030204" pitchFamily="18" charset="0"/>
                                  </a:rPr>
                                  <m:t>6</m:t>
                                </m:r>
                              </m:e>
                            </m:mr>
                            <m:mr>
                              <m:e>
                                <m:r>
                                  <a:rPr lang="es-ES_tradnl" sz="2200" b="0" i="1" smtClean="0">
                                    <a:latin typeface="Cambria Math" panose="02040503050406030204" pitchFamily="18" charset="0"/>
                                  </a:rPr>
                                  <m:t>3</m:t>
                                </m:r>
                              </m:e>
                            </m:mr>
                          </m:m>
                        </m:e>
                      </m:d>
                    </m:oMath>
                  </m:oMathPara>
                </a14:m>
                <a:endParaRPr lang="es-ES" sz="2200" dirty="0"/>
              </a:p>
            </p:txBody>
          </p:sp>
        </mc:Choice>
        <mc:Fallback xmlns="">
          <p:sp>
            <p:nvSpPr>
              <p:cNvPr id="40" name="CuadroTexto 39">
                <a:extLst>
                  <a:ext uri="{FF2B5EF4-FFF2-40B4-BE49-F238E27FC236}">
                    <a16:creationId xmlns:a16="http://schemas.microsoft.com/office/drawing/2014/main" id="{A7EBF258-65BD-436F-8CD9-4D546F42F5FB}"/>
                  </a:ext>
                </a:extLst>
              </p:cNvPr>
              <p:cNvSpPr txBox="1">
                <a:spLocks noRot="1" noChangeAspect="1" noMove="1" noResize="1" noEditPoints="1" noAdjustHandles="1" noChangeArrowheads="1" noChangeShapeType="1" noTextEdit="1"/>
              </p:cNvSpPr>
              <p:nvPr/>
            </p:nvSpPr>
            <p:spPr>
              <a:xfrm>
                <a:off x="2318184" y="1662132"/>
                <a:ext cx="3082098" cy="564514"/>
              </a:xfrm>
              <a:prstGeom prst="rect">
                <a:avLst/>
              </a:prstGeom>
              <a:blipFill>
                <a:blip r:embed="rId2"/>
                <a:stretch>
                  <a:fillRect/>
                </a:stretch>
              </a:blipFill>
              <a:ln>
                <a:noFill/>
              </a:ln>
            </p:spPr>
            <p:txBody>
              <a:bodyPr/>
              <a:lstStyle/>
              <a:p>
                <a:r>
                  <a:rPr lang="es-ES">
                    <a:noFill/>
                  </a:rPr>
                  <a:t> </a:t>
                </a:r>
              </a:p>
            </p:txBody>
          </p:sp>
        </mc:Fallback>
      </mc:AlternateContent>
      <p:sp>
        <p:nvSpPr>
          <p:cNvPr id="5" name="Text Placeholder 4"/>
          <p:cNvSpPr>
            <a:spLocks noGrp="1"/>
          </p:cNvSpPr>
          <p:nvPr>
            <p:ph type="body" sz="quarter" idx="26"/>
          </p:nvPr>
        </p:nvSpPr>
        <p:spPr>
          <a:xfrm>
            <a:off x="289254" y="466865"/>
            <a:ext cx="8333103" cy="576064"/>
          </a:xfrm>
        </p:spPr>
        <p:txBody>
          <a:bodyPr/>
          <a:lstStyle/>
          <a:p>
            <a:r>
              <a:rPr lang="es-ES" dirty="0"/>
              <a:t>Ejemplo gráfico (III)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34</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5500E185-7679-40DF-B3D0-0F5D6F326D2A}"/>
                  </a:ext>
                </a:extLst>
              </p:cNvPr>
              <p:cNvSpPr txBox="1"/>
              <p:nvPr/>
            </p:nvSpPr>
            <p:spPr>
              <a:xfrm>
                <a:off x="5576140" y="472754"/>
                <a:ext cx="2811396"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_tradnl" b="0" i="1" smtClean="0">
                          <a:latin typeface="Cambria Math" panose="02040503050406030204" pitchFamily="18" charset="0"/>
                        </a:rPr>
                        <m:t>𝑀𝑖𝑛</m:t>
                      </m:r>
                      <m:r>
                        <a:rPr lang="es-ES_tradnl"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𝑐</m:t>
                          </m:r>
                        </m:e>
                        <m:sub>
                          <m:r>
                            <a:rPr lang="es-ES_tradnl" b="0" i="1" smtClean="0">
                              <a:latin typeface="Cambria Math" panose="02040503050406030204" pitchFamily="18" charset="0"/>
                            </a:rPr>
                            <m:t>1</m:t>
                          </m:r>
                        </m:sub>
                      </m:sSub>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𝑐</m:t>
                          </m:r>
                        </m:e>
                        <m:sub>
                          <m:r>
                            <a:rPr lang="es-ES_tradnl" b="0" i="1" smtClean="0">
                              <a:latin typeface="Cambria Math" panose="02040503050406030204" pitchFamily="18" charset="0"/>
                            </a:rPr>
                            <m:t>2</m:t>
                          </m:r>
                        </m:sub>
                      </m:sSub>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oMath>
                  </m:oMathPara>
                </a14:m>
                <a:endParaRPr lang="es-ES_tradnl" b="0" dirty="0"/>
              </a:p>
              <a:p>
                <a:pPr algn="ctr"/>
                <a14:m>
                  <m:oMath xmlns:m="http://schemas.openxmlformats.org/officeDocument/2006/math">
                    <m:r>
                      <a:rPr lang="es-ES_tradnl" b="0" i="1" smtClean="0">
                        <a:latin typeface="Cambria Math" panose="02040503050406030204" pitchFamily="18" charset="0"/>
                      </a:rPr>
                      <m:t>𝑠</m:t>
                    </m:r>
                    <m:r>
                      <a:rPr lang="es-ES_tradnl"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r>
                      <a:rPr lang="es-ES_tradnl" b="0" i="1" smtClean="0">
                        <a:latin typeface="Cambria Math" panose="02040503050406030204" pitchFamily="18" charset="0"/>
                      </a:rPr>
                      <m:t>≤6 </m:t>
                    </m:r>
                  </m:oMath>
                </a14:m>
                <a:r>
                  <a:rPr lang="es-ES_tradnl" b="0" dirty="0"/>
                  <a:t> </a:t>
                </a:r>
              </a:p>
              <a:p>
                <a:pPr algn="ct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r>
                      <a:rPr lang="es-ES_tradnl" b="0" i="1" smtClean="0">
                        <a:latin typeface="Cambria Math" panose="02040503050406030204" pitchFamily="18" charset="0"/>
                      </a:rPr>
                      <m:t>≤3</m:t>
                    </m:r>
                  </m:oMath>
                </a14:m>
                <a:r>
                  <a:rPr lang="es-ES" dirty="0"/>
                  <a:t> </a:t>
                </a:r>
              </a:p>
              <a:p>
                <a:pPr algn="ct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𝑖</m:t>
                        </m:r>
                      </m:sub>
                    </m:sSub>
                    <m:r>
                      <a:rPr lang="es-ES_tradnl" b="0" i="1" smtClean="0">
                        <a:latin typeface="Cambria Math" panose="02040503050406030204" pitchFamily="18" charset="0"/>
                      </a:rPr>
                      <m:t>≥ </m:t>
                    </m:r>
                  </m:oMath>
                </a14:m>
                <a:r>
                  <a:rPr lang="es-ES" dirty="0"/>
                  <a:t>0 </a:t>
                </a:r>
              </a:p>
            </p:txBody>
          </p:sp>
        </mc:Choice>
        <mc:Fallback xmlns="">
          <p:sp>
            <p:nvSpPr>
              <p:cNvPr id="11" name="CuadroTexto 10">
                <a:extLst>
                  <a:ext uri="{FF2B5EF4-FFF2-40B4-BE49-F238E27FC236}">
                    <a16:creationId xmlns:a16="http://schemas.microsoft.com/office/drawing/2014/main" id="{5500E185-7679-40DF-B3D0-0F5D6F326D2A}"/>
                  </a:ext>
                </a:extLst>
              </p:cNvPr>
              <p:cNvSpPr txBox="1">
                <a:spLocks noRot="1" noChangeAspect="1" noMove="1" noResize="1" noEditPoints="1" noAdjustHandles="1" noChangeArrowheads="1" noChangeShapeType="1" noTextEdit="1"/>
              </p:cNvSpPr>
              <p:nvPr/>
            </p:nvSpPr>
            <p:spPr>
              <a:xfrm>
                <a:off x="5576140" y="472754"/>
                <a:ext cx="2811396" cy="1107996"/>
              </a:xfrm>
              <a:prstGeom prst="rect">
                <a:avLst/>
              </a:prstGeom>
              <a:blipFill>
                <a:blip r:embed="rId3"/>
                <a:stretch>
                  <a:fillRect b="-12155"/>
                </a:stretch>
              </a:blipFill>
            </p:spPr>
            <p:txBody>
              <a:bodyPr/>
              <a:lstStyle/>
              <a:p>
                <a:r>
                  <a:rPr lang="es-ES">
                    <a:noFill/>
                  </a:rPr>
                  <a:t> </a:t>
                </a:r>
              </a:p>
            </p:txBody>
          </p:sp>
        </mc:Fallback>
      </mc:AlternateContent>
      <p:grpSp>
        <p:nvGrpSpPr>
          <p:cNvPr id="37" name="Grupo 36">
            <a:extLst>
              <a:ext uri="{FF2B5EF4-FFF2-40B4-BE49-F238E27FC236}">
                <a16:creationId xmlns:a16="http://schemas.microsoft.com/office/drawing/2014/main" id="{C63305C8-DC32-4789-B1AA-8937913B0CE9}"/>
              </a:ext>
            </a:extLst>
          </p:cNvPr>
          <p:cNvGrpSpPr/>
          <p:nvPr/>
        </p:nvGrpSpPr>
        <p:grpSpPr>
          <a:xfrm>
            <a:off x="168753" y="1325218"/>
            <a:ext cx="3353878" cy="909570"/>
            <a:chOff x="270154" y="3998344"/>
            <a:chExt cx="3353878" cy="909570"/>
          </a:xfrm>
        </p:grpSpPr>
        <mc:AlternateContent xmlns:mc="http://schemas.openxmlformats.org/markup-compatibility/2006" xmlns:a14="http://schemas.microsoft.com/office/drawing/2010/main">
          <mc:Choice Requires="a14">
            <p:sp>
              <p:nvSpPr>
                <p:cNvPr id="38" name="CuadroTexto 37">
                  <a:extLst>
                    <a:ext uri="{FF2B5EF4-FFF2-40B4-BE49-F238E27FC236}">
                      <a16:creationId xmlns:a16="http://schemas.microsoft.com/office/drawing/2014/main" id="{ACC7E0AF-96C6-4D0D-824D-0D38B2E9F9FE}"/>
                    </a:ext>
                  </a:extLst>
                </p:cNvPr>
                <p:cNvSpPr txBox="1"/>
                <p:nvPr/>
              </p:nvSpPr>
              <p:spPr>
                <a:xfrm>
                  <a:off x="270154" y="4343400"/>
                  <a:ext cx="3082098" cy="56451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_tradnl" sz="2200" b="0" i="1" smtClean="0">
                            <a:latin typeface="Cambria Math" panose="02040503050406030204" pitchFamily="18" charset="0"/>
                          </a:rPr>
                          <m:t>𝐴</m:t>
                        </m:r>
                        <m:r>
                          <a:rPr lang="es-ES_tradnl" sz="2200" b="0" i="1" smtClean="0">
                            <a:latin typeface="Cambria Math" panose="02040503050406030204" pitchFamily="18" charset="0"/>
                          </a:rPr>
                          <m:t>=</m:t>
                        </m:r>
                        <m:d>
                          <m:dPr>
                            <m:ctrlPr>
                              <a:rPr lang="es-ES_tradnl" sz="2200" b="0" i="1" smtClean="0">
                                <a:latin typeface="Cambria Math" panose="02040503050406030204" pitchFamily="18" charset="0"/>
                              </a:rPr>
                            </m:ctrlPr>
                          </m:dPr>
                          <m:e>
                            <m:m>
                              <m:mPr>
                                <m:mcs>
                                  <m:mc>
                                    <m:mcPr>
                                      <m:count m:val="4"/>
                                      <m:mcJc m:val="center"/>
                                    </m:mcPr>
                                  </m:mc>
                                </m:mcs>
                                <m:ctrlPr>
                                  <a:rPr lang="es-ES_tradnl" sz="2200" b="0" i="1" smtClean="0">
                                    <a:latin typeface="Cambria Math" panose="02040503050406030204" pitchFamily="18" charset="0"/>
                                  </a:rPr>
                                </m:ctrlPr>
                              </m:mPr>
                              <m:mr>
                                <m:e>
                                  <m:r>
                                    <m:rPr>
                                      <m:brk m:alnAt="7"/>
                                    </m:rPr>
                                    <a:rPr lang="es-ES_tradnl" sz="2200" b="0" i="1" smtClean="0">
                                      <a:latin typeface="Cambria Math" panose="02040503050406030204" pitchFamily="18" charset="0"/>
                                    </a:rPr>
                                    <m:t>1</m:t>
                                  </m:r>
                                </m:e>
                                <m:e>
                                  <m:r>
                                    <a:rPr lang="es-ES_tradnl" sz="2200" b="0" i="1" smtClean="0">
                                      <a:latin typeface="Cambria Math" panose="02040503050406030204" pitchFamily="18" charset="0"/>
                                    </a:rPr>
                                    <m:t>1</m:t>
                                  </m:r>
                                </m:e>
                                <m:e>
                                  <m:r>
                                    <a:rPr lang="es-ES_tradnl" sz="2200" b="0" i="1" smtClean="0">
                                      <a:latin typeface="Cambria Math" panose="02040503050406030204" pitchFamily="18" charset="0"/>
                                    </a:rPr>
                                    <m:t>1</m:t>
                                  </m:r>
                                </m:e>
                                <m:e>
                                  <m:r>
                                    <a:rPr lang="es-ES_tradnl" sz="2200" b="0" i="1" smtClean="0">
                                      <a:latin typeface="Cambria Math" panose="02040503050406030204" pitchFamily="18" charset="0"/>
                                    </a:rPr>
                                    <m:t>0</m:t>
                                  </m:r>
                                </m:e>
                              </m:mr>
                              <m:mr>
                                <m:e>
                                  <m:r>
                                    <a:rPr lang="es-ES_tradnl" sz="2200" b="0" i="1" smtClean="0">
                                      <a:latin typeface="Cambria Math" panose="02040503050406030204" pitchFamily="18" charset="0"/>
                                    </a:rPr>
                                    <m:t>0</m:t>
                                  </m:r>
                                </m:e>
                                <m:e>
                                  <m:r>
                                    <a:rPr lang="es-ES_tradnl" sz="2200" b="0" i="1" smtClean="0">
                                      <a:latin typeface="Cambria Math" panose="02040503050406030204" pitchFamily="18" charset="0"/>
                                    </a:rPr>
                                    <m:t>1</m:t>
                                  </m:r>
                                </m:e>
                                <m:e>
                                  <m:r>
                                    <a:rPr lang="es-ES_tradnl" sz="2200" b="0" i="1" smtClean="0">
                                      <a:latin typeface="Cambria Math" panose="02040503050406030204" pitchFamily="18" charset="0"/>
                                    </a:rPr>
                                    <m:t>0</m:t>
                                  </m:r>
                                </m:e>
                                <m:e>
                                  <m:r>
                                    <a:rPr lang="es-ES_tradnl" sz="2200" b="0" i="1" smtClean="0">
                                      <a:latin typeface="Cambria Math" panose="02040503050406030204" pitchFamily="18" charset="0"/>
                                    </a:rPr>
                                    <m:t>1</m:t>
                                  </m:r>
                                </m:e>
                              </m:mr>
                            </m:m>
                          </m:e>
                        </m:d>
                      </m:oMath>
                    </m:oMathPara>
                  </a14:m>
                  <a:endParaRPr lang="es-ES" sz="2200" dirty="0"/>
                </a:p>
              </p:txBody>
            </p:sp>
          </mc:Choice>
          <mc:Fallback xmlns="">
            <p:sp>
              <p:nvSpPr>
                <p:cNvPr id="38" name="CuadroTexto 37">
                  <a:extLst>
                    <a:ext uri="{FF2B5EF4-FFF2-40B4-BE49-F238E27FC236}">
                      <a16:creationId xmlns:a16="http://schemas.microsoft.com/office/drawing/2014/main" id="{ACC7E0AF-96C6-4D0D-824D-0D38B2E9F9FE}"/>
                    </a:ext>
                  </a:extLst>
                </p:cNvPr>
                <p:cNvSpPr txBox="1">
                  <a:spLocks noRot="1" noChangeAspect="1" noMove="1" noResize="1" noEditPoints="1" noAdjustHandles="1" noChangeArrowheads="1" noChangeShapeType="1" noTextEdit="1"/>
                </p:cNvSpPr>
                <p:nvPr/>
              </p:nvSpPr>
              <p:spPr>
                <a:xfrm>
                  <a:off x="270154" y="4343400"/>
                  <a:ext cx="3082098" cy="564514"/>
                </a:xfrm>
                <a:prstGeom prst="rect">
                  <a:avLst/>
                </a:prstGeom>
                <a:blipFill>
                  <a:blip r:embed="rId4"/>
                  <a:stretch>
                    <a:fillRect/>
                  </a:stretch>
                </a:blipFill>
                <a:ln>
                  <a:no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9" name="CuadroTexto 38">
                  <a:extLst>
                    <a:ext uri="{FF2B5EF4-FFF2-40B4-BE49-F238E27FC236}">
                      <a16:creationId xmlns:a16="http://schemas.microsoft.com/office/drawing/2014/main" id="{7D000605-568F-463B-A744-40F5DFC35940}"/>
                    </a:ext>
                  </a:extLst>
                </p:cNvPr>
                <p:cNvSpPr txBox="1"/>
                <p:nvPr/>
              </p:nvSpPr>
              <p:spPr>
                <a:xfrm>
                  <a:off x="541934" y="3998344"/>
                  <a:ext cx="3082098" cy="33855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_tradnl" sz="2200" b="0" i="1" smtClean="0">
                                <a:latin typeface="Cambria Math" panose="02040503050406030204" pitchFamily="18" charset="0"/>
                              </a:rPr>
                            </m:ctrlPr>
                          </m:sSubPr>
                          <m:e>
                            <m:r>
                              <a:rPr lang="es-ES_tradnl" sz="2200" b="0" i="1" smtClean="0">
                                <a:latin typeface="Cambria Math" panose="02040503050406030204" pitchFamily="18" charset="0"/>
                              </a:rPr>
                              <m:t>𝑎</m:t>
                            </m:r>
                          </m:e>
                          <m:sub>
                            <m:r>
                              <a:rPr lang="es-ES_tradnl" sz="2200" b="0" i="1" smtClean="0">
                                <a:latin typeface="Cambria Math" panose="02040503050406030204" pitchFamily="18" charset="0"/>
                              </a:rPr>
                              <m:t>1</m:t>
                            </m:r>
                          </m:sub>
                        </m:sSub>
                        <m:r>
                          <a:rPr lang="es-ES_tradnl" sz="2200" b="0" i="1" smtClean="0">
                            <a:latin typeface="Cambria Math" panose="02040503050406030204" pitchFamily="18" charset="0"/>
                          </a:rPr>
                          <m:t>  </m:t>
                        </m:r>
                        <m:sSub>
                          <m:sSubPr>
                            <m:ctrlPr>
                              <a:rPr lang="es-ES_tradnl" sz="2200" b="0" i="1" smtClean="0">
                                <a:latin typeface="Cambria Math" panose="02040503050406030204" pitchFamily="18" charset="0"/>
                              </a:rPr>
                            </m:ctrlPr>
                          </m:sSubPr>
                          <m:e>
                            <m:r>
                              <a:rPr lang="es-ES_tradnl" sz="2200" b="0" i="1" smtClean="0">
                                <a:latin typeface="Cambria Math" panose="02040503050406030204" pitchFamily="18" charset="0"/>
                              </a:rPr>
                              <m:t>𝑎</m:t>
                            </m:r>
                          </m:e>
                          <m:sub>
                            <m:r>
                              <a:rPr lang="es-ES_tradnl" sz="2200" b="0" i="1" smtClean="0">
                                <a:latin typeface="Cambria Math" panose="02040503050406030204" pitchFamily="18" charset="0"/>
                              </a:rPr>
                              <m:t>2</m:t>
                            </m:r>
                          </m:sub>
                        </m:sSub>
                        <m:r>
                          <a:rPr lang="es-ES_tradnl" sz="2200" b="0" i="1" smtClean="0">
                            <a:latin typeface="Cambria Math" panose="02040503050406030204" pitchFamily="18" charset="0"/>
                          </a:rPr>
                          <m:t> </m:t>
                        </m:r>
                        <m:sSub>
                          <m:sSubPr>
                            <m:ctrlPr>
                              <a:rPr lang="es-ES_tradnl" sz="2200" b="0" i="1" smtClean="0">
                                <a:latin typeface="Cambria Math" panose="02040503050406030204" pitchFamily="18" charset="0"/>
                              </a:rPr>
                            </m:ctrlPr>
                          </m:sSubPr>
                          <m:e>
                            <m:r>
                              <a:rPr lang="es-ES_tradnl" sz="2200" b="0" i="1" smtClean="0">
                                <a:latin typeface="Cambria Math" panose="02040503050406030204" pitchFamily="18" charset="0"/>
                              </a:rPr>
                              <m:t>𝑎</m:t>
                            </m:r>
                          </m:e>
                          <m:sub>
                            <m:r>
                              <a:rPr lang="es-ES_tradnl" sz="2200" b="0" i="1" smtClean="0">
                                <a:latin typeface="Cambria Math" panose="02040503050406030204" pitchFamily="18" charset="0"/>
                              </a:rPr>
                              <m:t>3</m:t>
                            </m:r>
                          </m:sub>
                        </m:sSub>
                        <m:r>
                          <a:rPr lang="es-ES_tradnl" sz="2200" b="0" i="1" smtClean="0">
                            <a:latin typeface="Cambria Math" panose="02040503050406030204" pitchFamily="18" charset="0"/>
                          </a:rPr>
                          <m:t>  </m:t>
                        </m:r>
                        <m:sSub>
                          <m:sSubPr>
                            <m:ctrlPr>
                              <a:rPr lang="es-ES_tradnl" sz="2200" b="0" i="1" smtClean="0">
                                <a:latin typeface="Cambria Math" panose="02040503050406030204" pitchFamily="18" charset="0"/>
                              </a:rPr>
                            </m:ctrlPr>
                          </m:sSubPr>
                          <m:e>
                            <m:r>
                              <a:rPr lang="es-ES_tradnl" sz="2200" b="0" i="1" smtClean="0">
                                <a:latin typeface="Cambria Math" panose="02040503050406030204" pitchFamily="18" charset="0"/>
                              </a:rPr>
                              <m:t>𝑎</m:t>
                            </m:r>
                          </m:e>
                          <m:sub>
                            <m:r>
                              <a:rPr lang="es-ES_tradnl" sz="2200" b="0" i="1" smtClean="0">
                                <a:latin typeface="Cambria Math" panose="02040503050406030204" pitchFamily="18" charset="0"/>
                              </a:rPr>
                              <m:t>4</m:t>
                            </m:r>
                          </m:sub>
                        </m:sSub>
                        <m:r>
                          <a:rPr lang="es-ES_tradnl" sz="2200" b="0" i="1" smtClean="0">
                            <a:latin typeface="Cambria Math" panose="02040503050406030204" pitchFamily="18" charset="0"/>
                          </a:rPr>
                          <m:t> </m:t>
                        </m:r>
                      </m:oMath>
                    </m:oMathPara>
                  </a14:m>
                  <a:endParaRPr lang="es-ES" sz="2200" dirty="0"/>
                </a:p>
              </p:txBody>
            </p:sp>
          </mc:Choice>
          <mc:Fallback xmlns="">
            <p:sp>
              <p:nvSpPr>
                <p:cNvPr id="39" name="CuadroTexto 38">
                  <a:extLst>
                    <a:ext uri="{FF2B5EF4-FFF2-40B4-BE49-F238E27FC236}">
                      <a16:creationId xmlns:a16="http://schemas.microsoft.com/office/drawing/2014/main" id="{7D000605-568F-463B-A744-40F5DFC35940}"/>
                    </a:ext>
                  </a:extLst>
                </p:cNvPr>
                <p:cNvSpPr txBox="1">
                  <a:spLocks noRot="1" noChangeAspect="1" noMove="1" noResize="1" noEditPoints="1" noAdjustHandles="1" noChangeArrowheads="1" noChangeShapeType="1" noTextEdit="1"/>
                </p:cNvSpPr>
                <p:nvPr/>
              </p:nvSpPr>
              <p:spPr>
                <a:xfrm>
                  <a:off x="541934" y="3998344"/>
                  <a:ext cx="3082098" cy="338554"/>
                </a:xfrm>
                <a:prstGeom prst="rect">
                  <a:avLst/>
                </a:prstGeom>
                <a:blipFill>
                  <a:blip r:embed="rId5"/>
                  <a:stretch>
                    <a:fillRect b="-17857"/>
                  </a:stretch>
                </a:blipFill>
                <a:ln>
                  <a:noFill/>
                </a:ln>
              </p:spPr>
              <p:txBody>
                <a:bodyPr/>
                <a:lstStyle/>
                <a:p>
                  <a:r>
                    <a:rPr lang="es-ES">
                      <a:noFill/>
                    </a:rPr>
                    <a:t> </a:t>
                  </a:r>
                </a:p>
              </p:txBody>
            </p:sp>
          </mc:Fallback>
        </mc:AlternateContent>
      </p:grpSp>
      <mc:AlternateContent xmlns:mc="http://schemas.openxmlformats.org/markup-compatibility/2006" xmlns:a14="http://schemas.microsoft.com/office/drawing/2010/main">
        <mc:Choice Requires="a14">
          <p:sp>
            <p:nvSpPr>
              <p:cNvPr id="13" name="CuadroTexto 12">
                <a:extLst>
                  <a:ext uri="{FF2B5EF4-FFF2-40B4-BE49-F238E27FC236}">
                    <a16:creationId xmlns:a16="http://schemas.microsoft.com/office/drawing/2014/main" id="{02A71FBB-5A42-493D-BAB3-271B83830318}"/>
                  </a:ext>
                </a:extLst>
              </p:cNvPr>
              <p:cNvSpPr txBox="1"/>
              <p:nvPr/>
            </p:nvSpPr>
            <p:spPr>
              <a:xfrm>
                <a:off x="555131" y="2817208"/>
                <a:ext cx="8795738" cy="867353"/>
              </a:xfrm>
              <a:prstGeom prst="rect">
                <a:avLst/>
              </a:prstGeom>
              <a:noFill/>
            </p:spPr>
            <p:txBody>
              <a:bodyPr wrap="square">
                <a:spAutoFit/>
              </a:bodyPr>
              <a:lstStyle/>
              <a:p>
                <a:r>
                  <a:rPr lang="es-ES_tradnl" sz="1600" spc="-5" dirty="0">
                    <a:latin typeface="+mj-lt"/>
                    <a:cs typeface="Arial" panose="020B0604020202020204" pitchFamily="34" charset="0"/>
                  </a:rPr>
                  <a:t>Las soluciones básicas son de la forma </a:t>
                </a:r>
                <a14:m>
                  <m:oMath xmlns:m="http://schemas.openxmlformats.org/officeDocument/2006/math">
                    <m:r>
                      <a:rPr lang="es-ES_tradnl" sz="1600" b="0" i="1" spc="-5" smtClean="0">
                        <a:latin typeface="Cambria Math" panose="02040503050406030204" pitchFamily="18" charset="0"/>
                        <a:cs typeface="Arial" panose="020B0604020202020204" pitchFamily="34" charset="0"/>
                      </a:rPr>
                      <m:t>𝑋</m:t>
                    </m:r>
                    <m:r>
                      <a:rPr lang="es-ES_tradnl" sz="1600" b="0" i="1" spc="-5" smtClean="0">
                        <a:latin typeface="Cambria Math" panose="02040503050406030204" pitchFamily="18" charset="0"/>
                        <a:cs typeface="Arial" panose="020B0604020202020204" pitchFamily="34" charset="0"/>
                      </a:rPr>
                      <m:t>=(</m:t>
                    </m:r>
                    <m:sSub>
                      <m:sSubPr>
                        <m:ctrlPr>
                          <a:rPr lang="es-ES_tradnl" sz="1600" b="0" i="1" spc="-5" smtClean="0">
                            <a:latin typeface="Cambria Math" panose="02040503050406030204" pitchFamily="18" charset="0"/>
                            <a:cs typeface="Arial" panose="020B0604020202020204" pitchFamily="34" charset="0"/>
                          </a:rPr>
                        </m:ctrlPr>
                      </m:sSubPr>
                      <m:e>
                        <m:r>
                          <a:rPr lang="es-ES_tradnl" sz="1600" b="0" i="1" spc="-5" smtClean="0">
                            <a:latin typeface="Cambria Math" panose="02040503050406030204" pitchFamily="18" charset="0"/>
                            <a:cs typeface="Arial" panose="020B0604020202020204" pitchFamily="34" charset="0"/>
                          </a:rPr>
                          <m:t>𝑋</m:t>
                        </m:r>
                      </m:e>
                      <m:sub>
                        <m:r>
                          <a:rPr lang="es-ES_tradnl" sz="1600" b="0" i="1" spc="-5" smtClean="0">
                            <a:latin typeface="Cambria Math" panose="02040503050406030204" pitchFamily="18" charset="0"/>
                            <a:cs typeface="Arial" panose="020B0604020202020204" pitchFamily="34" charset="0"/>
                          </a:rPr>
                          <m:t>𝐵</m:t>
                        </m:r>
                      </m:sub>
                    </m:sSub>
                    <m:r>
                      <a:rPr lang="es-ES_tradnl" sz="1600" b="0" i="1" spc="-5" smtClean="0">
                        <a:latin typeface="Cambria Math" panose="02040503050406030204" pitchFamily="18" charset="0"/>
                        <a:cs typeface="Arial" panose="020B0604020202020204" pitchFamily="34" charset="0"/>
                      </a:rPr>
                      <m:t>, 0)</m:t>
                    </m:r>
                  </m:oMath>
                </a14:m>
                <a:r>
                  <a:rPr lang="es-ES_tradnl" sz="1600" spc="-5" dirty="0">
                    <a:latin typeface="+mj-lt"/>
                    <a:cs typeface="Arial" panose="020B0604020202020204" pitchFamily="34" charset="0"/>
                  </a:rPr>
                  <a:t>, donde </a:t>
                </a:r>
                <a14:m>
                  <m:oMath xmlns:m="http://schemas.openxmlformats.org/officeDocument/2006/math">
                    <m:sSub>
                      <m:sSubPr>
                        <m:ctrlPr>
                          <a:rPr lang="es-ES_tradnl" sz="1600" b="0" i="1" spc="-5" smtClean="0">
                            <a:latin typeface="Cambria Math" panose="02040503050406030204" pitchFamily="18" charset="0"/>
                            <a:cs typeface="Arial" panose="020B0604020202020204" pitchFamily="34" charset="0"/>
                          </a:rPr>
                        </m:ctrlPr>
                      </m:sSubPr>
                      <m:e>
                        <m:r>
                          <a:rPr lang="es-ES_tradnl" sz="1600" b="0" i="1" spc="-5" smtClean="0">
                            <a:latin typeface="Cambria Math" panose="02040503050406030204" pitchFamily="18" charset="0"/>
                            <a:cs typeface="Arial" panose="020B0604020202020204" pitchFamily="34" charset="0"/>
                          </a:rPr>
                          <m:t>𝑋</m:t>
                        </m:r>
                      </m:e>
                      <m:sub>
                        <m:r>
                          <a:rPr lang="es-ES_tradnl" sz="1600" b="0" i="1" spc="-5" smtClean="0">
                            <a:latin typeface="Cambria Math" panose="02040503050406030204" pitchFamily="18" charset="0"/>
                            <a:cs typeface="Arial" panose="020B0604020202020204" pitchFamily="34" charset="0"/>
                          </a:rPr>
                          <m:t>𝐵</m:t>
                        </m:r>
                      </m:sub>
                    </m:sSub>
                    <m:r>
                      <a:rPr lang="es-ES_tradnl" sz="1600" b="0" i="1" spc="-5" smtClean="0">
                        <a:latin typeface="Cambria Math" panose="02040503050406030204" pitchFamily="18" charset="0"/>
                        <a:cs typeface="Arial" panose="020B0604020202020204" pitchFamily="34" charset="0"/>
                      </a:rPr>
                      <m:t>=</m:t>
                    </m:r>
                    <m:sSup>
                      <m:sSupPr>
                        <m:ctrlPr>
                          <a:rPr lang="es-ES_tradnl" sz="1600" b="0" i="1" spc="-5" smtClean="0">
                            <a:latin typeface="Cambria Math" panose="02040503050406030204" pitchFamily="18" charset="0"/>
                            <a:cs typeface="Arial" panose="020B0604020202020204" pitchFamily="34" charset="0"/>
                          </a:rPr>
                        </m:ctrlPr>
                      </m:sSupPr>
                      <m:e>
                        <m:r>
                          <a:rPr lang="es-ES_tradnl" sz="1600" b="0" i="1" spc="-5" smtClean="0">
                            <a:latin typeface="Cambria Math" panose="02040503050406030204" pitchFamily="18" charset="0"/>
                            <a:cs typeface="Arial" panose="020B0604020202020204" pitchFamily="34" charset="0"/>
                          </a:rPr>
                          <m:t>𝐵</m:t>
                        </m:r>
                      </m:e>
                      <m:sup>
                        <m:r>
                          <a:rPr lang="es-ES_tradnl" sz="1600" b="0" i="1" spc="-5" smtClean="0">
                            <a:latin typeface="Cambria Math" panose="02040503050406030204" pitchFamily="18" charset="0"/>
                            <a:cs typeface="Arial" panose="020B0604020202020204" pitchFamily="34" charset="0"/>
                          </a:rPr>
                          <m:t>−1</m:t>
                        </m:r>
                      </m:sup>
                    </m:sSup>
                    <m:r>
                      <a:rPr lang="es-ES_tradnl" sz="1600" b="0" i="1" spc="-5" smtClean="0">
                        <a:latin typeface="Cambria Math" panose="02040503050406030204" pitchFamily="18" charset="0"/>
                        <a:cs typeface="Arial" panose="020B0604020202020204" pitchFamily="34" charset="0"/>
                      </a:rPr>
                      <m:t>𝑏</m:t>
                    </m:r>
                  </m:oMath>
                </a14:m>
                <a:r>
                  <a:rPr lang="es-ES_tradnl" sz="1600" spc="-5" dirty="0">
                    <a:latin typeface="+mj-lt"/>
                    <a:cs typeface="Arial" panose="020B0604020202020204" pitchFamily="34" charset="0"/>
                  </a:rPr>
                  <a:t> y </a:t>
                </a:r>
                <a14:m>
                  <m:oMath xmlns:m="http://schemas.openxmlformats.org/officeDocument/2006/math">
                    <m:r>
                      <a:rPr lang="es-ES_tradnl" sz="1600" b="0" i="1" spc="-5" smtClean="0">
                        <a:latin typeface="Cambria Math" panose="02040503050406030204" pitchFamily="18" charset="0"/>
                        <a:cs typeface="Arial" panose="020B0604020202020204" pitchFamily="34" charset="0"/>
                      </a:rPr>
                      <m:t>𝐵</m:t>
                    </m:r>
                  </m:oMath>
                </a14:m>
                <a:r>
                  <a:rPr lang="es-ES_tradnl" sz="1600" spc="-5" dirty="0">
                    <a:latin typeface="+mj-lt"/>
                    <a:cs typeface="Arial" panose="020B0604020202020204" pitchFamily="34" charset="0"/>
                  </a:rPr>
                  <a:t> son las columnas de </a:t>
                </a:r>
                <a14:m>
                  <m:oMath xmlns:m="http://schemas.openxmlformats.org/officeDocument/2006/math">
                    <m:r>
                      <a:rPr lang="es-ES_tradnl" sz="1600" b="0" i="1" spc="-5" smtClean="0">
                        <a:latin typeface="Cambria Math" panose="02040503050406030204" pitchFamily="18" charset="0"/>
                        <a:cs typeface="Arial" panose="020B0604020202020204" pitchFamily="34" charset="0"/>
                      </a:rPr>
                      <m:t>𝐴</m:t>
                    </m:r>
                  </m:oMath>
                </a14:m>
                <a:r>
                  <a:rPr lang="es-ES_tradnl" sz="1600" spc="-5" dirty="0">
                    <a:latin typeface="+mj-lt"/>
                    <a:cs typeface="Arial" panose="020B0604020202020204" pitchFamily="34" charset="0"/>
                  </a:rPr>
                  <a:t>  que forman la base.</a:t>
                </a:r>
              </a:p>
              <a:p>
                <a:endParaRPr lang="es-ES_tradnl" spc="-5" dirty="0">
                  <a:latin typeface="Arial" panose="020B0604020202020204" pitchFamily="34" charset="0"/>
                  <a:cs typeface="Arial" panose="020B0604020202020204" pitchFamily="34" charset="0"/>
                </a:endParaRPr>
              </a:p>
            </p:txBody>
          </p:sp>
        </mc:Choice>
        <mc:Fallback xmlns="">
          <p:sp>
            <p:nvSpPr>
              <p:cNvPr id="13" name="CuadroTexto 12">
                <a:extLst>
                  <a:ext uri="{FF2B5EF4-FFF2-40B4-BE49-F238E27FC236}">
                    <a16:creationId xmlns:a16="http://schemas.microsoft.com/office/drawing/2014/main" id="{02A71FBB-5A42-493D-BAB3-271B83830318}"/>
                  </a:ext>
                </a:extLst>
              </p:cNvPr>
              <p:cNvSpPr txBox="1">
                <a:spLocks noRot="1" noChangeAspect="1" noMove="1" noResize="1" noEditPoints="1" noAdjustHandles="1" noChangeArrowheads="1" noChangeShapeType="1" noTextEdit="1"/>
              </p:cNvSpPr>
              <p:nvPr/>
            </p:nvSpPr>
            <p:spPr>
              <a:xfrm>
                <a:off x="555131" y="2817208"/>
                <a:ext cx="8795738" cy="867353"/>
              </a:xfrm>
              <a:prstGeom prst="rect">
                <a:avLst/>
              </a:prstGeom>
              <a:blipFill>
                <a:blip r:embed="rId6"/>
                <a:stretch>
                  <a:fillRect l="-347" t="-140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469C2343-E0C7-45CA-BD8E-6AF3670BF641}"/>
                  </a:ext>
                </a:extLst>
              </p:cNvPr>
              <p:cNvSpPr txBox="1"/>
              <p:nvPr/>
            </p:nvSpPr>
            <p:spPr>
              <a:xfrm>
                <a:off x="289254" y="3424788"/>
                <a:ext cx="4971142" cy="13435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𝐵</m:t>
                          </m:r>
                        </m:e>
                        <m:sub>
                          <m:r>
                            <a:rPr lang="es-ES_tradnl" b="0" i="1" smtClean="0">
                              <a:latin typeface="Cambria Math" panose="02040503050406030204" pitchFamily="18" charset="0"/>
                            </a:rPr>
                            <m:t>1</m:t>
                          </m:r>
                        </m:sub>
                      </m:sSub>
                      <m:r>
                        <a:rPr lang="es-ES_tradnl" b="0" i="1" smtClean="0">
                          <a:latin typeface="Cambria Math" panose="02040503050406030204" pitchFamily="18" charset="0"/>
                        </a:rPr>
                        <m:t>=</m:t>
                      </m:r>
                      <m:d>
                        <m:dPr>
                          <m:ctrlPr>
                            <a:rPr lang="es-ES_tradnl" i="1">
                              <a:latin typeface="Cambria Math" panose="02040503050406030204" pitchFamily="18" charset="0"/>
                            </a:rPr>
                          </m:ctrlPr>
                        </m:dPr>
                        <m:e>
                          <m:m>
                            <m:mPr>
                              <m:mcs>
                                <m:mc>
                                  <m:mcPr>
                                    <m:count m:val="2"/>
                                    <m:mcJc m:val="center"/>
                                  </m:mcPr>
                                </m:mc>
                              </m:mcs>
                              <m:ctrlPr>
                                <a:rPr lang="es-ES_tradnl" i="1">
                                  <a:latin typeface="Cambria Math" panose="02040503050406030204" pitchFamily="18" charset="0"/>
                                </a:rPr>
                              </m:ctrlPr>
                            </m:mPr>
                            <m:mr>
                              <m:e>
                                <m:r>
                                  <m:rPr>
                                    <m:brk m:alnAt="7"/>
                                  </m:rPr>
                                  <a:rPr lang="es-ES_tradnl" i="1">
                                    <a:latin typeface="Cambria Math" panose="02040503050406030204" pitchFamily="18" charset="0"/>
                                  </a:rPr>
                                  <m:t>1</m:t>
                                </m:r>
                              </m:e>
                              <m:e>
                                <m:r>
                                  <a:rPr lang="es-ES_tradnl" i="1">
                                    <a:latin typeface="Cambria Math" panose="02040503050406030204" pitchFamily="18" charset="0"/>
                                  </a:rPr>
                                  <m:t>1</m:t>
                                </m:r>
                              </m:e>
                            </m:mr>
                            <m:mr>
                              <m:e>
                                <m:r>
                                  <a:rPr lang="es-ES_tradnl" i="1">
                                    <a:latin typeface="Cambria Math" panose="02040503050406030204" pitchFamily="18" charset="0"/>
                                  </a:rPr>
                                  <m:t>0</m:t>
                                </m:r>
                              </m:e>
                              <m:e>
                                <m:r>
                                  <a:rPr lang="es-ES_tradnl" i="1">
                                    <a:latin typeface="Cambria Math" panose="02040503050406030204" pitchFamily="18" charset="0"/>
                                  </a:rPr>
                                  <m:t>1</m:t>
                                </m:r>
                              </m:e>
                            </m:mr>
                          </m:m>
                        </m:e>
                      </m:d>
                    </m:oMath>
                  </m:oMathPara>
                </a14:m>
                <a:endParaRPr lang="es-ES_tradnl" dirty="0"/>
              </a:p>
              <a:p>
                <a:endParaRPr lang="es-ES_tradnl" dirty="0"/>
              </a:p>
              <a:p>
                <a:pPr/>
                <a14:m>
                  <m:oMathPara xmlns:m="http://schemas.openxmlformats.org/officeDocument/2006/math">
                    <m:oMathParaPr>
                      <m:jc m:val="centerGroup"/>
                    </m:oMathParaPr>
                    <m:oMath xmlns:m="http://schemas.openxmlformats.org/officeDocument/2006/math">
                      <m:sSubSup>
                        <m:sSubSupPr>
                          <m:ctrlPr>
                            <a:rPr lang="es-ES_tradnl" b="0" i="1" smtClean="0">
                              <a:latin typeface="Cambria Math" panose="02040503050406030204" pitchFamily="18" charset="0"/>
                            </a:rPr>
                          </m:ctrlPr>
                        </m:sSubSupPr>
                        <m:e>
                          <m:r>
                            <a:rPr lang="es-ES_tradnl" b="0" i="1" smtClean="0">
                              <a:latin typeface="Cambria Math" panose="02040503050406030204" pitchFamily="18" charset="0"/>
                            </a:rPr>
                            <m:t>𝐵</m:t>
                          </m:r>
                        </m:e>
                        <m:sub>
                          <m:r>
                            <a:rPr lang="es-ES_tradnl" b="0" i="1" smtClean="0">
                              <a:latin typeface="Cambria Math" panose="02040503050406030204" pitchFamily="18" charset="0"/>
                            </a:rPr>
                            <m:t>1</m:t>
                          </m:r>
                        </m:sub>
                        <m:sup>
                          <m:r>
                            <a:rPr lang="es-ES_tradnl" b="0" i="1" smtClean="0">
                              <a:latin typeface="Cambria Math" panose="02040503050406030204" pitchFamily="18" charset="0"/>
                            </a:rPr>
                            <m:t>−1</m:t>
                          </m:r>
                        </m:sup>
                      </m:sSubSup>
                      <m:r>
                        <a:rPr lang="es-ES_tradnl" b="0" i="1" smtClean="0">
                          <a:latin typeface="Cambria Math" panose="02040503050406030204" pitchFamily="18" charset="0"/>
                        </a:rPr>
                        <m:t>=</m:t>
                      </m:r>
                      <m:sSup>
                        <m:sSupPr>
                          <m:ctrlPr>
                            <a:rPr lang="es-ES_tradnl" b="0" i="1" smtClean="0">
                              <a:latin typeface="Cambria Math" panose="02040503050406030204" pitchFamily="18" charset="0"/>
                            </a:rPr>
                          </m:ctrlPr>
                        </m:sSupPr>
                        <m:e>
                          <m:d>
                            <m:dPr>
                              <m:ctrlPr>
                                <a:rPr lang="es-ES_tradnl" i="1">
                                  <a:latin typeface="Cambria Math" panose="02040503050406030204" pitchFamily="18" charset="0"/>
                                </a:rPr>
                              </m:ctrlPr>
                            </m:dPr>
                            <m:e>
                              <m:m>
                                <m:mPr>
                                  <m:mcs>
                                    <m:mc>
                                      <m:mcPr>
                                        <m:count m:val="2"/>
                                        <m:mcJc m:val="center"/>
                                      </m:mcPr>
                                    </m:mc>
                                  </m:mcs>
                                  <m:ctrlPr>
                                    <a:rPr lang="es-ES_tradnl" i="1">
                                      <a:latin typeface="Cambria Math" panose="02040503050406030204" pitchFamily="18" charset="0"/>
                                    </a:rPr>
                                  </m:ctrlPr>
                                </m:mPr>
                                <m:mr>
                                  <m:e>
                                    <m:r>
                                      <m:rPr>
                                        <m:brk m:alnAt="7"/>
                                      </m:rPr>
                                      <a:rPr lang="es-ES_tradnl" i="1">
                                        <a:latin typeface="Cambria Math" panose="02040503050406030204" pitchFamily="18" charset="0"/>
                                      </a:rPr>
                                      <m:t>1</m:t>
                                    </m:r>
                                  </m:e>
                                  <m:e>
                                    <m:r>
                                      <a:rPr lang="es-ES_tradnl" b="0" i="1" smtClean="0">
                                        <a:latin typeface="Cambria Math" panose="02040503050406030204" pitchFamily="18" charset="0"/>
                                      </a:rPr>
                                      <m:t>0</m:t>
                                    </m:r>
                                  </m:e>
                                </m:mr>
                                <m:mr>
                                  <m:e>
                                    <m:r>
                                      <a:rPr lang="es-ES_tradnl" b="0" i="1" smtClean="0">
                                        <a:latin typeface="Cambria Math" panose="02040503050406030204" pitchFamily="18" charset="0"/>
                                      </a:rPr>
                                      <m:t>−1</m:t>
                                    </m:r>
                                  </m:e>
                                  <m:e>
                                    <m:r>
                                      <a:rPr lang="es-ES_tradnl" b="0" i="1" smtClean="0">
                                        <a:latin typeface="Cambria Math" panose="02040503050406030204" pitchFamily="18" charset="0"/>
                                      </a:rPr>
                                      <m:t>1</m:t>
                                    </m:r>
                                  </m:e>
                                </m:mr>
                              </m:m>
                            </m:e>
                          </m:d>
                        </m:e>
                        <m:sup>
                          <m:r>
                            <a:rPr lang="es-ES_tradnl" b="0" i="1" smtClean="0">
                              <a:latin typeface="Cambria Math" panose="02040503050406030204" pitchFamily="18" charset="0"/>
                            </a:rPr>
                            <m:t>𝑡</m:t>
                          </m:r>
                        </m:sup>
                      </m:sSup>
                      <m:r>
                        <a:rPr lang="es-ES_tradnl" b="0" i="1" smtClean="0">
                          <a:latin typeface="Cambria Math" panose="02040503050406030204" pitchFamily="18" charset="0"/>
                        </a:rPr>
                        <m:t>= </m:t>
                      </m:r>
                      <m:d>
                        <m:dPr>
                          <m:ctrlPr>
                            <a:rPr lang="es-ES_tradnl" i="1">
                              <a:latin typeface="Cambria Math" panose="02040503050406030204" pitchFamily="18" charset="0"/>
                            </a:rPr>
                          </m:ctrlPr>
                        </m:dPr>
                        <m:e>
                          <m:m>
                            <m:mPr>
                              <m:mcs>
                                <m:mc>
                                  <m:mcPr>
                                    <m:count m:val="2"/>
                                    <m:mcJc m:val="center"/>
                                  </m:mcPr>
                                </m:mc>
                              </m:mcs>
                              <m:ctrlPr>
                                <a:rPr lang="es-ES_tradnl" i="1">
                                  <a:latin typeface="Cambria Math" panose="02040503050406030204" pitchFamily="18" charset="0"/>
                                </a:rPr>
                              </m:ctrlPr>
                            </m:mPr>
                            <m:mr>
                              <m:e>
                                <m:r>
                                  <m:rPr>
                                    <m:brk m:alnAt="7"/>
                                  </m:rPr>
                                  <a:rPr lang="es-ES_tradnl" i="1">
                                    <a:latin typeface="Cambria Math" panose="02040503050406030204" pitchFamily="18" charset="0"/>
                                  </a:rPr>
                                  <m:t>1</m:t>
                                </m:r>
                              </m:e>
                              <m:e>
                                <m:r>
                                  <a:rPr lang="es-ES_tradnl" b="0" i="1" smtClean="0">
                                    <a:latin typeface="Cambria Math" panose="02040503050406030204" pitchFamily="18" charset="0"/>
                                  </a:rPr>
                                  <m:t>−</m:t>
                                </m:r>
                                <m:r>
                                  <a:rPr lang="es-ES_tradnl" i="1">
                                    <a:latin typeface="Cambria Math" panose="02040503050406030204" pitchFamily="18" charset="0"/>
                                  </a:rPr>
                                  <m:t>1</m:t>
                                </m:r>
                              </m:e>
                            </m:mr>
                            <m:mr>
                              <m:e>
                                <m:r>
                                  <a:rPr lang="es-ES_tradnl" i="1">
                                    <a:latin typeface="Cambria Math" panose="02040503050406030204" pitchFamily="18" charset="0"/>
                                  </a:rPr>
                                  <m:t>0</m:t>
                                </m:r>
                              </m:e>
                              <m:e>
                                <m:r>
                                  <a:rPr lang="es-ES_tradnl" i="1">
                                    <a:latin typeface="Cambria Math" panose="02040503050406030204" pitchFamily="18" charset="0"/>
                                  </a:rPr>
                                  <m:t>1</m:t>
                                </m:r>
                              </m:e>
                            </m:mr>
                          </m:m>
                        </m:e>
                      </m:d>
                    </m:oMath>
                  </m:oMathPara>
                </a14:m>
                <a:endParaRPr lang="es-ES_tradnl" b="0" dirty="0"/>
              </a:p>
            </p:txBody>
          </p:sp>
        </mc:Choice>
        <mc:Fallback xmlns="">
          <p:sp>
            <p:nvSpPr>
              <p:cNvPr id="14" name="CuadroTexto 13">
                <a:extLst>
                  <a:ext uri="{FF2B5EF4-FFF2-40B4-BE49-F238E27FC236}">
                    <a16:creationId xmlns:a16="http://schemas.microsoft.com/office/drawing/2014/main" id="{469C2343-E0C7-45CA-BD8E-6AF3670BF641}"/>
                  </a:ext>
                </a:extLst>
              </p:cNvPr>
              <p:cNvSpPr txBox="1">
                <a:spLocks noRot="1" noChangeAspect="1" noMove="1" noResize="1" noEditPoints="1" noAdjustHandles="1" noChangeArrowheads="1" noChangeShapeType="1" noTextEdit="1"/>
              </p:cNvSpPr>
              <p:nvPr/>
            </p:nvSpPr>
            <p:spPr>
              <a:xfrm>
                <a:off x="289254" y="3424788"/>
                <a:ext cx="4971142" cy="1343573"/>
              </a:xfrm>
              <a:prstGeom prst="rect">
                <a:avLst/>
              </a:prstGeom>
              <a:blipFill>
                <a:blip r:embed="rId7"/>
                <a:stretch>
                  <a:fillRect/>
                </a:stretch>
              </a:blipFill>
            </p:spPr>
            <p:txBody>
              <a:bodyPr/>
              <a:lstStyle/>
              <a:p>
                <a:r>
                  <a:rPr lang="es-ES">
                    <a:noFill/>
                  </a:rPr>
                  <a:t> </a:t>
                </a:r>
              </a:p>
            </p:txBody>
          </p:sp>
        </mc:Fallback>
      </mc:AlternateContent>
      <p:sp>
        <p:nvSpPr>
          <p:cNvPr id="15" name="CuadroTexto 14">
            <a:extLst>
              <a:ext uri="{FF2B5EF4-FFF2-40B4-BE49-F238E27FC236}">
                <a16:creationId xmlns:a16="http://schemas.microsoft.com/office/drawing/2014/main" id="{10D3A7C7-C499-4CAD-B1D6-278AF2136593}"/>
              </a:ext>
            </a:extLst>
          </p:cNvPr>
          <p:cNvSpPr txBox="1"/>
          <p:nvPr/>
        </p:nvSpPr>
        <p:spPr>
          <a:xfrm>
            <a:off x="594150" y="3635913"/>
            <a:ext cx="30480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_tradnl" b="1" dirty="0"/>
              <a:t>1</a:t>
            </a:r>
            <a:endParaRPr lang="es-ES" b="1" dirty="0"/>
          </a:p>
        </p:txBody>
      </p:sp>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B3F56C61-2740-445F-88C4-B6DEAFAD1A76}"/>
                  </a:ext>
                </a:extLst>
              </p:cNvPr>
              <p:cNvSpPr txBox="1"/>
              <p:nvPr/>
            </p:nvSpPr>
            <p:spPr>
              <a:xfrm>
                <a:off x="5144319" y="3523612"/>
                <a:ext cx="4971142" cy="554254"/>
              </a:xfrm>
              <a:prstGeom prst="rect">
                <a:avLst/>
              </a:prstGeom>
              <a:noFill/>
            </p:spPr>
            <p:txBody>
              <a:bodyPr wrap="square">
                <a:spAutoFit/>
              </a:bodyPr>
              <a:lstStyle/>
              <a:p>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𝑋</m:t>
                        </m:r>
                      </m:e>
                      <m:sub>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𝐵</m:t>
                            </m:r>
                          </m:e>
                          <m:sub>
                            <m:r>
                              <a:rPr lang="es-ES_tradnl" b="0" i="1" smtClean="0">
                                <a:latin typeface="Cambria Math" panose="02040503050406030204" pitchFamily="18" charset="0"/>
                              </a:rPr>
                              <m:t>1</m:t>
                            </m:r>
                          </m:sub>
                        </m:sSub>
                      </m:sub>
                    </m:sSub>
                    <m:r>
                      <a:rPr lang="es-ES_tradnl" b="0" i="1" smtClean="0">
                        <a:latin typeface="Cambria Math" panose="02040503050406030204" pitchFamily="18" charset="0"/>
                      </a:rPr>
                      <m:t>=</m:t>
                    </m:r>
                    <m:d>
                      <m:dPr>
                        <m:ctrlPr>
                          <a:rPr lang="es-ES_tradnl" i="1">
                            <a:latin typeface="Cambria Math" panose="02040503050406030204" pitchFamily="18" charset="0"/>
                          </a:rPr>
                        </m:ctrlPr>
                      </m:dPr>
                      <m:e>
                        <m:m>
                          <m:mPr>
                            <m:mcs>
                              <m:mc>
                                <m:mcPr>
                                  <m:count m:val="2"/>
                                  <m:mcJc m:val="center"/>
                                </m:mcPr>
                              </m:mc>
                            </m:mcs>
                            <m:ctrlPr>
                              <a:rPr lang="es-ES_tradnl" i="1">
                                <a:latin typeface="Cambria Math" panose="02040503050406030204" pitchFamily="18" charset="0"/>
                              </a:rPr>
                            </m:ctrlPr>
                          </m:mPr>
                          <m:mr>
                            <m:e>
                              <m:r>
                                <m:rPr>
                                  <m:brk m:alnAt="7"/>
                                </m:rPr>
                                <a:rPr lang="es-ES_tradnl" i="1">
                                  <a:latin typeface="Cambria Math" panose="02040503050406030204" pitchFamily="18" charset="0"/>
                                </a:rPr>
                                <m:t>1</m:t>
                              </m:r>
                            </m:e>
                            <m:e>
                              <m:r>
                                <a:rPr lang="es-ES_tradnl" b="0" i="1" smtClean="0">
                                  <a:latin typeface="Cambria Math" panose="02040503050406030204" pitchFamily="18" charset="0"/>
                                </a:rPr>
                                <m:t>−</m:t>
                              </m:r>
                              <m:r>
                                <a:rPr lang="es-ES_tradnl" i="1">
                                  <a:latin typeface="Cambria Math" panose="02040503050406030204" pitchFamily="18" charset="0"/>
                                </a:rPr>
                                <m:t>1</m:t>
                              </m:r>
                            </m:e>
                          </m:mr>
                          <m:mr>
                            <m:e>
                              <m:r>
                                <a:rPr lang="es-ES_tradnl" i="1">
                                  <a:latin typeface="Cambria Math" panose="02040503050406030204" pitchFamily="18" charset="0"/>
                                </a:rPr>
                                <m:t>0</m:t>
                              </m:r>
                            </m:e>
                            <m:e>
                              <m:r>
                                <a:rPr lang="es-ES_tradnl" i="1">
                                  <a:latin typeface="Cambria Math" panose="02040503050406030204" pitchFamily="18" charset="0"/>
                                </a:rPr>
                                <m:t>1</m:t>
                              </m:r>
                            </m:e>
                          </m:mr>
                        </m:m>
                      </m:e>
                    </m:d>
                  </m:oMath>
                </a14:m>
                <a:r>
                  <a:rPr lang="es-ES_tradnl" dirty="0"/>
                  <a:t> </a:t>
                </a:r>
                <a14:m>
                  <m:oMath xmlns:m="http://schemas.openxmlformats.org/officeDocument/2006/math">
                    <m:d>
                      <m:dPr>
                        <m:ctrlPr>
                          <a:rPr lang="es-ES_tradnl" i="1">
                            <a:latin typeface="Cambria Math" panose="02040503050406030204" pitchFamily="18" charset="0"/>
                          </a:rPr>
                        </m:ctrlPr>
                      </m:dPr>
                      <m:e>
                        <m:m>
                          <m:mPr>
                            <m:mcs>
                              <m:mc>
                                <m:mcPr>
                                  <m:count m:val="1"/>
                                  <m:mcJc m:val="center"/>
                                </m:mcPr>
                              </m:mc>
                            </m:mcs>
                            <m:ctrlPr>
                              <a:rPr lang="es-ES_tradnl" i="1">
                                <a:latin typeface="Cambria Math" panose="02040503050406030204" pitchFamily="18" charset="0"/>
                              </a:rPr>
                            </m:ctrlPr>
                          </m:mPr>
                          <m:mr>
                            <m:e>
                              <m:r>
                                <m:rPr>
                                  <m:brk m:alnAt="7"/>
                                </m:rPr>
                                <a:rPr lang="es-ES_tradnl" i="1">
                                  <a:latin typeface="Cambria Math" panose="02040503050406030204" pitchFamily="18" charset="0"/>
                                </a:rPr>
                                <m:t>6</m:t>
                              </m:r>
                            </m:e>
                          </m:mr>
                          <m:mr>
                            <m:e>
                              <m:r>
                                <a:rPr lang="es-ES_tradnl" i="1">
                                  <a:latin typeface="Cambria Math" panose="02040503050406030204" pitchFamily="18" charset="0"/>
                                </a:rPr>
                                <m:t>3</m:t>
                              </m:r>
                            </m:e>
                          </m:mr>
                        </m:m>
                      </m:e>
                    </m:d>
                    <m:r>
                      <a:rPr lang="es-ES_tradnl" b="0" i="0" smtClean="0">
                        <a:latin typeface="Cambria Math" panose="02040503050406030204" pitchFamily="18" charset="0"/>
                      </a:rPr>
                      <m:t>=</m:t>
                    </m:r>
                    <m:sSup>
                      <m:sSupPr>
                        <m:ctrlPr>
                          <a:rPr lang="es-ES_tradnl" b="0" i="1" smtClean="0">
                            <a:latin typeface="Cambria Math" panose="02040503050406030204" pitchFamily="18" charset="0"/>
                          </a:rPr>
                        </m:ctrlPr>
                      </m:sSupPr>
                      <m:e>
                        <m:d>
                          <m:dPr>
                            <m:ctrlPr>
                              <a:rPr lang="es-ES_tradnl" b="0" i="1" smtClean="0">
                                <a:latin typeface="Cambria Math" panose="02040503050406030204" pitchFamily="18" charset="0"/>
                              </a:rPr>
                            </m:ctrlPr>
                          </m:dPr>
                          <m:e>
                            <m:r>
                              <a:rPr lang="es-ES_tradnl" b="0" i="0" smtClean="0">
                                <a:latin typeface="Cambria Math" panose="02040503050406030204" pitchFamily="18" charset="0"/>
                              </a:rPr>
                              <m:t>3,3</m:t>
                            </m:r>
                          </m:e>
                        </m:d>
                      </m:e>
                      <m:sup>
                        <m:r>
                          <m:rPr>
                            <m:sty m:val="p"/>
                          </m:rPr>
                          <a:rPr lang="es-ES_tradnl" b="0" i="0" smtClean="0">
                            <a:latin typeface="Cambria Math" panose="02040503050406030204" pitchFamily="18" charset="0"/>
                          </a:rPr>
                          <m:t>t</m:t>
                        </m:r>
                      </m:sup>
                    </m:sSup>
                  </m:oMath>
                </a14:m>
                <a:endParaRPr lang="es-ES" dirty="0"/>
              </a:p>
            </p:txBody>
          </p:sp>
        </mc:Choice>
        <mc:Fallback xmlns="">
          <p:sp>
            <p:nvSpPr>
              <p:cNvPr id="16" name="CuadroTexto 15">
                <a:extLst>
                  <a:ext uri="{FF2B5EF4-FFF2-40B4-BE49-F238E27FC236}">
                    <a16:creationId xmlns:a16="http://schemas.microsoft.com/office/drawing/2014/main" id="{B3F56C61-2740-445F-88C4-B6DEAFAD1A76}"/>
                  </a:ext>
                </a:extLst>
              </p:cNvPr>
              <p:cNvSpPr txBox="1">
                <a:spLocks noRot="1" noChangeAspect="1" noMove="1" noResize="1" noEditPoints="1" noAdjustHandles="1" noChangeArrowheads="1" noChangeShapeType="1" noTextEdit="1"/>
              </p:cNvSpPr>
              <p:nvPr/>
            </p:nvSpPr>
            <p:spPr>
              <a:xfrm>
                <a:off x="5144319" y="3523612"/>
                <a:ext cx="4971142" cy="554254"/>
              </a:xfrm>
              <a:prstGeom prst="rect">
                <a:avLst/>
              </a:prstGeom>
              <a:blipFill>
                <a:blip r:embed="rId8"/>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3F1D343A-9852-48F3-A220-20EA20839CD4}"/>
                  </a:ext>
                </a:extLst>
              </p:cNvPr>
              <p:cNvSpPr txBox="1"/>
              <p:nvPr/>
            </p:nvSpPr>
            <p:spPr>
              <a:xfrm>
                <a:off x="4985197" y="4355852"/>
                <a:ext cx="3958139" cy="34413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14:m>
                  <m:oMath xmlns:m="http://schemas.openxmlformats.org/officeDocument/2006/math">
                    <m:sSup>
                      <m:sSupPr>
                        <m:ctrlPr>
                          <a:rPr lang="es-ES_tradnl" sz="1600" b="0" i="1" smtClean="0">
                            <a:latin typeface="Cambria Math" panose="02040503050406030204" pitchFamily="18" charset="0"/>
                          </a:rPr>
                        </m:ctrlPr>
                      </m:sSupPr>
                      <m:e>
                        <m:r>
                          <a:rPr lang="es-ES_tradnl" sz="1600" b="0" i="1" smtClean="0">
                            <a:latin typeface="Cambria Math" panose="02040503050406030204" pitchFamily="18" charset="0"/>
                          </a:rPr>
                          <m:t>𝑋</m:t>
                        </m:r>
                      </m:e>
                      <m:sup>
                        <m:r>
                          <a:rPr lang="es-ES_tradnl" sz="1600" b="0" i="1" smtClean="0">
                            <a:latin typeface="Cambria Math" panose="02040503050406030204" pitchFamily="18" charset="0"/>
                          </a:rPr>
                          <m:t>1</m:t>
                        </m:r>
                      </m:sup>
                    </m:sSup>
                    <m:r>
                      <a:rPr lang="es-ES_tradnl" sz="1600" b="0" i="1" smtClean="0">
                        <a:latin typeface="Cambria Math" panose="02040503050406030204" pitchFamily="18" charset="0"/>
                      </a:rPr>
                      <m:t>=(3,3,0,0)</m:t>
                    </m:r>
                  </m:oMath>
                </a14:m>
                <a:r>
                  <a:rPr lang="es-ES" sz="1600" dirty="0">
                    <a:latin typeface="+mj-lt"/>
                  </a:rPr>
                  <a:t> solución básica</a:t>
                </a:r>
              </a:p>
            </p:txBody>
          </p:sp>
        </mc:Choice>
        <mc:Fallback xmlns="">
          <p:sp>
            <p:nvSpPr>
              <p:cNvPr id="17" name="CuadroTexto 16">
                <a:extLst>
                  <a:ext uri="{FF2B5EF4-FFF2-40B4-BE49-F238E27FC236}">
                    <a16:creationId xmlns:a16="http://schemas.microsoft.com/office/drawing/2014/main" id="{3F1D343A-9852-48F3-A220-20EA20839CD4}"/>
                  </a:ext>
                </a:extLst>
              </p:cNvPr>
              <p:cNvSpPr txBox="1">
                <a:spLocks noRot="1" noChangeAspect="1" noMove="1" noResize="1" noEditPoints="1" noAdjustHandles="1" noChangeArrowheads="1" noChangeShapeType="1" noTextEdit="1"/>
              </p:cNvSpPr>
              <p:nvPr/>
            </p:nvSpPr>
            <p:spPr>
              <a:xfrm>
                <a:off x="4985197" y="4355852"/>
                <a:ext cx="3958139" cy="344133"/>
              </a:xfrm>
              <a:prstGeom prst="rect">
                <a:avLst/>
              </a:prstGeom>
              <a:blipFill>
                <a:blip r:embed="rId9"/>
                <a:stretch>
                  <a:fillRect b="-18333"/>
                </a:stretch>
              </a:blipFill>
            </p:spPr>
            <p:txBody>
              <a:bodyPr/>
              <a:lstStyle/>
              <a:p>
                <a:r>
                  <a:rPr lang="es-ES">
                    <a:noFill/>
                  </a:rPr>
                  <a:t> </a:t>
                </a:r>
              </a:p>
            </p:txBody>
          </p:sp>
        </mc:Fallback>
      </mc:AlternateContent>
      <p:sp>
        <p:nvSpPr>
          <p:cNvPr id="8" name="CuadroTexto 7">
            <a:extLst>
              <a:ext uri="{FF2B5EF4-FFF2-40B4-BE49-F238E27FC236}">
                <a16:creationId xmlns:a16="http://schemas.microsoft.com/office/drawing/2014/main" id="{59730CCE-3208-4EF6-875F-64ADE0E312F4}"/>
              </a:ext>
            </a:extLst>
          </p:cNvPr>
          <p:cNvSpPr txBox="1"/>
          <p:nvPr/>
        </p:nvSpPr>
        <p:spPr>
          <a:xfrm>
            <a:off x="5334000" y="1731406"/>
            <a:ext cx="4361030" cy="1107996"/>
          </a:xfrm>
          <a:prstGeom prst="rect">
            <a:avLst/>
          </a:prstGeom>
          <a:noFill/>
        </p:spPr>
        <p:txBody>
          <a:bodyPr wrap="square" rtlCol="0">
            <a:spAutoFit/>
          </a:bodyPr>
          <a:lstStyle/>
          <a:p>
            <a:pPr marL="342900" indent="-342900">
              <a:buAutoNum type="alphaLcParenR"/>
            </a:pPr>
            <a:r>
              <a:rPr lang="es-ES_tradnl" sz="1600" spc="-5" dirty="0">
                <a:cs typeface="Arial" panose="020B0604020202020204" pitchFamily="34" charset="0"/>
              </a:rPr>
              <a:t>Pintar la región factible</a:t>
            </a:r>
          </a:p>
          <a:p>
            <a:pPr marL="342900" indent="-342900">
              <a:buAutoNum type="alphaLcParenR"/>
            </a:pPr>
            <a:r>
              <a:rPr lang="es-ES_tradnl" sz="1600" spc="-5" dirty="0">
                <a:cs typeface="Arial" panose="020B0604020202020204" pitchFamily="34" charset="0"/>
              </a:rPr>
              <a:t>Pasar el problema a forma estándar</a:t>
            </a:r>
          </a:p>
          <a:p>
            <a:pPr marL="342900" indent="-342900">
              <a:buAutoNum type="alphaLcParenR"/>
            </a:pPr>
            <a:r>
              <a:rPr lang="es-ES_tradnl" sz="1600" spc="-5" dirty="0">
                <a:cs typeface="Arial" panose="020B0604020202020204" pitchFamily="34" charset="0"/>
              </a:rPr>
              <a:t>Dar todas las soluciones básicas</a:t>
            </a:r>
            <a:endParaRPr lang="es-ES" sz="1600" spc="-5" dirty="0">
              <a:cs typeface="Arial" panose="020B0604020202020204" pitchFamily="34" charset="0"/>
            </a:endParaRPr>
          </a:p>
          <a:p>
            <a:pPr marL="285750" indent="-285750">
              <a:buFont typeface="Arial" panose="020B0604020202020204" pitchFamily="34" charset="0"/>
              <a:buChar char="•"/>
            </a:pPr>
            <a:endParaRPr lang="es-ES" spc="-5"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58B122FC-6CB1-4C1B-9363-52235D4B6014}"/>
                  </a:ext>
                </a:extLst>
              </p:cNvPr>
              <p:cNvSpPr txBox="1"/>
              <p:nvPr/>
            </p:nvSpPr>
            <p:spPr>
              <a:xfrm>
                <a:off x="399484" y="4766833"/>
                <a:ext cx="2069643"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b="1" i="1" spc="-5" smtClean="0">
                              <a:latin typeface="Cambria Math" panose="02040503050406030204" pitchFamily="18" charset="0"/>
                              <a:cs typeface="Arial" panose="020B0604020202020204" pitchFamily="34" charset="0"/>
                            </a:rPr>
                          </m:ctrlPr>
                        </m:sSubPr>
                        <m:e>
                          <m:r>
                            <a:rPr lang="es-ES_tradnl" b="1" i="1" spc="-5">
                              <a:latin typeface="Cambria Math" panose="02040503050406030204" pitchFamily="18" charset="0"/>
                              <a:cs typeface="Arial" panose="020B0604020202020204" pitchFamily="34" charset="0"/>
                            </a:rPr>
                            <m:t>{</m:t>
                          </m:r>
                          <m:r>
                            <a:rPr lang="es-ES_tradnl" b="1" i="1" spc="-5">
                              <a:latin typeface="Cambria Math" panose="02040503050406030204" pitchFamily="18" charset="0"/>
                              <a:cs typeface="Arial" panose="020B0604020202020204" pitchFamily="34" charset="0"/>
                            </a:rPr>
                            <m:t>𝒂</m:t>
                          </m:r>
                        </m:e>
                        <m:sub>
                          <m:r>
                            <a:rPr lang="es-ES_tradnl" b="1" i="1" spc="-5">
                              <a:latin typeface="Cambria Math" panose="02040503050406030204" pitchFamily="18" charset="0"/>
                              <a:cs typeface="Arial" panose="020B0604020202020204" pitchFamily="34" charset="0"/>
                            </a:rPr>
                            <m:t>𝟏</m:t>
                          </m:r>
                          <m:r>
                            <a:rPr lang="es-ES_tradnl" b="1" i="1" spc="-5">
                              <a:latin typeface="Cambria Math" panose="02040503050406030204" pitchFamily="18" charset="0"/>
                              <a:cs typeface="Arial" panose="020B0604020202020204" pitchFamily="34" charset="0"/>
                            </a:rPr>
                            <m:t> </m:t>
                          </m:r>
                        </m:sub>
                      </m:sSub>
                      <m:r>
                        <a:rPr lang="es-ES_tradnl" b="1" i="1" spc="-5" smtClean="0">
                          <a:latin typeface="Cambria Math" panose="02040503050406030204" pitchFamily="18" charset="0"/>
                          <a:cs typeface="Arial" panose="020B0604020202020204" pitchFamily="34" charset="0"/>
                        </a:rPr>
                        <m:t>,</m:t>
                      </m:r>
                      <m:sSub>
                        <m:sSubPr>
                          <m:ctrlPr>
                            <a:rPr lang="es-ES_tradnl" b="1" i="1" spc="-5">
                              <a:latin typeface="Cambria Math" panose="02040503050406030204" pitchFamily="18" charset="0"/>
                              <a:cs typeface="Arial" panose="020B0604020202020204" pitchFamily="34" charset="0"/>
                            </a:rPr>
                          </m:ctrlPr>
                        </m:sSubPr>
                        <m:e>
                          <m:r>
                            <a:rPr lang="es-ES_tradnl" b="1" i="1" spc="-5">
                              <a:latin typeface="Cambria Math" panose="02040503050406030204" pitchFamily="18" charset="0"/>
                              <a:cs typeface="Arial" panose="020B0604020202020204" pitchFamily="34" charset="0"/>
                            </a:rPr>
                            <m:t>𝒂</m:t>
                          </m:r>
                        </m:e>
                        <m:sub>
                          <m:r>
                            <a:rPr lang="es-ES_tradnl" b="1" i="1" spc="-5" smtClean="0">
                              <a:latin typeface="Cambria Math" panose="02040503050406030204" pitchFamily="18" charset="0"/>
                              <a:cs typeface="Arial" panose="020B0604020202020204" pitchFamily="34" charset="0"/>
                            </a:rPr>
                            <m:t>𝟒</m:t>
                          </m:r>
                        </m:sub>
                      </m:sSub>
                      <m:r>
                        <a:rPr lang="es-ES_tradnl" b="1" i="1" spc="-5" smtClean="0">
                          <a:latin typeface="Cambria Math" panose="02040503050406030204" pitchFamily="18" charset="0"/>
                          <a:cs typeface="Arial" panose="020B0604020202020204" pitchFamily="34" charset="0"/>
                        </a:rPr>
                        <m:t>}</m:t>
                      </m:r>
                    </m:oMath>
                  </m:oMathPara>
                </a14:m>
                <a:endParaRPr lang="es-ES" spc="-5" dirty="0">
                  <a:latin typeface="Arial" panose="020B0604020202020204" pitchFamily="34" charset="0"/>
                  <a:cs typeface="Arial" panose="020B0604020202020204" pitchFamily="34" charset="0"/>
                </a:endParaRPr>
              </a:p>
              <a:p>
                <a:endParaRPr lang="es-ES" spc="-5" dirty="0">
                  <a:latin typeface="Arial" panose="020B0604020202020204" pitchFamily="34" charset="0"/>
                  <a:cs typeface="Arial" panose="020B0604020202020204" pitchFamily="34" charset="0"/>
                </a:endParaRPr>
              </a:p>
            </p:txBody>
          </p:sp>
        </mc:Choice>
        <mc:Fallback xmlns="">
          <p:sp>
            <p:nvSpPr>
              <p:cNvPr id="18" name="CuadroTexto 17">
                <a:extLst>
                  <a:ext uri="{FF2B5EF4-FFF2-40B4-BE49-F238E27FC236}">
                    <a16:creationId xmlns:a16="http://schemas.microsoft.com/office/drawing/2014/main" id="{58B122FC-6CB1-4C1B-9363-52235D4B6014}"/>
                  </a:ext>
                </a:extLst>
              </p:cNvPr>
              <p:cNvSpPr txBox="1">
                <a:spLocks noRot="1" noChangeAspect="1" noMove="1" noResize="1" noEditPoints="1" noAdjustHandles="1" noChangeArrowheads="1" noChangeShapeType="1" noTextEdit="1"/>
              </p:cNvSpPr>
              <p:nvPr/>
            </p:nvSpPr>
            <p:spPr>
              <a:xfrm>
                <a:off x="399484" y="4766833"/>
                <a:ext cx="2069643" cy="646331"/>
              </a:xfrm>
              <a:prstGeom prst="rect">
                <a:avLst/>
              </a:prstGeom>
              <a:blipFill>
                <a:blip r:embed="rId1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9" name="CuadroTexto 18">
                <a:extLst>
                  <a:ext uri="{FF2B5EF4-FFF2-40B4-BE49-F238E27FC236}">
                    <a16:creationId xmlns:a16="http://schemas.microsoft.com/office/drawing/2014/main" id="{2DD7D168-FE69-4323-B50C-0482DAA0EFB9}"/>
                  </a:ext>
                </a:extLst>
              </p:cNvPr>
              <p:cNvSpPr txBox="1"/>
              <p:nvPr/>
            </p:nvSpPr>
            <p:spPr>
              <a:xfrm>
                <a:off x="308489" y="4849069"/>
                <a:ext cx="4971142" cy="13674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𝐵</m:t>
                          </m:r>
                        </m:e>
                        <m:sub>
                          <m:r>
                            <a:rPr lang="es-ES_tradnl" b="0" i="1" smtClean="0">
                              <a:latin typeface="Cambria Math" panose="02040503050406030204" pitchFamily="18" charset="0"/>
                            </a:rPr>
                            <m:t>2</m:t>
                          </m:r>
                        </m:sub>
                      </m:sSub>
                      <m:r>
                        <a:rPr lang="es-ES_tradnl" b="0" i="1" smtClean="0">
                          <a:latin typeface="Cambria Math" panose="02040503050406030204" pitchFamily="18" charset="0"/>
                        </a:rPr>
                        <m:t>=</m:t>
                      </m:r>
                      <m:d>
                        <m:dPr>
                          <m:ctrlPr>
                            <a:rPr lang="es-ES_tradnl" i="1">
                              <a:latin typeface="Cambria Math" panose="02040503050406030204" pitchFamily="18" charset="0"/>
                            </a:rPr>
                          </m:ctrlPr>
                        </m:dPr>
                        <m:e>
                          <m:m>
                            <m:mPr>
                              <m:mcs>
                                <m:mc>
                                  <m:mcPr>
                                    <m:count m:val="2"/>
                                    <m:mcJc m:val="center"/>
                                  </m:mcPr>
                                </m:mc>
                              </m:mcs>
                              <m:ctrlPr>
                                <a:rPr lang="es-ES_tradnl" i="1">
                                  <a:latin typeface="Cambria Math" panose="02040503050406030204" pitchFamily="18" charset="0"/>
                                </a:rPr>
                              </m:ctrlPr>
                            </m:mPr>
                            <m:mr>
                              <m:e>
                                <m:r>
                                  <m:rPr>
                                    <m:brk m:alnAt="7"/>
                                  </m:rPr>
                                  <a:rPr lang="es-ES_tradnl" i="1">
                                    <a:latin typeface="Cambria Math" panose="02040503050406030204" pitchFamily="18" charset="0"/>
                                  </a:rPr>
                                  <m:t>1</m:t>
                                </m:r>
                              </m:e>
                              <m:e>
                                <m:r>
                                  <a:rPr lang="es-ES_tradnl" b="0" i="1" smtClean="0">
                                    <a:latin typeface="Cambria Math" panose="02040503050406030204" pitchFamily="18" charset="0"/>
                                  </a:rPr>
                                  <m:t>0</m:t>
                                </m:r>
                              </m:e>
                            </m:mr>
                            <m:mr>
                              <m:e>
                                <m:r>
                                  <a:rPr lang="es-ES_tradnl" i="1">
                                    <a:latin typeface="Cambria Math" panose="02040503050406030204" pitchFamily="18" charset="0"/>
                                  </a:rPr>
                                  <m:t>0</m:t>
                                </m:r>
                              </m:e>
                              <m:e>
                                <m:r>
                                  <a:rPr lang="es-ES_tradnl" i="1">
                                    <a:latin typeface="Cambria Math" panose="02040503050406030204" pitchFamily="18" charset="0"/>
                                  </a:rPr>
                                  <m:t>1</m:t>
                                </m:r>
                              </m:e>
                            </m:mr>
                          </m:m>
                        </m:e>
                      </m:d>
                    </m:oMath>
                  </m:oMathPara>
                </a14:m>
                <a:endParaRPr lang="es-ES_tradnl" dirty="0"/>
              </a:p>
              <a:p>
                <a:endParaRPr lang="es-ES_tradnl" dirty="0"/>
              </a:p>
              <a:p>
                <a:pPr/>
                <a14:m>
                  <m:oMathPara xmlns:m="http://schemas.openxmlformats.org/officeDocument/2006/math">
                    <m:oMathParaPr>
                      <m:jc m:val="centerGroup"/>
                    </m:oMathParaPr>
                    <m:oMath xmlns:m="http://schemas.openxmlformats.org/officeDocument/2006/math">
                      <m:sSubSup>
                        <m:sSubSupPr>
                          <m:ctrlPr>
                            <a:rPr lang="es-ES_tradnl" b="0" i="1" smtClean="0">
                              <a:latin typeface="Cambria Math" panose="02040503050406030204" pitchFamily="18" charset="0"/>
                            </a:rPr>
                          </m:ctrlPr>
                        </m:sSubSupPr>
                        <m:e>
                          <m:r>
                            <a:rPr lang="es-ES_tradnl" b="0" i="1" smtClean="0">
                              <a:latin typeface="Cambria Math" panose="02040503050406030204" pitchFamily="18" charset="0"/>
                            </a:rPr>
                            <m:t>𝐵</m:t>
                          </m:r>
                        </m:e>
                        <m:sub>
                          <m:r>
                            <a:rPr lang="es-ES_tradnl" b="0" i="1" smtClean="0">
                              <a:latin typeface="Cambria Math" panose="02040503050406030204" pitchFamily="18" charset="0"/>
                            </a:rPr>
                            <m:t>2</m:t>
                          </m:r>
                        </m:sub>
                        <m:sup>
                          <m:r>
                            <a:rPr lang="es-ES_tradnl" b="0" i="1" smtClean="0">
                              <a:latin typeface="Cambria Math" panose="02040503050406030204" pitchFamily="18" charset="0"/>
                            </a:rPr>
                            <m:t>−1</m:t>
                          </m:r>
                        </m:sup>
                      </m:sSubSup>
                      <m:r>
                        <a:rPr lang="es-ES_tradnl" b="0" i="1" smtClean="0">
                          <a:latin typeface="Cambria Math" panose="02040503050406030204" pitchFamily="18" charset="0"/>
                        </a:rPr>
                        <m:t>=</m:t>
                      </m:r>
                      <m:sSup>
                        <m:sSupPr>
                          <m:ctrlPr>
                            <a:rPr lang="es-ES_tradnl" b="0" i="1" smtClean="0">
                              <a:latin typeface="Cambria Math" panose="02040503050406030204" pitchFamily="18" charset="0"/>
                            </a:rPr>
                          </m:ctrlPr>
                        </m:sSupPr>
                        <m:e>
                          <m:d>
                            <m:dPr>
                              <m:ctrlPr>
                                <a:rPr lang="es-ES_tradnl" i="1">
                                  <a:latin typeface="Cambria Math" panose="02040503050406030204" pitchFamily="18" charset="0"/>
                                </a:rPr>
                              </m:ctrlPr>
                            </m:dPr>
                            <m:e>
                              <m:m>
                                <m:mPr>
                                  <m:mcs>
                                    <m:mc>
                                      <m:mcPr>
                                        <m:count m:val="2"/>
                                        <m:mcJc m:val="center"/>
                                      </m:mcPr>
                                    </m:mc>
                                  </m:mcs>
                                  <m:ctrlPr>
                                    <a:rPr lang="es-ES_tradnl" i="1">
                                      <a:latin typeface="Cambria Math" panose="02040503050406030204" pitchFamily="18" charset="0"/>
                                    </a:rPr>
                                  </m:ctrlPr>
                                </m:mPr>
                                <m:mr>
                                  <m:e>
                                    <m:r>
                                      <m:rPr>
                                        <m:brk m:alnAt="7"/>
                                      </m:rPr>
                                      <a:rPr lang="es-ES_tradnl" i="1">
                                        <a:latin typeface="Cambria Math" panose="02040503050406030204" pitchFamily="18" charset="0"/>
                                      </a:rPr>
                                      <m:t>1</m:t>
                                    </m:r>
                                  </m:e>
                                  <m:e>
                                    <m:r>
                                      <a:rPr lang="es-ES_tradnl" b="0" i="1" smtClean="0">
                                        <a:latin typeface="Cambria Math" panose="02040503050406030204" pitchFamily="18" charset="0"/>
                                      </a:rPr>
                                      <m:t>0</m:t>
                                    </m:r>
                                  </m:e>
                                </m:mr>
                                <m:mr>
                                  <m:e>
                                    <m:r>
                                      <a:rPr lang="es-ES_tradnl" b="0" i="1" smtClean="0">
                                        <a:latin typeface="Cambria Math" panose="02040503050406030204" pitchFamily="18" charset="0"/>
                                      </a:rPr>
                                      <m:t>0</m:t>
                                    </m:r>
                                  </m:e>
                                  <m:e>
                                    <m:r>
                                      <a:rPr lang="es-ES_tradnl" b="0" i="1" smtClean="0">
                                        <a:latin typeface="Cambria Math" panose="02040503050406030204" pitchFamily="18" charset="0"/>
                                      </a:rPr>
                                      <m:t>1</m:t>
                                    </m:r>
                                  </m:e>
                                </m:mr>
                              </m:m>
                            </m:e>
                          </m:d>
                        </m:e>
                        <m:sup>
                          <m:r>
                            <a:rPr lang="es-ES_tradnl" b="0" i="1" smtClean="0">
                              <a:latin typeface="Cambria Math" panose="02040503050406030204" pitchFamily="18" charset="0"/>
                            </a:rPr>
                            <m:t>𝑡</m:t>
                          </m:r>
                        </m:sup>
                      </m:sSup>
                      <m:r>
                        <a:rPr lang="es-ES_tradnl" b="0" i="1" smtClean="0">
                          <a:latin typeface="Cambria Math" panose="02040503050406030204" pitchFamily="18" charset="0"/>
                        </a:rPr>
                        <m:t>= </m:t>
                      </m:r>
                      <m:d>
                        <m:dPr>
                          <m:ctrlPr>
                            <a:rPr lang="es-ES_tradnl" i="1">
                              <a:latin typeface="Cambria Math" panose="02040503050406030204" pitchFamily="18" charset="0"/>
                            </a:rPr>
                          </m:ctrlPr>
                        </m:dPr>
                        <m:e>
                          <m:m>
                            <m:mPr>
                              <m:mcs>
                                <m:mc>
                                  <m:mcPr>
                                    <m:count m:val="2"/>
                                    <m:mcJc m:val="center"/>
                                  </m:mcPr>
                                </m:mc>
                              </m:mcs>
                              <m:ctrlPr>
                                <a:rPr lang="es-ES_tradnl" i="1">
                                  <a:latin typeface="Cambria Math" panose="02040503050406030204" pitchFamily="18" charset="0"/>
                                </a:rPr>
                              </m:ctrlPr>
                            </m:mPr>
                            <m:mr>
                              <m:e>
                                <m:r>
                                  <m:rPr>
                                    <m:brk m:alnAt="7"/>
                                  </m:rPr>
                                  <a:rPr lang="es-ES_tradnl" i="1">
                                    <a:latin typeface="Cambria Math" panose="02040503050406030204" pitchFamily="18" charset="0"/>
                                  </a:rPr>
                                  <m:t>1</m:t>
                                </m:r>
                              </m:e>
                              <m:e>
                                <m:r>
                                  <a:rPr lang="es-ES_tradnl" b="0" i="1" smtClean="0">
                                    <a:latin typeface="Cambria Math" panose="02040503050406030204" pitchFamily="18" charset="0"/>
                                  </a:rPr>
                                  <m:t>0</m:t>
                                </m:r>
                              </m:e>
                            </m:mr>
                            <m:mr>
                              <m:e>
                                <m:r>
                                  <a:rPr lang="es-ES_tradnl" i="1">
                                    <a:latin typeface="Cambria Math" panose="02040503050406030204" pitchFamily="18" charset="0"/>
                                  </a:rPr>
                                  <m:t>0</m:t>
                                </m:r>
                              </m:e>
                              <m:e>
                                <m:r>
                                  <a:rPr lang="es-ES_tradnl" i="1">
                                    <a:latin typeface="Cambria Math" panose="02040503050406030204" pitchFamily="18" charset="0"/>
                                  </a:rPr>
                                  <m:t>1</m:t>
                                </m:r>
                              </m:e>
                            </m:mr>
                          </m:m>
                        </m:e>
                      </m:d>
                    </m:oMath>
                  </m:oMathPara>
                </a14:m>
                <a:endParaRPr lang="es-ES_tradnl" b="0" dirty="0"/>
              </a:p>
            </p:txBody>
          </p:sp>
        </mc:Choice>
        <mc:Fallback xmlns="">
          <p:sp>
            <p:nvSpPr>
              <p:cNvPr id="19" name="CuadroTexto 18">
                <a:extLst>
                  <a:ext uri="{FF2B5EF4-FFF2-40B4-BE49-F238E27FC236}">
                    <a16:creationId xmlns:a16="http://schemas.microsoft.com/office/drawing/2014/main" id="{2DD7D168-FE69-4323-B50C-0482DAA0EFB9}"/>
                  </a:ext>
                </a:extLst>
              </p:cNvPr>
              <p:cNvSpPr txBox="1">
                <a:spLocks noRot="1" noChangeAspect="1" noMove="1" noResize="1" noEditPoints="1" noAdjustHandles="1" noChangeArrowheads="1" noChangeShapeType="1" noTextEdit="1"/>
              </p:cNvSpPr>
              <p:nvPr/>
            </p:nvSpPr>
            <p:spPr>
              <a:xfrm>
                <a:off x="308489" y="4849069"/>
                <a:ext cx="4971142" cy="1367426"/>
              </a:xfrm>
              <a:prstGeom prst="rect">
                <a:avLst/>
              </a:prstGeom>
              <a:blipFill>
                <a:blip r:embed="rId11"/>
                <a:stretch>
                  <a:fillRect/>
                </a:stretch>
              </a:blipFill>
            </p:spPr>
            <p:txBody>
              <a:bodyPr/>
              <a:lstStyle/>
              <a:p>
                <a:r>
                  <a:rPr lang="es-ES">
                    <a:noFill/>
                  </a:rPr>
                  <a:t> </a:t>
                </a:r>
              </a:p>
            </p:txBody>
          </p:sp>
        </mc:Fallback>
      </mc:AlternateContent>
      <p:sp>
        <p:nvSpPr>
          <p:cNvPr id="20" name="CuadroTexto 19">
            <a:extLst>
              <a:ext uri="{FF2B5EF4-FFF2-40B4-BE49-F238E27FC236}">
                <a16:creationId xmlns:a16="http://schemas.microsoft.com/office/drawing/2014/main" id="{9FF7A924-F198-4CC4-85A2-1D6EB20353E6}"/>
              </a:ext>
            </a:extLst>
          </p:cNvPr>
          <p:cNvSpPr txBox="1"/>
          <p:nvPr/>
        </p:nvSpPr>
        <p:spPr>
          <a:xfrm>
            <a:off x="594150" y="4769889"/>
            <a:ext cx="30480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_tradnl" b="1" dirty="0"/>
              <a:t>2</a:t>
            </a:r>
            <a:endParaRPr lang="es-ES" b="1" dirty="0"/>
          </a:p>
        </p:txBody>
      </p:sp>
      <mc:AlternateContent xmlns:mc="http://schemas.openxmlformats.org/markup-compatibility/2006" xmlns:a14="http://schemas.microsoft.com/office/drawing/2010/main">
        <mc:Choice Requires="a14">
          <p:sp>
            <p:nvSpPr>
              <p:cNvPr id="21" name="CuadroTexto 20">
                <a:extLst>
                  <a:ext uri="{FF2B5EF4-FFF2-40B4-BE49-F238E27FC236}">
                    <a16:creationId xmlns:a16="http://schemas.microsoft.com/office/drawing/2014/main" id="{5EC48262-4673-4B39-9ED0-9BAD9B3DD81F}"/>
                  </a:ext>
                </a:extLst>
              </p:cNvPr>
              <p:cNvSpPr txBox="1"/>
              <p:nvPr/>
            </p:nvSpPr>
            <p:spPr>
              <a:xfrm>
                <a:off x="5376608" y="5050816"/>
                <a:ext cx="4971142" cy="554254"/>
              </a:xfrm>
              <a:prstGeom prst="rect">
                <a:avLst/>
              </a:prstGeom>
              <a:noFill/>
            </p:spPr>
            <p:txBody>
              <a:bodyPr wrap="square">
                <a:spAutoFit/>
              </a:bodyPr>
              <a:lstStyle/>
              <a:p>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𝑋</m:t>
                        </m:r>
                      </m:e>
                      <m:sub>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𝐵</m:t>
                            </m:r>
                          </m:e>
                          <m:sub>
                            <m:r>
                              <a:rPr lang="es-ES_tradnl" b="0" i="1" smtClean="0">
                                <a:latin typeface="Cambria Math" panose="02040503050406030204" pitchFamily="18" charset="0"/>
                              </a:rPr>
                              <m:t>2</m:t>
                            </m:r>
                          </m:sub>
                        </m:sSub>
                      </m:sub>
                    </m:sSub>
                    <m:r>
                      <a:rPr lang="es-ES_tradnl" b="0" i="1" smtClean="0">
                        <a:latin typeface="Cambria Math" panose="02040503050406030204" pitchFamily="18" charset="0"/>
                      </a:rPr>
                      <m:t>=</m:t>
                    </m:r>
                    <m:d>
                      <m:dPr>
                        <m:ctrlPr>
                          <a:rPr lang="es-ES_tradnl" i="1">
                            <a:latin typeface="Cambria Math" panose="02040503050406030204" pitchFamily="18" charset="0"/>
                          </a:rPr>
                        </m:ctrlPr>
                      </m:dPr>
                      <m:e>
                        <m:m>
                          <m:mPr>
                            <m:mcs>
                              <m:mc>
                                <m:mcPr>
                                  <m:count m:val="2"/>
                                  <m:mcJc m:val="center"/>
                                </m:mcPr>
                              </m:mc>
                            </m:mcs>
                            <m:ctrlPr>
                              <a:rPr lang="es-ES_tradnl" i="1">
                                <a:latin typeface="Cambria Math" panose="02040503050406030204" pitchFamily="18" charset="0"/>
                              </a:rPr>
                            </m:ctrlPr>
                          </m:mPr>
                          <m:mr>
                            <m:e>
                              <m:r>
                                <m:rPr>
                                  <m:brk m:alnAt="7"/>
                                </m:rPr>
                                <a:rPr lang="es-ES_tradnl" i="1">
                                  <a:latin typeface="Cambria Math" panose="02040503050406030204" pitchFamily="18" charset="0"/>
                                </a:rPr>
                                <m:t>1</m:t>
                              </m:r>
                            </m:e>
                            <m:e>
                              <m:r>
                                <a:rPr lang="es-ES_tradnl" b="0" i="1" smtClean="0">
                                  <a:latin typeface="Cambria Math" panose="02040503050406030204" pitchFamily="18" charset="0"/>
                                </a:rPr>
                                <m:t>0</m:t>
                              </m:r>
                            </m:e>
                          </m:mr>
                          <m:mr>
                            <m:e>
                              <m:r>
                                <a:rPr lang="es-ES_tradnl" i="1">
                                  <a:latin typeface="Cambria Math" panose="02040503050406030204" pitchFamily="18" charset="0"/>
                                </a:rPr>
                                <m:t>0</m:t>
                              </m:r>
                            </m:e>
                            <m:e>
                              <m:r>
                                <a:rPr lang="es-ES_tradnl" i="1">
                                  <a:latin typeface="Cambria Math" panose="02040503050406030204" pitchFamily="18" charset="0"/>
                                </a:rPr>
                                <m:t>1</m:t>
                              </m:r>
                            </m:e>
                          </m:mr>
                        </m:m>
                      </m:e>
                    </m:d>
                  </m:oMath>
                </a14:m>
                <a:r>
                  <a:rPr lang="es-ES_tradnl" dirty="0"/>
                  <a:t> </a:t>
                </a:r>
                <a14:m>
                  <m:oMath xmlns:m="http://schemas.openxmlformats.org/officeDocument/2006/math">
                    <m:d>
                      <m:dPr>
                        <m:ctrlPr>
                          <a:rPr lang="es-ES_tradnl" i="1">
                            <a:latin typeface="Cambria Math" panose="02040503050406030204" pitchFamily="18" charset="0"/>
                          </a:rPr>
                        </m:ctrlPr>
                      </m:dPr>
                      <m:e>
                        <m:m>
                          <m:mPr>
                            <m:mcs>
                              <m:mc>
                                <m:mcPr>
                                  <m:count m:val="1"/>
                                  <m:mcJc m:val="center"/>
                                </m:mcPr>
                              </m:mc>
                            </m:mcs>
                            <m:ctrlPr>
                              <a:rPr lang="es-ES_tradnl" i="1">
                                <a:latin typeface="Cambria Math" panose="02040503050406030204" pitchFamily="18" charset="0"/>
                              </a:rPr>
                            </m:ctrlPr>
                          </m:mPr>
                          <m:mr>
                            <m:e>
                              <m:r>
                                <m:rPr>
                                  <m:brk m:alnAt="7"/>
                                </m:rPr>
                                <a:rPr lang="es-ES_tradnl" i="1">
                                  <a:latin typeface="Cambria Math" panose="02040503050406030204" pitchFamily="18" charset="0"/>
                                </a:rPr>
                                <m:t>6</m:t>
                              </m:r>
                            </m:e>
                          </m:mr>
                          <m:mr>
                            <m:e>
                              <m:r>
                                <a:rPr lang="es-ES_tradnl" i="1">
                                  <a:latin typeface="Cambria Math" panose="02040503050406030204" pitchFamily="18" charset="0"/>
                                </a:rPr>
                                <m:t>3</m:t>
                              </m:r>
                            </m:e>
                          </m:mr>
                        </m:m>
                      </m:e>
                    </m:d>
                    <m:r>
                      <a:rPr lang="es-ES_tradnl" b="0" i="0" smtClean="0">
                        <a:latin typeface="Cambria Math" panose="02040503050406030204" pitchFamily="18" charset="0"/>
                      </a:rPr>
                      <m:t>=</m:t>
                    </m:r>
                    <m:sSup>
                      <m:sSupPr>
                        <m:ctrlPr>
                          <a:rPr lang="es-ES_tradnl" b="0" i="1" smtClean="0">
                            <a:latin typeface="Cambria Math" panose="02040503050406030204" pitchFamily="18" charset="0"/>
                          </a:rPr>
                        </m:ctrlPr>
                      </m:sSupPr>
                      <m:e>
                        <m:d>
                          <m:dPr>
                            <m:ctrlPr>
                              <a:rPr lang="es-ES_tradnl" b="0" i="1" smtClean="0">
                                <a:latin typeface="Cambria Math" panose="02040503050406030204" pitchFamily="18" charset="0"/>
                              </a:rPr>
                            </m:ctrlPr>
                          </m:dPr>
                          <m:e>
                            <m:r>
                              <a:rPr lang="es-ES_tradnl" b="0" i="0" smtClean="0">
                                <a:latin typeface="Cambria Math" panose="02040503050406030204" pitchFamily="18" charset="0"/>
                              </a:rPr>
                              <m:t>6,3</m:t>
                            </m:r>
                          </m:e>
                        </m:d>
                      </m:e>
                      <m:sup>
                        <m:r>
                          <m:rPr>
                            <m:sty m:val="p"/>
                          </m:rPr>
                          <a:rPr lang="es-ES_tradnl" b="0" i="0" smtClean="0">
                            <a:latin typeface="Cambria Math" panose="02040503050406030204" pitchFamily="18" charset="0"/>
                          </a:rPr>
                          <m:t>t</m:t>
                        </m:r>
                      </m:sup>
                    </m:sSup>
                  </m:oMath>
                </a14:m>
                <a:endParaRPr lang="es-ES" dirty="0"/>
              </a:p>
            </p:txBody>
          </p:sp>
        </mc:Choice>
        <mc:Fallback xmlns="">
          <p:sp>
            <p:nvSpPr>
              <p:cNvPr id="21" name="CuadroTexto 20">
                <a:extLst>
                  <a:ext uri="{FF2B5EF4-FFF2-40B4-BE49-F238E27FC236}">
                    <a16:creationId xmlns:a16="http://schemas.microsoft.com/office/drawing/2014/main" id="{5EC48262-4673-4B39-9ED0-9BAD9B3DD81F}"/>
                  </a:ext>
                </a:extLst>
              </p:cNvPr>
              <p:cNvSpPr txBox="1">
                <a:spLocks noRot="1" noChangeAspect="1" noMove="1" noResize="1" noEditPoints="1" noAdjustHandles="1" noChangeArrowheads="1" noChangeShapeType="1" noTextEdit="1"/>
              </p:cNvSpPr>
              <p:nvPr/>
            </p:nvSpPr>
            <p:spPr>
              <a:xfrm>
                <a:off x="5376608" y="5050816"/>
                <a:ext cx="4971142" cy="554254"/>
              </a:xfrm>
              <a:prstGeom prst="rect">
                <a:avLst/>
              </a:prstGeom>
              <a:blipFill>
                <a:blip r:embed="rId1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 name="CuadroTexto 21">
                <a:extLst>
                  <a:ext uri="{FF2B5EF4-FFF2-40B4-BE49-F238E27FC236}">
                    <a16:creationId xmlns:a16="http://schemas.microsoft.com/office/drawing/2014/main" id="{59752FE0-4A19-403A-BC7C-3F0CAFEA8BCC}"/>
                  </a:ext>
                </a:extLst>
              </p:cNvPr>
              <p:cNvSpPr txBox="1"/>
              <p:nvPr/>
            </p:nvSpPr>
            <p:spPr>
              <a:xfrm>
                <a:off x="4985198" y="5820559"/>
                <a:ext cx="3958139" cy="34413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14:m>
                  <m:oMath xmlns:m="http://schemas.openxmlformats.org/officeDocument/2006/math">
                    <m:sSup>
                      <m:sSupPr>
                        <m:ctrlPr>
                          <a:rPr lang="es-ES_tradnl" sz="1600" b="0" i="1" smtClean="0">
                            <a:latin typeface="Cambria Math" panose="02040503050406030204" pitchFamily="18" charset="0"/>
                          </a:rPr>
                        </m:ctrlPr>
                      </m:sSupPr>
                      <m:e>
                        <m:r>
                          <a:rPr lang="es-ES_tradnl" sz="1600" b="0" i="1" smtClean="0">
                            <a:latin typeface="Cambria Math" panose="02040503050406030204" pitchFamily="18" charset="0"/>
                          </a:rPr>
                          <m:t>𝑋</m:t>
                        </m:r>
                      </m:e>
                      <m:sup>
                        <m:r>
                          <a:rPr lang="es-ES_tradnl" sz="1600" b="0" i="1" smtClean="0">
                            <a:latin typeface="Cambria Math" panose="02040503050406030204" pitchFamily="18" charset="0"/>
                          </a:rPr>
                          <m:t>2</m:t>
                        </m:r>
                      </m:sup>
                    </m:sSup>
                    <m:r>
                      <a:rPr lang="es-ES_tradnl" sz="1600" b="0" i="1" smtClean="0">
                        <a:latin typeface="Cambria Math" panose="02040503050406030204" pitchFamily="18" charset="0"/>
                      </a:rPr>
                      <m:t>=(6,0,0,3)</m:t>
                    </m:r>
                  </m:oMath>
                </a14:m>
                <a:r>
                  <a:rPr lang="es-ES" sz="1600" dirty="0">
                    <a:latin typeface="+mj-lt"/>
                  </a:rPr>
                  <a:t> solución básica</a:t>
                </a:r>
              </a:p>
            </p:txBody>
          </p:sp>
        </mc:Choice>
        <mc:Fallback xmlns="">
          <p:sp>
            <p:nvSpPr>
              <p:cNvPr id="22" name="CuadroTexto 21">
                <a:extLst>
                  <a:ext uri="{FF2B5EF4-FFF2-40B4-BE49-F238E27FC236}">
                    <a16:creationId xmlns:a16="http://schemas.microsoft.com/office/drawing/2014/main" id="{59752FE0-4A19-403A-BC7C-3F0CAFEA8BCC}"/>
                  </a:ext>
                </a:extLst>
              </p:cNvPr>
              <p:cNvSpPr txBox="1">
                <a:spLocks noRot="1" noChangeAspect="1" noMove="1" noResize="1" noEditPoints="1" noAdjustHandles="1" noChangeArrowheads="1" noChangeShapeType="1" noTextEdit="1"/>
              </p:cNvSpPr>
              <p:nvPr/>
            </p:nvSpPr>
            <p:spPr>
              <a:xfrm>
                <a:off x="4985198" y="5820559"/>
                <a:ext cx="3958139" cy="344133"/>
              </a:xfrm>
              <a:prstGeom prst="rect">
                <a:avLst/>
              </a:prstGeom>
              <a:blipFill>
                <a:blip r:embed="rId13"/>
                <a:stretch>
                  <a:fillRect b="-1833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6A28B0DD-4263-499E-9060-7266C565424B}"/>
                  </a:ext>
                </a:extLst>
              </p:cNvPr>
              <p:cNvSpPr txBox="1"/>
              <p:nvPr/>
            </p:nvSpPr>
            <p:spPr>
              <a:xfrm>
                <a:off x="396525" y="3572529"/>
                <a:ext cx="2069643"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b="1" i="1" spc="-5" smtClean="0">
                              <a:latin typeface="Cambria Math" panose="02040503050406030204" pitchFamily="18" charset="0"/>
                              <a:cs typeface="Arial" panose="020B0604020202020204" pitchFamily="34" charset="0"/>
                            </a:rPr>
                          </m:ctrlPr>
                        </m:sSubPr>
                        <m:e>
                          <m:r>
                            <a:rPr lang="es-ES_tradnl" b="1" i="1" spc="-5">
                              <a:latin typeface="Cambria Math" panose="02040503050406030204" pitchFamily="18" charset="0"/>
                              <a:cs typeface="Arial" panose="020B0604020202020204" pitchFamily="34" charset="0"/>
                            </a:rPr>
                            <m:t>{</m:t>
                          </m:r>
                          <m:r>
                            <a:rPr lang="es-ES_tradnl" b="1" i="1" spc="-5">
                              <a:latin typeface="Cambria Math" panose="02040503050406030204" pitchFamily="18" charset="0"/>
                              <a:cs typeface="Arial" panose="020B0604020202020204" pitchFamily="34" charset="0"/>
                            </a:rPr>
                            <m:t>𝒂</m:t>
                          </m:r>
                        </m:e>
                        <m:sub>
                          <m:r>
                            <a:rPr lang="es-ES_tradnl" b="1" i="1" spc="-5">
                              <a:latin typeface="Cambria Math" panose="02040503050406030204" pitchFamily="18" charset="0"/>
                              <a:cs typeface="Arial" panose="020B0604020202020204" pitchFamily="34" charset="0"/>
                            </a:rPr>
                            <m:t>𝟏</m:t>
                          </m:r>
                          <m:r>
                            <a:rPr lang="es-ES_tradnl" b="1" i="1" spc="-5">
                              <a:latin typeface="Cambria Math" panose="02040503050406030204" pitchFamily="18" charset="0"/>
                              <a:cs typeface="Arial" panose="020B0604020202020204" pitchFamily="34" charset="0"/>
                            </a:rPr>
                            <m:t> </m:t>
                          </m:r>
                        </m:sub>
                      </m:sSub>
                      <m:r>
                        <a:rPr lang="es-ES_tradnl" b="1" i="1" spc="-5" smtClean="0">
                          <a:latin typeface="Cambria Math" panose="02040503050406030204" pitchFamily="18" charset="0"/>
                          <a:cs typeface="Arial" panose="020B0604020202020204" pitchFamily="34" charset="0"/>
                        </a:rPr>
                        <m:t>,</m:t>
                      </m:r>
                      <m:sSub>
                        <m:sSubPr>
                          <m:ctrlPr>
                            <a:rPr lang="es-ES_tradnl" b="1" i="1" spc="-5">
                              <a:latin typeface="Cambria Math" panose="02040503050406030204" pitchFamily="18" charset="0"/>
                              <a:cs typeface="Arial" panose="020B0604020202020204" pitchFamily="34" charset="0"/>
                            </a:rPr>
                          </m:ctrlPr>
                        </m:sSubPr>
                        <m:e>
                          <m:r>
                            <a:rPr lang="es-ES_tradnl" b="1" i="1" spc="-5">
                              <a:latin typeface="Cambria Math" panose="02040503050406030204" pitchFamily="18" charset="0"/>
                              <a:cs typeface="Arial" panose="020B0604020202020204" pitchFamily="34" charset="0"/>
                            </a:rPr>
                            <m:t>𝒂</m:t>
                          </m:r>
                        </m:e>
                        <m:sub>
                          <m:r>
                            <a:rPr lang="es-ES" b="1" i="1" spc="-5" smtClean="0">
                              <a:latin typeface="Cambria Math" panose="02040503050406030204" pitchFamily="18" charset="0"/>
                              <a:cs typeface="Arial" panose="020B0604020202020204" pitchFamily="34" charset="0"/>
                            </a:rPr>
                            <m:t>𝟐</m:t>
                          </m:r>
                        </m:sub>
                      </m:sSub>
                      <m:r>
                        <a:rPr lang="es-ES_tradnl" b="1" i="1" spc="-5" smtClean="0">
                          <a:latin typeface="Cambria Math" panose="02040503050406030204" pitchFamily="18" charset="0"/>
                          <a:cs typeface="Arial" panose="020B0604020202020204" pitchFamily="34" charset="0"/>
                        </a:rPr>
                        <m:t>}</m:t>
                      </m:r>
                    </m:oMath>
                  </m:oMathPara>
                </a14:m>
                <a:endParaRPr lang="es-ES" spc="-5" dirty="0">
                  <a:latin typeface="Arial" panose="020B0604020202020204" pitchFamily="34" charset="0"/>
                  <a:cs typeface="Arial" panose="020B0604020202020204" pitchFamily="34" charset="0"/>
                </a:endParaRPr>
              </a:p>
              <a:p>
                <a:endParaRPr lang="es-ES" spc="-5" dirty="0">
                  <a:latin typeface="Arial" panose="020B0604020202020204" pitchFamily="34" charset="0"/>
                  <a:cs typeface="Arial" panose="020B0604020202020204" pitchFamily="34" charset="0"/>
                </a:endParaRPr>
              </a:p>
            </p:txBody>
          </p:sp>
        </mc:Choice>
        <mc:Fallback xmlns="">
          <p:sp>
            <p:nvSpPr>
              <p:cNvPr id="23" name="CuadroTexto 22">
                <a:extLst>
                  <a:ext uri="{FF2B5EF4-FFF2-40B4-BE49-F238E27FC236}">
                    <a16:creationId xmlns:a16="http://schemas.microsoft.com/office/drawing/2014/main" id="{6A28B0DD-4263-499E-9060-7266C565424B}"/>
                  </a:ext>
                </a:extLst>
              </p:cNvPr>
              <p:cNvSpPr txBox="1">
                <a:spLocks noRot="1" noChangeAspect="1" noMove="1" noResize="1" noEditPoints="1" noAdjustHandles="1" noChangeArrowheads="1" noChangeShapeType="1" noTextEdit="1"/>
              </p:cNvSpPr>
              <p:nvPr/>
            </p:nvSpPr>
            <p:spPr>
              <a:xfrm>
                <a:off x="396525" y="3572529"/>
                <a:ext cx="2069643" cy="646331"/>
              </a:xfrm>
              <a:prstGeom prst="rect">
                <a:avLst/>
              </a:prstGeom>
              <a:blipFill>
                <a:blip r:embed="rId14"/>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24482259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Ejemplo gráfico (IV)</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35</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5500E185-7679-40DF-B3D0-0F5D6F326D2A}"/>
                  </a:ext>
                </a:extLst>
              </p:cNvPr>
              <p:cNvSpPr txBox="1"/>
              <p:nvPr/>
            </p:nvSpPr>
            <p:spPr>
              <a:xfrm>
                <a:off x="5576140" y="472754"/>
                <a:ext cx="2811396" cy="11079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_tradnl" b="0" i="1" smtClean="0">
                          <a:latin typeface="Cambria Math" panose="02040503050406030204" pitchFamily="18" charset="0"/>
                        </a:rPr>
                        <m:t>𝑀𝑖𝑛</m:t>
                      </m:r>
                      <m:r>
                        <a:rPr lang="es-ES_tradnl"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𝑐</m:t>
                          </m:r>
                        </m:e>
                        <m:sub>
                          <m:r>
                            <a:rPr lang="es-ES_tradnl" b="0" i="1" smtClean="0">
                              <a:latin typeface="Cambria Math" panose="02040503050406030204" pitchFamily="18" charset="0"/>
                            </a:rPr>
                            <m:t>1</m:t>
                          </m:r>
                        </m:sub>
                      </m:sSub>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𝑐</m:t>
                          </m:r>
                        </m:e>
                        <m:sub>
                          <m:r>
                            <a:rPr lang="es-ES_tradnl" b="0" i="1" smtClean="0">
                              <a:latin typeface="Cambria Math" panose="02040503050406030204" pitchFamily="18" charset="0"/>
                            </a:rPr>
                            <m:t>2</m:t>
                          </m:r>
                        </m:sub>
                      </m:sSub>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oMath>
                  </m:oMathPara>
                </a14:m>
                <a:endParaRPr lang="es-ES_tradnl" b="0" dirty="0"/>
              </a:p>
              <a:p>
                <a:pPr algn="ctr"/>
                <a14:m>
                  <m:oMath xmlns:m="http://schemas.openxmlformats.org/officeDocument/2006/math">
                    <m:r>
                      <a:rPr lang="es-ES_tradnl" b="0" i="1" smtClean="0">
                        <a:latin typeface="Cambria Math" panose="02040503050406030204" pitchFamily="18" charset="0"/>
                      </a:rPr>
                      <m:t>𝑠</m:t>
                    </m:r>
                    <m:r>
                      <a:rPr lang="es-ES_tradnl"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r>
                      <a:rPr lang="es-ES_tradnl" b="0" i="1" smtClean="0">
                        <a:latin typeface="Cambria Math" panose="02040503050406030204" pitchFamily="18" charset="0"/>
                      </a:rPr>
                      <m:t>≤6 </m:t>
                    </m:r>
                  </m:oMath>
                </a14:m>
                <a:r>
                  <a:rPr lang="es-ES_tradnl" b="0" dirty="0"/>
                  <a:t> </a:t>
                </a:r>
              </a:p>
              <a:p>
                <a:pPr algn="ct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r>
                      <a:rPr lang="es-ES_tradnl" b="0" i="1" smtClean="0">
                        <a:latin typeface="Cambria Math" panose="02040503050406030204" pitchFamily="18" charset="0"/>
                      </a:rPr>
                      <m:t>≤3</m:t>
                    </m:r>
                  </m:oMath>
                </a14:m>
                <a:r>
                  <a:rPr lang="es-ES" dirty="0"/>
                  <a:t> </a:t>
                </a:r>
              </a:p>
              <a:p>
                <a:pPr algn="ct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𝑖</m:t>
                        </m:r>
                      </m:sub>
                    </m:sSub>
                    <m:r>
                      <a:rPr lang="es-ES_tradnl" b="0" i="1" smtClean="0">
                        <a:latin typeface="Cambria Math" panose="02040503050406030204" pitchFamily="18" charset="0"/>
                      </a:rPr>
                      <m:t>≥ </m:t>
                    </m:r>
                  </m:oMath>
                </a14:m>
                <a:r>
                  <a:rPr lang="es-ES" dirty="0"/>
                  <a:t>0 </a:t>
                </a:r>
              </a:p>
            </p:txBody>
          </p:sp>
        </mc:Choice>
        <mc:Fallback xmlns="">
          <p:sp>
            <p:nvSpPr>
              <p:cNvPr id="11" name="CuadroTexto 10">
                <a:extLst>
                  <a:ext uri="{FF2B5EF4-FFF2-40B4-BE49-F238E27FC236}">
                    <a16:creationId xmlns:a16="http://schemas.microsoft.com/office/drawing/2014/main" id="{5500E185-7679-40DF-B3D0-0F5D6F326D2A}"/>
                  </a:ext>
                </a:extLst>
              </p:cNvPr>
              <p:cNvSpPr txBox="1">
                <a:spLocks noRot="1" noChangeAspect="1" noMove="1" noResize="1" noEditPoints="1" noAdjustHandles="1" noChangeArrowheads="1" noChangeShapeType="1" noTextEdit="1"/>
              </p:cNvSpPr>
              <p:nvPr/>
            </p:nvSpPr>
            <p:spPr>
              <a:xfrm>
                <a:off x="5576140" y="472754"/>
                <a:ext cx="2811396" cy="1107996"/>
              </a:xfrm>
              <a:prstGeom prst="rect">
                <a:avLst/>
              </a:prstGeom>
              <a:blipFill>
                <a:blip r:embed="rId2"/>
                <a:stretch>
                  <a:fillRect b="-12155"/>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5B85BE6C-B118-4BEF-9021-C52F28E517C0}"/>
                  </a:ext>
                </a:extLst>
              </p:cNvPr>
              <p:cNvSpPr txBox="1"/>
              <p:nvPr/>
            </p:nvSpPr>
            <p:spPr>
              <a:xfrm>
                <a:off x="391570" y="1550092"/>
                <a:ext cx="4971142" cy="13674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𝐵</m:t>
                          </m:r>
                        </m:e>
                        <m:sub>
                          <m:r>
                            <a:rPr lang="es-ES_tradnl" b="0" i="1" smtClean="0">
                              <a:latin typeface="Cambria Math" panose="02040503050406030204" pitchFamily="18" charset="0"/>
                            </a:rPr>
                            <m:t>3</m:t>
                          </m:r>
                        </m:sub>
                      </m:sSub>
                      <m:r>
                        <a:rPr lang="es-ES_tradnl" b="0" i="1" smtClean="0">
                          <a:latin typeface="Cambria Math" panose="02040503050406030204" pitchFamily="18" charset="0"/>
                        </a:rPr>
                        <m:t>=</m:t>
                      </m:r>
                      <m:d>
                        <m:dPr>
                          <m:ctrlPr>
                            <a:rPr lang="es-ES_tradnl" i="1">
                              <a:latin typeface="Cambria Math" panose="02040503050406030204" pitchFamily="18" charset="0"/>
                            </a:rPr>
                          </m:ctrlPr>
                        </m:dPr>
                        <m:e>
                          <m:m>
                            <m:mPr>
                              <m:mcs>
                                <m:mc>
                                  <m:mcPr>
                                    <m:count m:val="2"/>
                                    <m:mcJc m:val="center"/>
                                  </m:mcPr>
                                </m:mc>
                              </m:mcs>
                              <m:ctrlPr>
                                <a:rPr lang="es-ES_tradnl" i="1">
                                  <a:latin typeface="Cambria Math" panose="02040503050406030204" pitchFamily="18" charset="0"/>
                                </a:rPr>
                              </m:ctrlPr>
                            </m:mPr>
                            <m:mr>
                              <m:e>
                                <m:r>
                                  <m:rPr>
                                    <m:brk m:alnAt="7"/>
                                  </m:rPr>
                                  <a:rPr lang="es-ES_tradnl" i="1">
                                    <a:latin typeface="Cambria Math" panose="02040503050406030204" pitchFamily="18" charset="0"/>
                                  </a:rPr>
                                  <m:t>1</m:t>
                                </m:r>
                              </m:e>
                              <m:e>
                                <m:r>
                                  <a:rPr lang="es-ES_tradnl" b="0" i="1" smtClean="0">
                                    <a:latin typeface="Cambria Math" panose="02040503050406030204" pitchFamily="18" charset="0"/>
                                  </a:rPr>
                                  <m:t>1</m:t>
                                </m:r>
                              </m:e>
                            </m:mr>
                            <m:mr>
                              <m:e>
                                <m:r>
                                  <a:rPr lang="es-ES_tradnl" b="0" i="1" smtClean="0">
                                    <a:latin typeface="Cambria Math" panose="02040503050406030204" pitchFamily="18" charset="0"/>
                                  </a:rPr>
                                  <m:t>1</m:t>
                                </m:r>
                              </m:e>
                              <m:e>
                                <m:r>
                                  <a:rPr lang="es-ES_tradnl" b="0" i="1" smtClean="0">
                                    <a:latin typeface="Cambria Math" panose="02040503050406030204" pitchFamily="18" charset="0"/>
                                  </a:rPr>
                                  <m:t>0</m:t>
                                </m:r>
                              </m:e>
                            </m:mr>
                          </m:m>
                        </m:e>
                      </m:d>
                    </m:oMath>
                  </m:oMathPara>
                </a14:m>
                <a:endParaRPr lang="es-ES_tradnl" dirty="0"/>
              </a:p>
              <a:p>
                <a:endParaRPr lang="es-ES_tradnl" dirty="0"/>
              </a:p>
              <a:p>
                <a:pPr/>
                <a14:m>
                  <m:oMathPara xmlns:m="http://schemas.openxmlformats.org/officeDocument/2006/math">
                    <m:oMathParaPr>
                      <m:jc m:val="centerGroup"/>
                    </m:oMathParaPr>
                    <m:oMath xmlns:m="http://schemas.openxmlformats.org/officeDocument/2006/math">
                      <m:sSubSup>
                        <m:sSubSupPr>
                          <m:ctrlPr>
                            <a:rPr lang="es-ES_tradnl" b="0" i="1" smtClean="0">
                              <a:latin typeface="Cambria Math" panose="02040503050406030204" pitchFamily="18" charset="0"/>
                            </a:rPr>
                          </m:ctrlPr>
                        </m:sSubSupPr>
                        <m:e>
                          <m:r>
                            <a:rPr lang="es-ES_tradnl" b="0" i="1" smtClean="0">
                              <a:latin typeface="Cambria Math" panose="02040503050406030204" pitchFamily="18" charset="0"/>
                            </a:rPr>
                            <m:t>𝐵</m:t>
                          </m:r>
                        </m:e>
                        <m:sub>
                          <m:r>
                            <a:rPr lang="es-ES_tradnl" b="0" i="1" smtClean="0">
                              <a:latin typeface="Cambria Math" panose="02040503050406030204" pitchFamily="18" charset="0"/>
                            </a:rPr>
                            <m:t>3</m:t>
                          </m:r>
                        </m:sub>
                        <m:sup>
                          <m:r>
                            <a:rPr lang="es-ES_tradnl" b="0" i="1" smtClean="0">
                              <a:latin typeface="Cambria Math" panose="02040503050406030204" pitchFamily="18" charset="0"/>
                            </a:rPr>
                            <m:t>−1</m:t>
                          </m:r>
                        </m:sup>
                      </m:sSubSup>
                      <m:r>
                        <a:rPr lang="es-ES_tradnl" b="0" i="1" smtClean="0">
                          <a:latin typeface="Cambria Math" panose="02040503050406030204" pitchFamily="18" charset="0"/>
                        </a:rPr>
                        <m:t>=</m:t>
                      </m:r>
                      <m:sSup>
                        <m:sSupPr>
                          <m:ctrlPr>
                            <a:rPr lang="es-ES_tradnl" b="0" i="1" smtClean="0">
                              <a:latin typeface="Cambria Math" panose="02040503050406030204" pitchFamily="18" charset="0"/>
                            </a:rPr>
                          </m:ctrlPr>
                        </m:sSupPr>
                        <m:e>
                          <m:d>
                            <m:dPr>
                              <m:ctrlPr>
                                <a:rPr lang="es-ES_tradnl" i="1">
                                  <a:latin typeface="Cambria Math" panose="02040503050406030204" pitchFamily="18" charset="0"/>
                                </a:rPr>
                              </m:ctrlPr>
                            </m:dPr>
                            <m:e>
                              <m:m>
                                <m:mPr>
                                  <m:mcs>
                                    <m:mc>
                                      <m:mcPr>
                                        <m:count m:val="2"/>
                                        <m:mcJc m:val="center"/>
                                      </m:mcPr>
                                    </m:mc>
                                  </m:mcs>
                                  <m:ctrlPr>
                                    <a:rPr lang="es-ES_tradnl" i="1">
                                      <a:latin typeface="Cambria Math" panose="02040503050406030204" pitchFamily="18" charset="0"/>
                                    </a:rPr>
                                  </m:ctrlPr>
                                </m:mPr>
                                <m:mr>
                                  <m:e>
                                    <m:r>
                                      <m:rPr>
                                        <m:brk m:alnAt="7"/>
                                      </m:rPr>
                                      <a:rPr lang="es-ES_tradnl" b="0" i="1" smtClean="0">
                                        <a:latin typeface="Cambria Math" panose="02040503050406030204" pitchFamily="18" charset="0"/>
                                      </a:rPr>
                                      <m:t>0</m:t>
                                    </m:r>
                                  </m:e>
                                  <m:e>
                                    <m:r>
                                      <a:rPr lang="es-ES_tradnl" b="0" i="1" smtClean="0">
                                        <a:latin typeface="Cambria Math" panose="02040503050406030204" pitchFamily="18" charset="0"/>
                                      </a:rPr>
                                      <m:t>−1</m:t>
                                    </m:r>
                                  </m:e>
                                </m:mr>
                                <m:mr>
                                  <m:e>
                                    <m:r>
                                      <a:rPr lang="es-ES_tradnl" b="0" i="1" smtClean="0">
                                        <a:latin typeface="Cambria Math" panose="02040503050406030204" pitchFamily="18" charset="0"/>
                                      </a:rPr>
                                      <m:t>−1</m:t>
                                    </m:r>
                                  </m:e>
                                  <m:e>
                                    <m:r>
                                      <a:rPr lang="es-ES_tradnl" b="0" i="1" smtClean="0">
                                        <a:latin typeface="Cambria Math" panose="02040503050406030204" pitchFamily="18" charset="0"/>
                                      </a:rPr>
                                      <m:t>1</m:t>
                                    </m:r>
                                  </m:e>
                                </m:mr>
                              </m:m>
                            </m:e>
                          </m:d>
                        </m:e>
                        <m:sup>
                          <m:r>
                            <a:rPr lang="es-ES_tradnl" b="0" i="1" smtClean="0">
                              <a:latin typeface="Cambria Math" panose="02040503050406030204" pitchFamily="18" charset="0"/>
                            </a:rPr>
                            <m:t>𝑡</m:t>
                          </m:r>
                        </m:sup>
                      </m:sSup>
                      <m:r>
                        <a:rPr lang="es-ES_tradnl" b="0" i="1" smtClean="0">
                          <a:latin typeface="Cambria Math" panose="02040503050406030204" pitchFamily="18" charset="0"/>
                        </a:rPr>
                        <m:t>= </m:t>
                      </m:r>
                      <m:d>
                        <m:dPr>
                          <m:ctrlPr>
                            <a:rPr lang="es-ES_tradnl" i="1">
                              <a:latin typeface="Cambria Math" panose="02040503050406030204" pitchFamily="18" charset="0"/>
                            </a:rPr>
                          </m:ctrlPr>
                        </m:dPr>
                        <m:e>
                          <m:m>
                            <m:mPr>
                              <m:mcs>
                                <m:mc>
                                  <m:mcPr>
                                    <m:count m:val="2"/>
                                    <m:mcJc m:val="center"/>
                                  </m:mcPr>
                                </m:mc>
                              </m:mcs>
                              <m:ctrlPr>
                                <a:rPr lang="es-ES_tradnl" i="1">
                                  <a:latin typeface="Cambria Math" panose="02040503050406030204" pitchFamily="18" charset="0"/>
                                </a:rPr>
                              </m:ctrlPr>
                            </m:mPr>
                            <m:mr>
                              <m:e>
                                <m:r>
                                  <m:rPr>
                                    <m:brk m:alnAt="7"/>
                                  </m:rPr>
                                  <a:rPr lang="es-ES_tradnl" b="0" i="1" smtClean="0">
                                    <a:latin typeface="Cambria Math" panose="02040503050406030204" pitchFamily="18" charset="0"/>
                                  </a:rPr>
                                  <m:t>0</m:t>
                                </m:r>
                              </m:e>
                              <m:e>
                                <m:r>
                                  <a:rPr lang="es-ES_tradnl" b="0" i="1" smtClean="0">
                                    <a:latin typeface="Cambria Math" panose="02040503050406030204" pitchFamily="18" charset="0"/>
                                  </a:rPr>
                                  <m:t>1</m:t>
                                </m:r>
                              </m:e>
                            </m:mr>
                            <m:mr>
                              <m:e>
                                <m:r>
                                  <a:rPr lang="es-ES_tradnl" b="0" i="1" smtClean="0">
                                    <a:latin typeface="Cambria Math" panose="02040503050406030204" pitchFamily="18" charset="0"/>
                                  </a:rPr>
                                  <m:t>1</m:t>
                                </m:r>
                              </m:e>
                              <m:e>
                                <m:r>
                                  <a:rPr lang="es-ES_tradnl" b="0" i="1" smtClean="0">
                                    <a:latin typeface="Cambria Math" panose="02040503050406030204" pitchFamily="18" charset="0"/>
                                  </a:rPr>
                                  <m:t>−</m:t>
                                </m:r>
                                <m:r>
                                  <a:rPr lang="es-ES_tradnl" i="1">
                                    <a:latin typeface="Cambria Math" panose="02040503050406030204" pitchFamily="18" charset="0"/>
                                  </a:rPr>
                                  <m:t>1</m:t>
                                </m:r>
                              </m:e>
                            </m:mr>
                          </m:m>
                        </m:e>
                      </m:d>
                    </m:oMath>
                  </m:oMathPara>
                </a14:m>
                <a:endParaRPr lang="es-ES_tradnl" b="0" dirty="0"/>
              </a:p>
            </p:txBody>
          </p:sp>
        </mc:Choice>
        <mc:Fallback xmlns="">
          <p:sp>
            <p:nvSpPr>
              <p:cNvPr id="24" name="CuadroTexto 23">
                <a:extLst>
                  <a:ext uri="{FF2B5EF4-FFF2-40B4-BE49-F238E27FC236}">
                    <a16:creationId xmlns:a16="http://schemas.microsoft.com/office/drawing/2014/main" id="{5B85BE6C-B118-4BEF-9021-C52F28E517C0}"/>
                  </a:ext>
                </a:extLst>
              </p:cNvPr>
              <p:cNvSpPr txBox="1">
                <a:spLocks noRot="1" noChangeAspect="1" noMove="1" noResize="1" noEditPoints="1" noAdjustHandles="1" noChangeArrowheads="1" noChangeShapeType="1" noTextEdit="1"/>
              </p:cNvSpPr>
              <p:nvPr/>
            </p:nvSpPr>
            <p:spPr>
              <a:xfrm>
                <a:off x="391570" y="1550092"/>
                <a:ext cx="4971142" cy="1367426"/>
              </a:xfrm>
              <a:prstGeom prst="rect">
                <a:avLst/>
              </a:prstGeom>
              <a:blipFill>
                <a:blip r:embed="rId3"/>
                <a:stretch>
                  <a:fillRect/>
                </a:stretch>
              </a:blipFill>
            </p:spPr>
            <p:txBody>
              <a:bodyPr/>
              <a:lstStyle/>
              <a:p>
                <a:r>
                  <a:rPr lang="es-ES">
                    <a:noFill/>
                  </a:rPr>
                  <a:t> </a:t>
                </a:r>
              </a:p>
            </p:txBody>
          </p:sp>
        </mc:Fallback>
      </mc:AlternateContent>
      <p:sp>
        <p:nvSpPr>
          <p:cNvPr id="25" name="CuadroTexto 24">
            <a:extLst>
              <a:ext uri="{FF2B5EF4-FFF2-40B4-BE49-F238E27FC236}">
                <a16:creationId xmlns:a16="http://schemas.microsoft.com/office/drawing/2014/main" id="{F202F02B-904C-4340-80D5-5C3C00984072}"/>
              </a:ext>
            </a:extLst>
          </p:cNvPr>
          <p:cNvSpPr txBox="1"/>
          <p:nvPr/>
        </p:nvSpPr>
        <p:spPr>
          <a:xfrm>
            <a:off x="677231" y="1521964"/>
            <a:ext cx="30480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_tradnl" b="1" dirty="0"/>
              <a:t>3</a:t>
            </a:r>
            <a:endParaRPr lang="es-ES" b="1" dirty="0"/>
          </a:p>
        </p:txBody>
      </p:sp>
      <mc:AlternateContent xmlns:mc="http://schemas.openxmlformats.org/markup-compatibility/2006" xmlns:a14="http://schemas.microsoft.com/office/drawing/2010/main">
        <mc:Choice Requires="a14">
          <p:sp>
            <p:nvSpPr>
              <p:cNvPr id="26" name="CuadroTexto 25">
                <a:extLst>
                  <a:ext uri="{FF2B5EF4-FFF2-40B4-BE49-F238E27FC236}">
                    <a16:creationId xmlns:a16="http://schemas.microsoft.com/office/drawing/2014/main" id="{B2589F11-E648-4D76-8066-AFD441038B23}"/>
                  </a:ext>
                </a:extLst>
              </p:cNvPr>
              <p:cNvSpPr txBox="1"/>
              <p:nvPr/>
            </p:nvSpPr>
            <p:spPr>
              <a:xfrm>
                <a:off x="5459689" y="1802891"/>
                <a:ext cx="4971142" cy="554254"/>
              </a:xfrm>
              <a:prstGeom prst="rect">
                <a:avLst/>
              </a:prstGeom>
              <a:noFill/>
            </p:spPr>
            <p:txBody>
              <a:bodyPr wrap="square">
                <a:spAutoFit/>
              </a:bodyPr>
              <a:lstStyle/>
              <a:p>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𝑋</m:t>
                        </m:r>
                      </m:e>
                      <m:sub>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𝐵</m:t>
                            </m:r>
                          </m:e>
                          <m:sub>
                            <m:r>
                              <a:rPr lang="es-ES_tradnl" b="0" i="1" smtClean="0">
                                <a:latin typeface="Cambria Math" panose="02040503050406030204" pitchFamily="18" charset="0"/>
                              </a:rPr>
                              <m:t>3</m:t>
                            </m:r>
                          </m:sub>
                        </m:sSub>
                      </m:sub>
                    </m:sSub>
                    <m:r>
                      <a:rPr lang="es-ES_tradnl" b="0" i="1" smtClean="0">
                        <a:latin typeface="Cambria Math" panose="02040503050406030204" pitchFamily="18" charset="0"/>
                      </a:rPr>
                      <m:t>=</m:t>
                    </m:r>
                    <m:d>
                      <m:dPr>
                        <m:ctrlPr>
                          <a:rPr lang="es-ES_tradnl" i="1">
                            <a:latin typeface="Cambria Math" panose="02040503050406030204" pitchFamily="18" charset="0"/>
                          </a:rPr>
                        </m:ctrlPr>
                      </m:dPr>
                      <m:e>
                        <m:m>
                          <m:mPr>
                            <m:mcs>
                              <m:mc>
                                <m:mcPr>
                                  <m:count m:val="2"/>
                                  <m:mcJc m:val="center"/>
                                </m:mcPr>
                              </m:mc>
                            </m:mcs>
                            <m:ctrlPr>
                              <a:rPr lang="es-ES_tradnl" i="1">
                                <a:latin typeface="Cambria Math" panose="02040503050406030204" pitchFamily="18" charset="0"/>
                              </a:rPr>
                            </m:ctrlPr>
                          </m:mPr>
                          <m:mr>
                            <m:e>
                              <m:r>
                                <m:rPr>
                                  <m:brk m:alnAt="7"/>
                                </m:rPr>
                                <a:rPr lang="es-ES_tradnl" b="0" i="1" smtClean="0">
                                  <a:latin typeface="Cambria Math" panose="02040503050406030204" pitchFamily="18" charset="0"/>
                                </a:rPr>
                                <m:t>0</m:t>
                              </m:r>
                            </m:e>
                            <m:e>
                              <m:r>
                                <a:rPr lang="es-ES_tradnl" b="0" i="1" smtClean="0">
                                  <a:latin typeface="Cambria Math" panose="02040503050406030204" pitchFamily="18" charset="0"/>
                                </a:rPr>
                                <m:t>1</m:t>
                              </m:r>
                            </m:e>
                          </m:mr>
                          <m:mr>
                            <m:e>
                              <m:r>
                                <a:rPr lang="es-ES_tradnl" b="0" i="1" smtClean="0">
                                  <a:latin typeface="Cambria Math" panose="02040503050406030204" pitchFamily="18" charset="0"/>
                                </a:rPr>
                                <m:t>1</m:t>
                              </m:r>
                            </m:e>
                            <m:e>
                              <m:r>
                                <a:rPr lang="es-ES_tradnl" b="0" i="1" smtClean="0">
                                  <a:latin typeface="Cambria Math" panose="02040503050406030204" pitchFamily="18" charset="0"/>
                                </a:rPr>
                                <m:t>−1</m:t>
                              </m:r>
                            </m:e>
                          </m:mr>
                        </m:m>
                      </m:e>
                    </m:d>
                  </m:oMath>
                </a14:m>
                <a:r>
                  <a:rPr lang="es-ES_tradnl" dirty="0"/>
                  <a:t> </a:t>
                </a:r>
                <a14:m>
                  <m:oMath xmlns:m="http://schemas.openxmlformats.org/officeDocument/2006/math">
                    <m:d>
                      <m:dPr>
                        <m:ctrlPr>
                          <a:rPr lang="es-ES_tradnl" i="1">
                            <a:latin typeface="Cambria Math" panose="02040503050406030204" pitchFamily="18" charset="0"/>
                          </a:rPr>
                        </m:ctrlPr>
                      </m:dPr>
                      <m:e>
                        <m:m>
                          <m:mPr>
                            <m:mcs>
                              <m:mc>
                                <m:mcPr>
                                  <m:count m:val="1"/>
                                  <m:mcJc m:val="center"/>
                                </m:mcPr>
                              </m:mc>
                            </m:mcs>
                            <m:ctrlPr>
                              <a:rPr lang="es-ES_tradnl" i="1">
                                <a:latin typeface="Cambria Math" panose="02040503050406030204" pitchFamily="18" charset="0"/>
                              </a:rPr>
                            </m:ctrlPr>
                          </m:mPr>
                          <m:mr>
                            <m:e>
                              <m:r>
                                <m:rPr>
                                  <m:brk m:alnAt="7"/>
                                </m:rPr>
                                <a:rPr lang="es-ES_tradnl" i="1">
                                  <a:latin typeface="Cambria Math" panose="02040503050406030204" pitchFamily="18" charset="0"/>
                                </a:rPr>
                                <m:t>6</m:t>
                              </m:r>
                            </m:e>
                          </m:mr>
                          <m:mr>
                            <m:e>
                              <m:r>
                                <a:rPr lang="es-ES_tradnl" i="1">
                                  <a:latin typeface="Cambria Math" panose="02040503050406030204" pitchFamily="18" charset="0"/>
                                </a:rPr>
                                <m:t>3</m:t>
                              </m:r>
                            </m:e>
                          </m:mr>
                        </m:m>
                      </m:e>
                    </m:d>
                    <m:r>
                      <a:rPr lang="es-ES_tradnl" b="0" i="0" smtClean="0">
                        <a:latin typeface="Cambria Math" panose="02040503050406030204" pitchFamily="18" charset="0"/>
                      </a:rPr>
                      <m:t>=</m:t>
                    </m:r>
                    <m:sSup>
                      <m:sSupPr>
                        <m:ctrlPr>
                          <a:rPr lang="es-ES_tradnl" b="0" i="1" smtClean="0">
                            <a:latin typeface="Cambria Math" panose="02040503050406030204" pitchFamily="18" charset="0"/>
                          </a:rPr>
                        </m:ctrlPr>
                      </m:sSupPr>
                      <m:e>
                        <m:d>
                          <m:dPr>
                            <m:ctrlPr>
                              <a:rPr lang="es-ES_tradnl" b="0" i="1" smtClean="0">
                                <a:latin typeface="Cambria Math" panose="02040503050406030204" pitchFamily="18" charset="0"/>
                              </a:rPr>
                            </m:ctrlPr>
                          </m:dPr>
                          <m:e>
                            <m:r>
                              <a:rPr lang="es-ES_tradnl" b="0" i="0" smtClean="0">
                                <a:latin typeface="Cambria Math" panose="02040503050406030204" pitchFamily="18" charset="0"/>
                              </a:rPr>
                              <m:t>3,3</m:t>
                            </m:r>
                          </m:e>
                        </m:d>
                      </m:e>
                      <m:sup>
                        <m:r>
                          <m:rPr>
                            <m:sty m:val="p"/>
                          </m:rPr>
                          <a:rPr lang="es-ES_tradnl" b="0" i="0" smtClean="0">
                            <a:latin typeface="Cambria Math" panose="02040503050406030204" pitchFamily="18" charset="0"/>
                          </a:rPr>
                          <m:t>t</m:t>
                        </m:r>
                      </m:sup>
                    </m:sSup>
                  </m:oMath>
                </a14:m>
                <a:endParaRPr lang="es-ES" dirty="0"/>
              </a:p>
            </p:txBody>
          </p:sp>
        </mc:Choice>
        <mc:Fallback xmlns="">
          <p:sp>
            <p:nvSpPr>
              <p:cNvPr id="26" name="CuadroTexto 25">
                <a:extLst>
                  <a:ext uri="{FF2B5EF4-FFF2-40B4-BE49-F238E27FC236}">
                    <a16:creationId xmlns:a16="http://schemas.microsoft.com/office/drawing/2014/main" id="{B2589F11-E648-4D76-8066-AFD441038B23}"/>
                  </a:ext>
                </a:extLst>
              </p:cNvPr>
              <p:cNvSpPr txBox="1">
                <a:spLocks noRot="1" noChangeAspect="1" noMove="1" noResize="1" noEditPoints="1" noAdjustHandles="1" noChangeArrowheads="1" noChangeShapeType="1" noTextEdit="1"/>
              </p:cNvSpPr>
              <p:nvPr/>
            </p:nvSpPr>
            <p:spPr>
              <a:xfrm>
                <a:off x="5459689" y="1802891"/>
                <a:ext cx="4971142" cy="554254"/>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7" name="CuadroTexto 26">
                <a:extLst>
                  <a:ext uri="{FF2B5EF4-FFF2-40B4-BE49-F238E27FC236}">
                    <a16:creationId xmlns:a16="http://schemas.microsoft.com/office/drawing/2014/main" id="{2A1480DC-D4DE-464E-A332-0BABF56A4DA3}"/>
                  </a:ext>
                </a:extLst>
              </p:cNvPr>
              <p:cNvSpPr txBox="1"/>
              <p:nvPr/>
            </p:nvSpPr>
            <p:spPr>
              <a:xfrm>
                <a:off x="5068279" y="2572634"/>
                <a:ext cx="3958139" cy="344133"/>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14:m>
                  <m:oMath xmlns:m="http://schemas.openxmlformats.org/officeDocument/2006/math">
                    <m:sSup>
                      <m:sSupPr>
                        <m:ctrlPr>
                          <a:rPr lang="es-ES_tradnl" sz="1600" b="0" i="1" smtClean="0">
                            <a:latin typeface="Cambria Math" panose="02040503050406030204" pitchFamily="18" charset="0"/>
                          </a:rPr>
                        </m:ctrlPr>
                      </m:sSupPr>
                      <m:e>
                        <m:r>
                          <a:rPr lang="es-ES_tradnl" sz="1600" b="0" i="1" smtClean="0">
                            <a:latin typeface="Cambria Math" panose="02040503050406030204" pitchFamily="18" charset="0"/>
                          </a:rPr>
                          <m:t>𝑋</m:t>
                        </m:r>
                      </m:e>
                      <m:sup>
                        <m:r>
                          <a:rPr lang="es-ES_tradnl" sz="1600" b="0" i="1" smtClean="0">
                            <a:latin typeface="Cambria Math" panose="02040503050406030204" pitchFamily="18" charset="0"/>
                          </a:rPr>
                          <m:t>3</m:t>
                        </m:r>
                      </m:sup>
                    </m:sSup>
                    <m:r>
                      <a:rPr lang="es-ES_tradnl" sz="1600" b="0" i="1" smtClean="0">
                        <a:latin typeface="Cambria Math" panose="02040503050406030204" pitchFamily="18" charset="0"/>
                      </a:rPr>
                      <m:t>=(0,3,3,0)</m:t>
                    </m:r>
                  </m:oMath>
                </a14:m>
                <a:r>
                  <a:rPr lang="es-ES" sz="1600" dirty="0">
                    <a:latin typeface="+mj-lt"/>
                  </a:rPr>
                  <a:t> solución básica</a:t>
                </a:r>
              </a:p>
            </p:txBody>
          </p:sp>
        </mc:Choice>
        <mc:Fallback xmlns="">
          <p:sp>
            <p:nvSpPr>
              <p:cNvPr id="27" name="CuadroTexto 26">
                <a:extLst>
                  <a:ext uri="{FF2B5EF4-FFF2-40B4-BE49-F238E27FC236}">
                    <a16:creationId xmlns:a16="http://schemas.microsoft.com/office/drawing/2014/main" id="{2A1480DC-D4DE-464E-A332-0BABF56A4DA3}"/>
                  </a:ext>
                </a:extLst>
              </p:cNvPr>
              <p:cNvSpPr txBox="1">
                <a:spLocks noRot="1" noChangeAspect="1" noMove="1" noResize="1" noEditPoints="1" noAdjustHandles="1" noChangeArrowheads="1" noChangeShapeType="1" noTextEdit="1"/>
              </p:cNvSpPr>
              <p:nvPr/>
            </p:nvSpPr>
            <p:spPr>
              <a:xfrm>
                <a:off x="5068279" y="2572634"/>
                <a:ext cx="3958139" cy="344133"/>
              </a:xfrm>
              <a:prstGeom prst="rect">
                <a:avLst/>
              </a:prstGeom>
              <a:blipFill>
                <a:blip r:embed="rId5"/>
                <a:stretch>
                  <a:fillRect b="-1833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84095E2F-9EEC-45AC-9BB0-577321E67FE5}"/>
                  </a:ext>
                </a:extLst>
              </p:cNvPr>
              <p:cNvSpPr txBox="1"/>
              <p:nvPr/>
            </p:nvSpPr>
            <p:spPr>
              <a:xfrm>
                <a:off x="-1143000" y="1494866"/>
                <a:ext cx="52759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b="1" i="1" spc="-5" smtClean="0">
                              <a:latin typeface="Cambria Math" panose="02040503050406030204" pitchFamily="18" charset="0"/>
                              <a:cs typeface="Arial" panose="020B0604020202020204" pitchFamily="34" charset="0"/>
                            </a:rPr>
                          </m:ctrlPr>
                        </m:sSubPr>
                        <m:e>
                          <m:r>
                            <a:rPr lang="es-ES_tradnl" b="1" i="1" spc="-5">
                              <a:latin typeface="Cambria Math" panose="02040503050406030204" pitchFamily="18" charset="0"/>
                              <a:cs typeface="Arial" panose="020B0604020202020204" pitchFamily="34" charset="0"/>
                            </a:rPr>
                            <m:t>{</m:t>
                          </m:r>
                          <m:r>
                            <a:rPr lang="es-ES_tradnl" b="1" i="1" spc="-5">
                              <a:latin typeface="Cambria Math" panose="02040503050406030204" pitchFamily="18" charset="0"/>
                              <a:cs typeface="Arial" panose="020B0604020202020204" pitchFamily="34" charset="0"/>
                            </a:rPr>
                            <m:t>𝒂</m:t>
                          </m:r>
                        </m:e>
                        <m:sub>
                          <m:r>
                            <a:rPr lang="es-ES_tradnl" b="1" i="1" spc="-5" smtClean="0">
                              <a:latin typeface="Cambria Math" panose="02040503050406030204" pitchFamily="18" charset="0"/>
                              <a:cs typeface="Arial" panose="020B0604020202020204" pitchFamily="34" charset="0"/>
                            </a:rPr>
                            <m:t>𝟐</m:t>
                          </m:r>
                          <m:r>
                            <a:rPr lang="es-ES_tradnl" b="1" i="1" spc="-5">
                              <a:latin typeface="Cambria Math" panose="02040503050406030204" pitchFamily="18" charset="0"/>
                              <a:cs typeface="Arial" panose="020B0604020202020204" pitchFamily="34" charset="0"/>
                            </a:rPr>
                            <m:t> </m:t>
                          </m:r>
                        </m:sub>
                      </m:sSub>
                      <m:r>
                        <a:rPr lang="es-ES_tradnl" b="1" i="1" spc="-5" smtClean="0">
                          <a:latin typeface="Cambria Math" panose="02040503050406030204" pitchFamily="18" charset="0"/>
                          <a:cs typeface="Arial" panose="020B0604020202020204" pitchFamily="34" charset="0"/>
                        </a:rPr>
                        <m:t>, </m:t>
                      </m:r>
                      <m:sSub>
                        <m:sSubPr>
                          <m:ctrlPr>
                            <a:rPr lang="es-ES_tradnl" b="1" i="1" spc="-5">
                              <a:latin typeface="Cambria Math" panose="02040503050406030204" pitchFamily="18" charset="0"/>
                              <a:cs typeface="Arial" panose="020B0604020202020204" pitchFamily="34" charset="0"/>
                            </a:rPr>
                          </m:ctrlPr>
                        </m:sSubPr>
                        <m:e>
                          <m:r>
                            <a:rPr lang="es-ES_tradnl" b="1" i="1" spc="-5">
                              <a:latin typeface="Cambria Math" panose="02040503050406030204" pitchFamily="18" charset="0"/>
                              <a:cs typeface="Arial" panose="020B0604020202020204" pitchFamily="34" charset="0"/>
                            </a:rPr>
                            <m:t>𝒂</m:t>
                          </m:r>
                        </m:e>
                        <m:sub>
                          <m:r>
                            <a:rPr lang="es-ES_tradnl" b="1" i="1" spc="-5" smtClean="0">
                              <a:latin typeface="Cambria Math" panose="02040503050406030204" pitchFamily="18" charset="0"/>
                              <a:cs typeface="Arial" panose="020B0604020202020204" pitchFamily="34" charset="0"/>
                            </a:rPr>
                            <m:t>𝟑</m:t>
                          </m:r>
                        </m:sub>
                      </m:sSub>
                      <m:r>
                        <a:rPr lang="es-ES_tradnl" b="1" i="1" spc="-5">
                          <a:latin typeface="Cambria Math" panose="02040503050406030204" pitchFamily="18" charset="0"/>
                          <a:cs typeface="Arial" panose="020B0604020202020204" pitchFamily="34" charset="0"/>
                        </a:rPr>
                        <m:t>} </m:t>
                      </m:r>
                    </m:oMath>
                  </m:oMathPara>
                </a14:m>
                <a:endParaRPr lang="es-ES" b="1" dirty="0"/>
              </a:p>
            </p:txBody>
          </p:sp>
        </mc:Choice>
        <mc:Fallback xmlns="">
          <p:sp>
            <p:nvSpPr>
              <p:cNvPr id="28" name="CuadroTexto 27">
                <a:extLst>
                  <a:ext uri="{FF2B5EF4-FFF2-40B4-BE49-F238E27FC236}">
                    <a16:creationId xmlns:a16="http://schemas.microsoft.com/office/drawing/2014/main" id="{84095E2F-9EEC-45AC-9BB0-577321E67FE5}"/>
                  </a:ext>
                </a:extLst>
              </p:cNvPr>
              <p:cNvSpPr txBox="1">
                <a:spLocks noRot="1" noChangeAspect="1" noMove="1" noResize="1" noEditPoints="1" noAdjustHandles="1" noChangeArrowheads="1" noChangeShapeType="1" noTextEdit="1"/>
              </p:cNvSpPr>
              <p:nvPr/>
            </p:nvSpPr>
            <p:spPr>
              <a:xfrm>
                <a:off x="-1143000" y="1494866"/>
                <a:ext cx="5275942" cy="369332"/>
              </a:xfrm>
              <a:prstGeom prst="rect">
                <a:avLst/>
              </a:prstGeom>
              <a:blipFill>
                <a:blip r:embed="rId6"/>
                <a:stretch>
                  <a:fillRect b="-1803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407A8C34-A189-4B19-9697-4FA8C666A240}"/>
                  </a:ext>
                </a:extLst>
              </p:cNvPr>
              <p:cNvSpPr txBox="1"/>
              <p:nvPr/>
            </p:nvSpPr>
            <p:spPr>
              <a:xfrm>
                <a:off x="494921" y="2865067"/>
                <a:ext cx="2069643"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b="1" i="1" spc="-5" smtClean="0">
                              <a:latin typeface="Cambria Math" panose="02040503050406030204" pitchFamily="18" charset="0"/>
                              <a:cs typeface="Arial" panose="020B0604020202020204" pitchFamily="34" charset="0"/>
                            </a:rPr>
                          </m:ctrlPr>
                        </m:sSubPr>
                        <m:e>
                          <m:r>
                            <a:rPr lang="es-ES_tradnl" b="1" i="1" spc="-5">
                              <a:latin typeface="Cambria Math" panose="02040503050406030204" pitchFamily="18" charset="0"/>
                              <a:cs typeface="Arial" panose="020B0604020202020204" pitchFamily="34" charset="0"/>
                            </a:rPr>
                            <m:t>{</m:t>
                          </m:r>
                          <m:r>
                            <a:rPr lang="es-ES_tradnl" b="1" i="1" spc="-5">
                              <a:latin typeface="Cambria Math" panose="02040503050406030204" pitchFamily="18" charset="0"/>
                              <a:cs typeface="Arial" panose="020B0604020202020204" pitchFamily="34" charset="0"/>
                            </a:rPr>
                            <m:t>𝒂</m:t>
                          </m:r>
                        </m:e>
                        <m:sub>
                          <m:r>
                            <a:rPr lang="es-ES_tradnl" b="1" i="1" spc="-5" smtClean="0">
                              <a:latin typeface="Cambria Math" panose="02040503050406030204" pitchFamily="18" charset="0"/>
                              <a:cs typeface="Arial" panose="020B0604020202020204" pitchFamily="34" charset="0"/>
                            </a:rPr>
                            <m:t>𝟐</m:t>
                          </m:r>
                          <m:r>
                            <a:rPr lang="es-ES_tradnl" b="1" i="1" spc="-5">
                              <a:latin typeface="Cambria Math" panose="02040503050406030204" pitchFamily="18" charset="0"/>
                              <a:cs typeface="Arial" panose="020B0604020202020204" pitchFamily="34" charset="0"/>
                            </a:rPr>
                            <m:t> </m:t>
                          </m:r>
                        </m:sub>
                      </m:sSub>
                      <m:r>
                        <a:rPr lang="es-ES_tradnl" b="1" i="1" spc="-5" smtClean="0">
                          <a:latin typeface="Cambria Math" panose="02040503050406030204" pitchFamily="18" charset="0"/>
                          <a:cs typeface="Arial" panose="020B0604020202020204" pitchFamily="34" charset="0"/>
                        </a:rPr>
                        <m:t>,</m:t>
                      </m:r>
                      <m:sSub>
                        <m:sSubPr>
                          <m:ctrlPr>
                            <a:rPr lang="es-ES_tradnl" b="1" i="1" spc="-5">
                              <a:latin typeface="Cambria Math" panose="02040503050406030204" pitchFamily="18" charset="0"/>
                              <a:cs typeface="Arial" panose="020B0604020202020204" pitchFamily="34" charset="0"/>
                            </a:rPr>
                          </m:ctrlPr>
                        </m:sSubPr>
                        <m:e>
                          <m:r>
                            <a:rPr lang="es-ES_tradnl" b="1" i="1" spc="-5">
                              <a:latin typeface="Cambria Math" panose="02040503050406030204" pitchFamily="18" charset="0"/>
                              <a:cs typeface="Arial" panose="020B0604020202020204" pitchFamily="34" charset="0"/>
                            </a:rPr>
                            <m:t>𝒂</m:t>
                          </m:r>
                        </m:e>
                        <m:sub>
                          <m:r>
                            <a:rPr lang="es-ES_tradnl" b="1" i="1" spc="-5" smtClean="0">
                              <a:latin typeface="Cambria Math" panose="02040503050406030204" pitchFamily="18" charset="0"/>
                              <a:cs typeface="Arial" panose="020B0604020202020204" pitchFamily="34" charset="0"/>
                            </a:rPr>
                            <m:t>𝟒</m:t>
                          </m:r>
                        </m:sub>
                      </m:sSub>
                      <m:r>
                        <a:rPr lang="es-ES_tradnl" b="1" i="1" spc="-5" smtClean="0">
                          <a:latin typeface="Cambria Math" panose="02040503050406030204" pitchFamily="18" charset="0"/>
                          <a:cs typeface="Arial" panose="020B0604020202020204" pitchFamily="34" charset="0"/>
                        </a:rPr>
                        <m:t>}</m:t>
                      </m:r>
                    </m:oMath>
                  </m:oMathPara>
                </a14:m>
                <a:endParaRPr lang="es-ES" spc="-5" dirty="0">
                  <a:latin typeface="Arial" panose="020B0604020202020204" pitchFamily="34" charset="0"/>
                  <a:cs typeface="Arial" panose="020B0604020202020204" pitchFamily="34" charset="0"/>
                </a:endParaRPr>
              </a:p>
              <a:p>
                <a:endParaRPr lang="es-ES" spc="-5" dirty="0">
                  <a:latin typeface="Arial" panose="020B0604020202020204" pitchFamily="34" charset="0"/>
                  <a:cs typeface="Arial" panose="020B0604020202020204" pitchFamily="34" charset="0"/>
                </a:endParaRPr>
              </a:p>
            </p:txBody>
          </p:sp>
        </mc:Choice>
        <mc:Fallback xmlns="">
          <p:sp>
            <p:nvSpPr>
              <p:cNvPr id="29" name="CuadroTexto 28">
                <a:extLst>
                  <a:ext uri="{FF2B5EF4-FFF2-40B4-BE49-F238E27FC236}">
                    <a16:creationId xmlns:a16="http://schemas.microsoft.com/office/drawing/2014/main" id="{407A8C34-A189-4B19-9697-4FA8C666A240}"/>
                  </a:ext>
                </a:extLst>
              </p:cNvPr>
              <p:cNvSpPr txBox="1">
                <a:spLocks noRot="1" noChangeAspect="1" noMove="1" noResize="1" noEditPoints="1" noAdjustHandles="1" noChangeArrowheads="1" noChangeShapeType="1" noTextEdit="1"/>
              </p:cNvSpPr>
              <p:nvPr/>
            </p:nvSpPr>
            <p:spPr>
              <a:xfrm>
                <a:off x="494921" y="2865067"/>
                <a:ext cx="2069643" cy="646331"/>
              </a:xfrm>
              <a:prstGeom prst="rect">
                <a:avLst/>
              </a:prstGeom>
              <a:blipFill>
                <a:blip r:embed="rId7"/>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0" name="CuadroTexto 29">
                <a:extLst>
                  <a:ext uri="{FF2B5EF4-FFF2-40B4-BE49-F238E27FC236}">
                    <a16:creationId xmlns:a16="http://schemas.microsoft.com/office/drawing/2014/main" id="{155A32C0-6C03-4866-BF2F-B29B33255D36}"/>
                  </a:ext>
                </a:extLst>
              </p:cNvPr>
              <p:cNvSpPr txBox="1"/>
              <p:nvPr/>
            </p:nvSpPr>
            <p:spPr>
              <a:xfrm>
                <a:off x="426341" y="3035305"/>
                <a:ext cx="4971142" cy="13674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𝐵</m:t>
                          </m:r>
                        </m:e>
                        <m:sub>
                          <m:r>
                            <a:rPr lang="es-ES_tradnl" b="0" i="1" smtClean="0">
                              <a:latin typeface="Cambria Math" panose="02040503050406030204" pitchFamily="18" charset="0"/>
                            </a:rPr>
                            <m:t>4</m:t>
                          </m:r>
                        </m:sub>
                      </m:sSub>
                      <m:r>
                        <a:rPr lang="es-ES_tradnl" b="0" i="1" smtClean="0">
                          <a:latin typeface="Cambria Math" panose="02040503050406030204" pitchFamily="18" charset="0"/>
                        </a:rPr>
                        <m:t>=</m:t>
                      </m:r>
                      <m:d>
                        <m:dPr>
                          <m:ctrlPr>
                            <a:rPr lang="es-ES_tradnl" i="1">
                              <a:latin typeface="Cambria Math" panose="02040503050406030204" pitchFamily="18" charset="0"/>
                            </a:rPr>
                          </m:ctrlPr>
                        </m:dPr>
                        <m:e>
                          <m:m>
                            <m:mPr>
                              <m:mcs>
                                <m:mc>
                                  <m:mcPr>
                                    <m:count m:val="2"/>
                                    <m:mcJc m:val="center"/>
                                  </m:mcPr>
                                </m:mc>
                              </m:mcs>
                              <m:ctrlPr>
                                <a:rPr lang="es-ES_tradnl" i="1">
                                  <a:latin typeface="Cambria Math" panose="02040503050406030204" pitchFamily="18" charset="0"/>
                                </a:rPr>
                              </m:ctrlPr>
                            </m:mPr>
                            <m:mr>
                              <m:e>
                                <m:r>
                                  <m:rPr>
                                    <m:brk m:alnAt="7"/>
                                  </m:rPr>
                                  <a:rPr lang="es-ES_tradnl" i="1">
                                    <a:latin typeface="Cambria Math" panose="02040503050406030204" pitchFamily="18" charset="0"/>
                                  </a:rPr>
                                  <m:t>1</m:t>
                                </m:r>
                              </m:e>
                              <m:e>
                                <m:r>
                                  <a:rPr lang="es-ES_tradnl" b="0" i="1" smtClean="0">
                                    <a:latin typeface="Cambria Math" panose="02040503050406030204" pitchFamily="18" charset="0"/>
                                  </a:rPr>
                                  <m:t>0</m:t>
                                </m:r>
                              </m:e>
                            </m:mr>
                            <m:mr>
                              <m:e>
                                <m:r>
                                  <a:rPr lang="es-ES_tradnl" b="0" i="1" smtClean="0">
                                    <a:latin typeface="Cambria Math" panose="02040503050406030204" pitchFamily="18" charset="0"/>
                                  </a:rPr>
                                  <m:t>1</m:t>
                                </m:r>
                              </m:e>
                              <m:e>
                                <m:r>
                                  <a:rPr lang="es-ES_tradnl" i="1">
                                    <a:latin typeface="Cambria Math" panose="02040503050406030204" pitchFamily="18" charset="0"/>
                                  </a:rPr>
                                  <m:t>1</m:t>
                                </m:r>
                              </m:e>
                            </m:mr>
                          </m:m>
                        </m:e>
                      </m:d>
                    </m:oMath>
                  </m:oMathPara>
                </a14:m>
                <a:endParaRPr lang="es-ES_tradnl" dirty="0"/>
              </a:p>
              <a:p>
                <a:endParaRPr lang="es-ES_tradnl" dirty="0"/>
              </a:p>
              <a:p>
                <a:pPr/>
                <a14:m>
                  <m:oMathPara xmlns:m="http://schemas.openxmlformats.org/officeDocument/2006/math">
                    <m:oMathParaPr>
                      <m:jc m:val="centerGroup"/>
                    </m:oMathParaPr>
                    <m:oMath xmlns:m="http://schemas.openxmlformats.org/officeDocument/2006/math">
                      <m:sSubSup>
                        <m:sSubSupPr>
                          <m:ctrlPr>
                            <a:rPr lang="es-ES_tradnl" b="0" i="1" smtClean="0">
                              <a:latin typeface="Cambria Math" panose="02040503050406030204" pitchFamily="18" charset="0"/>
                            </a:rPr>
                          </m:ctrlPr>
                        </m:sSubSupPr>
                        <m:e>
                          <m:r>
                            <a:rPr lang="es-ES_tradnl" b="0" i="1" smtClean="0">
                              <a:latin typeface="Cambria Math" panose="02040503050406030204" pitchFamily="18" charset="0"/>
                            </a:rPr>
                            <m:t>𝐵</m:t>
                          </m:r>
                        </m:e>
                        <m:sub>
                          <m:r>
                            <a:rPr lang="es-ES_tradnl" b="0" i="1" smtClean="0">
                              <a:latin typeface="Cambria Math" panose="02040503050406030204" pitchFamily="18" charset="0"/>
                            </a:rPr>
                            <m:t>4</m:t>
                          </m:r>
                        </m:sub>
                        <m:sup>
                          <m:r>
                            <a:rPr lang="es-ES_tradnl" b="0" i="1" smtClean="0">
                              <a:latin typeface="Cambria Math" panose="02040503050406030204" pitchFamily="18" charset="0"/>
                            </a:rPr>
                            <m:t>−1</m:t>
                          </m:r>
                        </m:sup>
                      </m:sSubSup>
                      <m:r>
                        <a:rPr lang="es-ES_tradnl" b="0" i="1" smtClean="0">
                          <a:latin typeface="Cambria Math" panose="02040503050406030204" pitchFamily="18" charset="0"/>
                        </a:rPr>
                        <m:t>=</m:t>
                      </m:r>
                      <m:sSup>
                        <m:sSupPr>
                          <m:ctrlPr>
                            <a:rPr lang="es-ES_tradnl" b="0" i="1" smtClean="0">
                              <a:latin typeface="Cambria Math" panose="02040503050406030204" pitchFamily="18" charset="0"/>
                            </a:rPr>
                          </m:ctrlPr>
                        </m:sSupPr>
                        <m:e>
                          <m:d>
                            <m:dPr>
                              <m:ctrlPr>
                                <a:rPr lang="es-ES_tradnl" i="1">
                                  <a:latin typeface="Cambria Math" panose="02040503050406030204" pitchFamily="18" charset="0"/>
                                </a:rPr>
                              </m:ctrlPr>
                            </m:dPr>
                            <m:e>
                              <m:m>
                                <m:mPr>
                                  <m:mcs>
                                    <m:mc>
                                      <m:mcPr>
                                        <m:count m:val="2"/>
                                        <m:mcJc m:val="center"/>
                                      </m:mcPr>
                                    </m:mc>
                                  </m:mcs>
                                  <m:ctrlPr>
                                    <a:rPr lang="es-ES_tradnl" i="1">
                                      <a:latin typeface="Cambria Math" panose="02040503050406030204" pitchFamily="18" charset="0"/>
                                    </a:rPr>
                                  </m:ctrlPr>
                                </m:mPr>
                                <m:mr>
                                  <m:e>
                                    <m:r>
                                      <m:rPr>
                                        <m:brk m:alnAt="7"/>
                                      </m:rPr>
                                      <a:rPr lang="es-ES_tradnl" i="1">
                                        <a:latin typeface="Cambria Math" panose="02040503050406030204" pitchFamily="18" charset="0"/>
                                      </a:rPr>
                                      <m:t>1</m:t>
                                    </m:r>
                                  </m:e>
                                  <m:e>
                                    <m:r>
                                      <a:rPr lang="es-ES_tradnl" b="0" i="1" smtClean="0">
                                        <a:latin typeface="Cambria Math" panose="02040503050406030204" pitchFamily="18" charset="0"/>
                                      </a:rPr>
                                      <m:t>−1</m:t>
                                    </m:r>
                                  </m:e>
                                </m:mr>
                                <m:mr>
                                  <m:e>
                                    <m:r>
                                      <a:rPr lang="es-ES_tradnl" b="0" i="1" smtClean="0">
                                        <a:latin typeface="Cambria Math" panose="02040503050406030204" pitchFamily="18" charset="0"/>
                                      </a:rPr>
                                      <m:t>0</m:t>
                                    </m:r>
                                  </m:e>
                                  <m:e>
                                    <m:r>
                                      <a:rPr lang="es-ES_tradnl" b="0" i="1" smtClean="0">
                                        <a:latin typeface="Cambria Math" panose="02040503050406030204" pitchFamily="18" charset="0"/>
                                      </a:rPr>
                                      <m:t>1</m:t>
                                    </m:r>
                                  </m:e>
                                </m:mr>
                              </m:m>
                            </m:e>
                          </m:d>
                        </m:e>
                        <m:sup>
                          <m:r>
                            <a:rPr lang="es-ES_tradnl" b="0" i="1" smtClean="0">
                              <a:latin typeface="Cambria Math" panose="02040503050406030204" pitchFamily="18" charset="0"/>
                            </a:rPr>
                            <m:t>𝑡</m:t>
                          </m:r>
                        </m:sup>
                      </m:sSup>
                      <m:r>
                        <a:rPr lang="es-ES_tradnl" b="0" i="1" smtClean="0">
                          <a:latin typeface="Cambria Math" panose="02040503050406030204" pitchFamily="18" charset="0"/>
                        </a:rPr>
                        <m:t>= </m:t>
                      </m:r>
                      <m:d>
                        <m:dPr>
                          <m:ctrlPr>
                            <a:rPr lang="es-ES_tradnl" i="1">
                              <a:latin typeface="Cambria Math" panose="02040503050406030204" pitchFamily="18" charset="0"/>
                            </a:rPr>
                          </m:ctrlPr>
                        </m:dPr>
                        <m:e>
                          <m:m>
                            <m:mPr>
                              <m:mcs>
                                <m:mc>
                                  <m:mcPr>
                                    <m:count m:val="2"/>
                                    <m:mcJc m:val="center"/>
                                  </m:mcPr>
                                </m:mc>
                              </m:mcs>
                              <m:ctrlPr>
                                <a:rPr lang="es-ES_tradnl" i="1">
                                  <a:latin typeface="Cambria Math" panose="02040503050406030204" pitchFamily="18" charset="0"/>
                                </a:rPr>
                              </m:ctrlPr>
                            </m:mPr>
                            <m:mr>
                              <m:e>
                                <m:r>
                                  <m:rPr>
                                    <m:brk m:alnAt="7"/>
                                  </m:rPr>
                                  <a:rPr lang="es-ES_tradnl" i="1">
                                    <a:latin typeface="Cambria Math" panose="02040503050406030204" pitchFamily="18" charset="0"/>
                                  </a:rPr>
                                  <m:t>1</m:t>
                                </m:r>
                              </m:e>
                              <m:e>
                                <m:r>
                                  <a:rPr lang="es-ES_tradnl" b="0" i="1" smtClean="0">
                                    <a:latin typeface="Cambria Math" panose="02040503050406030204" pitchFamily="18" charset="0"/>
                                  </a:rPr>
                                  <m:t>0</m:t>
                                </m:r>
                              </m:e>
                            </m:mr>
                            <m:mr>
                              <m:e>
                                <m:r>
                                  <a:rPr lang="es-ES_tradnl" b="0" i="1" smtClean="0">
                                    <a:latin typeface="Cambria Math" panose="02040503050406030204" pitchFamily="18" charset="0"/>
                                  </a:rPr>
                                  <m:t>−1</m:t>
                                </m:r>
                              </m:e>
                              <m:e>
                                <m:r>
                                  <a:rPr lang="es-ES_tradnl" i="1">
                                    <a:latin typeface="Cambria Math" panose="02040503050406030204" pitchFamily="18" charset="0"/>
                                  </a:rPr>
                                  <m:t>1</m:t>
                                </m:r>
                              </m:e>
                            </m:mr>
                          </m:m>
                        </m:e>
                      </m:d>
                    </m:oMath>
                  </m:oMathPara>
                </a14:m>
                <a:endParaRPr lang="es-ES_tradnl" b="0" dirty="0"/>
              </a:p>
            </p:txBody>
          </p:sp>
        </mc:Choice>
        <mc:Fallback xmlns="">
          <p:sp>
            <p:nvSpPr>
              <p:cNvPr id="30" name="CuadroTexto 29">
                <a:extLst>
                  <a:ext uri="{FF2B5EF4-FFF2-40B4-BE49-F238E27FC236}">
                    <a16:creationId xmlns:a16="http://schemas.microsoft.com/office/drawing/2014/main" id="{155A32C0-6C03-4866-BF2F-B29B33255D36}"/>
                  </a:ext>
                </a:extLst>
              </p:cNvPr>
              <p:cNvSpPr txBox="1">
                <a:spLocks noRot="1" noChangeAspect="1" noMove="1" noResize="1" noEditPoints="1" noAdjustHandles="1" noChangeArrowheads="1" noChangeShapeType="1" noTextEdit="1"/>
              </p:cNvSpPr>
              <p:nvPr/>
            </p:nvSpPr>
            <p:spPr>
              <a:xfrm>
                <a:off x="426341" y="3035305"/>
                <a:ext cx="4971142" cy="1367426"/>
              </a:xfrm>
              <a:prstGeom prst="rect">
                <a:avLst/>
              </a:prstGeom>
              <a:blipFill>
                <a:blip r:embed="rId8"/>
                <a:stretch>
                  <a:fillRect/>
                </a:stretch>
              </a:blipFill>
            </p:spPr>
            <p:txBody>
              <a:bodyPr/>
              <a:lstStyle/>
              <a:p>
                <a:r>
                  <a:rPr lang="es-ES">
                    <a:noFill/>
                  </a:rPr>
                  <a:t> </a:t>
                </a:r>
              </a:p>
            </p:txBody>
          </p:sp>
        </mc:Fallback>
      </mc:AlternateContent>
      <p:sp>
        <p:nvSpPr>
          <p:cNvPr id="31" name="CuadroTexto 30">
            <a:extLst>
              <a:ext uri="{FF2B5EF4-FFF2-40B4-BE49-F238E27FC236}">
                <a16:creationId xmlns:a16="http://schemas.microsoft.com/office/drawing/2014/main" id="{12DA194D-AF85-4674-B7DE-1A9CC6E64DF1}"/>
              </a:ext>
            </a:extLst>
          </p:cNvPr>
          <p:cNvSpPr txBox="1"/>
          <p:nvPr/>
        </p:nvSpPr>
        <p:spPr>
          <a:xfrm>
            <a:off x="689587" y="2868123"/>
            <a:ext cx="30480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_tradnl" b="1" dirty="0"/>
              <a:t>4</a:t>
            </a:r>
            <a:endParaRPr lang="es-ES" b="1" dirty="0"/>
          </a:p>
        </p:txBody>
      </p:sp>
      <mc:AlternateContent xmlns:mc="http://schemas.openxmlformats.org/markup-compatibility/2006" xmlns:a14="http://schemas.microsoft.com/office/drawing/2010/main">
        <mc:Choice Requires="a14">
          <p:sp>
            <p:nvSpPr>
              <p:cNvPr id="32" name="CuadroTexto 31">
                <a:extLst>
                  <a:ext uri="{FF2B5EF4-FFF2-40B4-BE49-F238E27FC236}">
                    <a16:creationId xmlns:a16="http://schemas.microsoft.com/office/drawing/2014/main" id="{BAD13A0E-0194-4DC4-B094-6774E5EB12AD}"/>
                  </a:ext>
                </a:extLst>
              </p:cNvPr>
              <p:cNvSpPr txBox="1"/>
              <p:nvPr/>
            </p:nvSpPr>
            <p:spPr>
              <a:xfrm>
                <a:off x="5472045" y="3149050"/>
                <a:ext cx="4971142" cy="554254"/>
              </a:xfrm>
              <a:prstGeom prst="rect">
                <a:avLst/>
              </a:prstGeom>
              <a:noFill/>
            </p:spPr>
            <p:txBody>
              <a:bodyPr wrap="square">
                <a:spAutoFit/>
              </a:bodyPr>
              <a:lstStyle/>
              <a:p>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𝑋</m:t>
                        </m:r>
                      </m:e>
                      <m:sub>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𝐵</m:t>
                            </m:r>
                          </m:e>
                          <m:sub>
                            <m:r>
                              <a:rPr lang="es-ES_tradnl" b="0" i="1" smtClean="0">
                                <a:latin typeface="Cambria Math" panose="02040503050406030204" pitchFamily="18" charset="0"/>
                              </a:rPr>
                              <m:t>4</m:t>
                            </m:r>
                          </m:sub>
                        </m:sSub>
                      </m:sub>
                    </m:sSub>
                    <m:r>
                      <a:rPr lang="es-ES_tradnl" b="0" i="1" smtClean="0">
                        <a:latin typeface="Cambria Math" panose="02040503050406030204" pitchFamily="18" charset="0"/>
                      </a:rPr>
                      <m:t>=</m:t>
                    </m:r>
                    <m:d>
                      <m:dPr>
                        <m:ctrlPr>
                          <a:rPr lang="es-ES_tradnl" i="1">
                            <a:latin typeface="Cambria Math" panose="02040503050406030204" pitchFamily="18" charset="0"/>
                          </a:rPr>
                        </m:ctrlPr>
                      </m:dPr>
                      <m:e>
                        <m:m>
                          <m:mPr>
                            <m:mcs>
                              <m:mc>
                                <m:mcPr>
                                  <m:count m:val="2"/>
                                  <m:mcJc m:val="center"/>
                                </m:mcPr>
                              </m:mc>
                            </m:mcs>
                            <m:ctrlPr>
                              <a:rPr lang="es-ES_tradnl" i="1">
                                <a:latin typeface="Cambria Math" panose="02040503050406030204" pitchFamily="18" charset="0"/>
                              </a:rPr>
                            </m:ctrlPr>
                          </m:mPr>
                          <m:mr>
                            <m:e>
                              <m:r>
                                <m:rPr>
                                  <m:brk m:alnAt="7"/>
                                </m:rPr>
                                <a:rPr lang="es-ES_tradnl" i="1">
                                  <a:latin typeface="Cambria Math" panose="02040503050406030204" pitchFamily="18" charset="0"/>
                                </a:rPr>
                                <m:t>1</m:t>
                              </m:r>
                            </m:e>
                            <m:e>
                              <m:r>
                                <a:rPr lang="es-ES_tradnl" i="1">
                                  <a:latin typeface="Cambria Math" panose="02040503050406030204" pitchFamily="18" charset="0"/>
                                </a:rPr>
                                <m:t>0</m:t>
                              </m:r>
                            </m:e>
                          </m:mr>
                          <m:mr>
                            <m:e>
                              <m:r>
                                <a:rPr lang="es-ES_tradnl" i="1">
                                  <a:latin typeface="Cambria Math" panose="02040503050406030204" pitchFamily="18" charset="0"/>
                                </a:rPr>
                                <m:t>−1</m:t>
                              </m:r>
                            </m:e>
                            <m:e>
                              <m:r>
                                <a:rPr lang="es-ES_tradnl" i="1">
                                  <a:latin typeface="Cambria Math" panose="02040503050406030204" pitchFamily="18" charset="0"/>
                                </a:rPr>
                                <m:t>1</m:t>
                              </m:r>
                            </m:e>
                          </m:mr>
                        </m:m>
                      </m:e>
                    </m:d>
                  </m:oMath>
                </a14:m>
                <a:r>
                  <a:rPr lang="es-ES_tradnl" dirty="0"/>
                  <a:t> </a:t>
                </a:r>
                <a14:m>
                  <m:oMath xmlns:m="http://schemas.openxmlformats.org/officeDocument/2006/math">
                    <m:d>
                      <m:dPr>
                        <m:ctrlPr>
                          <a:rPr lang="es-ES_tradnl" i="1">
                            <a:latin typeface="Cambria Math" panose="02040503050406030204" pitchFamily="18" charset="0"/>
                          </a:rPr>
                        </m:ctrlPr>
                      </m:dPr>
                      <m:e>
                        <m:m>
                          <m:mPr>
                            <m:mcs>
                              <m:mc>
                                <m:mcPr>
                                  <m:count m:val="1"/>
                                  <m:mcJc m:val="center"/>
                                </m:mcPr>
                              </m:mc>
                            </m:mcs>
                            <m:ctrlPr>
                              <a:rPr lang="es-ES_tradnl" i="1">
                                <a:latin typeface="Cambria Math" panose="02040503050406030204" pitchFamily="18" charset="0"/>
                              </a:rPr>
                            </m:ctrlPr>
                          </m:mPr>
                          <m:mr>
                            <m:e>
                              <m:r>
                                <m:rPr>
                                  <m:brk m:alnAt="7"/>
                                </m:rPr>
                                <a:rPr lang="es-ES_tradnl" i="1">
                                  <a:latin typeface="Cambria Math" panose="02040503050406030204" pitchFamily="18" charset="0"/>
                                </a:rPr>
                                <m:t>6</m:t>
                              </m:r>
                            </m:e>
                          </m:mr>
                          <m:mr>
                            <m:e>
                              <m:r>
                                <a:rPr lang="es-ES_tradnl" i="1">
                                  <a:latin typeface="Cambria Math" panose="02040503050406030204" pitchFamily="18" charset="0"/>
                                </a:rPr>
                                <m:t>3</m:t>
                              </m:r>
                            </m:e>
                          </m:mr>
                        </m:m>
                      </m:e>
                    </m:d>
                    <m:r>
                      <a:rPr lang="es-ES_tradnl" b="0" i="0" smtClean="0">
                        <a:latin typeface="Cambria Math" panose="02040503050406030204" pitchFamily="18" charset="0"/>
                      </a:rPr>
                      <m:t>=</m:t>
                    </m:r>
                    <m:sSup>
                      <m:sSupPr>
                        <m:ctrlPr>
                          <a:rPr lang="es-ES_tradnl" b="0" i="1" smtClean="0">
                            <a:latin typeface="Cambria Math" panose="02040503050406030204" pitchFamily="18" charset="0"/>
                          </a:rPr>
                        </m:ctrlPr>
                      </m:sSupPr>
                      <m:e>
                        <m:d>
                          <m:dPr>
                            <m:ctrlPr>
                              <a:rPr lang="es-ES_tradnl" b="0" i="1" smtClean="0">
                                <a:latin typeface="Cambria Math" panose="02040503050406030204" pitchFamily="18" charset="0"/>
                              </a:rPr>
                            </m:ctrlPr>
                          </m:dPr>
                          <m:e>
                            <m:r>
                              <a:rPr lang="es-ES_tradnl" b="0" i="0" smtClean="0">
                                <a:latin typeface="Cambria Math" panose="02040503050406030204" pitchFamily="18" charset="0"/>
                              </a:rPr>
                              <m:t>6,−3</m:t>
                            </m:r>
                          </m:e>
                        </m:d>
                      </m:e>
                      <m:sup>
                        <m:r>
                          <m:rPr>
                            <m:sty m:val="p"/>
                          </m:rPr>
                          <a:rPr lang="es-ES_tradnl" b="0" i="0" smtClean="0">
                            <a:latin typeface="Cambria Math" panose="02040503050406030204" pitchFamily="18" charset="0"/>
                          </a:rPr>
                          <m:t>t</m:t>
                        </m:r>
                      </m:sup>
                    </m:sSup>
                  </m:oMath>
                </a14:m>
                <a:endParaRPr lang="es-ES" dirty="0"/>
              </a:p>
            </p:txBody>
          </p:sp>
        </mc:Choice>
        <mc:Fallback xmlns="">
          <p:sp>
            <p:nvSpPr>
              <p:cNvPr id="32" name="CuadroTexto 31">
                <a:extLst>
                  <a:ext uri="{FF2B5EF4-FFF2-40B4-BE49-F238E27FC236}">
                    <a16:creationId xmlns:a16="http://schemas.microsoft.com/office/drawing/2014/main" id="{BAD13A0E-0194-4DC4-B094-6774E5EB12AD}"/>
                  </a:ext>
                </a:extLst>
              </p:cNvPr>
              <p:cNvSpPr txBox="1">
                <a:spLocks noRot="1" noChangeAspect="1" noMove="1" noResize="1" noEditPoints="1" noAdjustHandles="1" noChangeArrowheads="1" noChangeShapeType="1" noTextEdit="1"/>
              </p:cNvSpPr>
              <p:nvPr/>
            </p:nvSpPr>
            <p:spPr>
              <a:xfrm>
                <a:off x="5472045" y="3149050"/>
                <a:ext cx="4971142" cy="554254"/>
              </a:xfrm>
              <a:prstGeom prst="rect">
                <a:avLst/>
              </a:prstGeom>
              <a:blipFill>
                <a:blip r:embed="rId9"/>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99735551-E77D-4344-A0A3-6BC5159F3BB4}"/>
                  </a:ext>
                </a:extLst>
              </p:cNvPr>
              <p:cNvSpPr txBox="1"/>
              <p:nvPr/>
            </p:nvSpPr>
            <p:spPr>
              <a:xfrm>
                <a:off x="5103049" y="3917223"/>
                <a:ext cx="3958139" cy="34349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14:m>
                  <m:oMath xmlns:m="http://schemas.openxmlformats.org/officeDocument/2006/math">
                    <m:sSup>
                      <m:sSupPr>
                        <m:ctrlPr>
                          <a:rPr lang="es-ES_tradnl" sz="1600" b="0" i="1" smtClean="0">
                            <a:latin typeface="Cambria Math" panose="02040503050406030204" pitchFamily="18" charset="0"/>
                          </a:rPr>
                        </m:ctrlPr>
                      </m:sSupPr>
                      <m:e>
                        <m:r>
                          <a:rPr lang="es-ES_tradnl" sz="1600" b="0" i="1" smtClean="0">
                            <a:latin typeface="Cambria Math" panose="02040503050406030204" pitchFamily="18" charset="0"/>
                          </a:rPr>
                          <m:t>𝑋</m:t>
                        </m:r>
                      </m:e>
                      <m:sup>
                        <m:r>
                          <a:rPr lang="es-ES_tradnl" sz="1600" b="0" i="1" smtClean="0">
                            <a:latin typeface="Cambria Math" panose="02040503050406030204" pitchFamily="18" charset="0"/>
                          </a:rPr>
                          <m:t>4</m:t>
                        </m:r>
                      </m:sup>
                    </m:sSup>
                    <m:r>
                      <a:rPr lang="es-ES_tradnl" sz="1600" b="0" i="1" smtClean="0">
                        <a:latin typeface="Cambria Math" panose="02040503050406030204" pitchFamily="18" charset="0"/>
                      </a:rPr>
                      <m:t>=(0,6,0,−3)</m:t>
                    </m:r>
                  </m:oMath>
                </a14:m>
                <a:r>
                  <a:rPr lang="es-ES" sz="1600" dirty="0">
                    <a:latin typeface="+mj-lt"/>
                  </a:rPr>
                  <a:t> solución básica</a:t>
                </a:r>
              </a:p>
            </p:txBody>
          </p:sp>
        </mc:Choice>
        <mc:Fallback xmlns="">
          <p:sp>
            <p:nvSpPr>
              <p:cNvPr id="33" name="CuadroTexto 32">
                <a:extLst>
                  <a:ext uri="{FF2B5EF4-FFF2-40B4-BE49-F238E27FC236}">
                    <a16:creationId xmlns:a16="http://schemas.microsoft.com/office/drawing/2014/main" id="{99735551-E77D-4344-A0A3-6BC5159F3BB4}"/>
                  </a:ext>
                </a:extLst>
              </p:cNvPr>
              <p:cNvSpPr txBox="1">
                <a:spLocks noRot="1" noChangeAspect="1" noMove="1" noResize="1" noEditPoints="1" noAdjustHandles="1" noChangeArrowheads="1" noChangeShapeType="1" noTextEdit="1"/>
              </p:cNvSpPr>
              <p:nvPr/>
            </p:nvSpPr>
            <p:spPr>
              <a:xfrm>
                <a:off x="5103049" y="3917223"/>
                <a:ext cx="3958139" cy="343492"/>
              </a:xfrm>
              <a:prstGeom prst="rect">
                <a:avLst/>
              </a:prstGeom>
              <a:blipFill>
                <a:blip r:embed="rId10"/>
                <a:stretch>
                  <a:fillRect t="-1667" b="-16667"/>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4" name="CuadroTexto 33">
                <a:extLst>
                  <a:ext uri="{FF2B5EF4-FFF2-40B4-BE49-F238E27FC236}">
                    <a16:creationId xmlns:a16="http://schemas.microsoft.com/office/drawing/2014/main" id="{0A5C97F1-F728-4F43-A2B1-0CFEFE7B70E0}"/>
                  </a:ext>
                </a:extLst>
              </p:cNvPr>
              <p:cNvSpPr txBox="1"/>
              <p:nvPr/>
            </p:nvSpPr>
            <p:spPr>
              <a:xfrm>
                <a:off x="426341" y="4725075"/>
                <a:ext cx="4971142" cy="12931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𝐵</m:t>
                          </m:r>
                        </m:e>
                        <m:sub>
                          <m:r>
                            <a:rPr lang="es-ES_tradnl" b="0" i="1" smtClean="0">
                              <a:latin typeface="Cambria Math" panose="02040503050406030204" pitchFamily="18" charset="0"/>
                            </a:rPr>
                            <m:t>5</m:t>
                          </m:r>
                        </m:sub>
                      </m:sSub>
                      <m:r>
                        <a:rPr lang="es-ES_tradnl" b="0" i="1" smtClean="0">
                          <a:latin typeface="Cambria Math" panose="02040503050406030204" pitchFamily="18" charset="0"/>
                        </a:rPr>
                        <m:t>=</m:t>
                      </m:r>
                      <m:d>
                        <m:dPr>
                          <m:ctrlPr>
                            <a:rPr lang="es-ES_tradnl" i="1">
                              <a:latin typeface="Cambria Math" panose="02040503050406030204" pitchFamily="18" charset="0"/>
                            </a:rPr>
                          </m:ctrlPr>
                        </m:dPr>
                        <m:e>
                          <m:m>
                            <m:mPr>
                              <m:mcs>
                                <m:mc>
                                  <m:mcPr>
                                    <m:count m:val="2"/>
                                    <m:mcJc m:val="center"/>
                                  </m:mcPr>
                                </m:mc>
                              </m:mcs>
                              <m:ctrlPr>
                                <a:rPr lang="es-ES_tradnl" i="1">
                                  <a:latin typeface="Cambria Math" panose="02040503050406030204" pitchFamily="18" charset="0"/>
                                </a:rPr>
                              </m:ctrlPr>
                            </m:mPr>
                            <m:mr>
                              <m:e>
                                <m:r>
                                  <m:rPr>
                                    <m:brk m:alnAt="7"/>
                                  </m:rPr>
                                  <a:rPr lang="es-ES_tradnl" i="1">
                                    <a:latin typeface="Cambria Math" panose="02040503050406030204" pitchFamily="18" charset="0"/>
                                  </a:rPr>
                                  <m:t>1</m:t>
                                </m:r>
                              </m:e>
                              <m:e>
                                <m:r>
                                  <a:rPr lang="es-ES_tradnl" b="0" i="1" smtClean="0">
                                    <a:latin typeface="Cambria Math" panose="02040503050406030204" pitchFamily="18" charset="0"/>
                                  </a:rPr>
                                  <m:t>0</m:t>
                                </m:r>
                              </m:e>
                            </m:mr>
                            <m:mr>
                              <m:e>
                                <m:r>
                                  <a:rPr lang="es-ES_tradnl" b="0" i="1" smtClean="0">
                                    <a:latin typeface="Cambria Math" panose="02040503050406030204" pitchFamily="18" charset="0"/>
                                  </a:rPr>
                                  <m:t>0</m:t>
                                </m:r>
                              </m:e>
                              <m:e>
                                <m:r>
                                  <a:rPr lang="es-ES_tradnl" b="0" i="1" smtClean="0">
                                    <a:latin typeface="Cambria Math" panose="02040503050406030204" pitchFamily="18" charset="0"/>
                                  </a:rPr>
                                  <m:t>1</m:t>
                                </m:r>
                              </m:e>
                            </m:mr>
                          </m:m>
                        </m:e>
                      </m:d>
                    </m:oMath>
                  </m:oMathPara>
                </a14:m>
                <a:endParaRPr lang="es-ES_tradnl" dirty="0"/>
              </a:p>
              <a:p>
                <a:endParaRPr lang="es-ES_tradnl" dirty="0"/>
              </a:p>
              <a:p>
                <a:pPr/>
                <a14:m>
                  <m:oMathPara xmlns:m="http://schemas.openxmlformats.org/officeDocument/2006/math">
                    <m:oMathParaPr>
                      <m:jc m:val="centerGroup"/>
                    </m:oMathParaPr>
                    <m:oMath xmlns:m="http://schemas.openxmlformats.org/officeDocument/2006/math">
                      <m:sSubSup>
                        <m:sSubSupPr>
                          <m:ctrlPr>
                            <a:rPr lang="es-ES_tradnl" b="0" i="1" smtClean="0">
                              <a:latin typeface="Cambria Math" panose="02040503050406030204" pitchFamily="18" charset="0"/>
                            </a:rPr>
                          </m:ctrlPr>
                        </m:sSubSupPr>
                        <m:e>
                          <m:r>
                            <a:rPr lang="es-ES_tradnl" b="0" i="1" smtClean="0">
                              <a:latin typeface="Cambria Math" panose="02040503050406030204" pitchFamily="18" charset="0"/>
                            </a:rPr>
                            <m:t>𝐵</m:t>
                          </m:r>
                        </m:e>
                        <m:sub>
                          <m:r>
                            <a:rPr lang="es-ES_tradnl" b="0" i="1" smtClean="0">
                              <a:latin typeface="Cambria Math" panose="02040503050406030204" pitchFamily="18" charset="0"/>
                            </a:rPr>
                            <m:t>5</m:t>
                          </m:r>
                        </m:sub>
                        <m:sup>
                          <m:r>
                            <a:rPr lang="es-ES_tradnl" b="0" i="1" smtClean="0">
                              <a:latin typeface="Cambria Math" panose="02040503050406030204" pitchFamily="18" charset="0"/>
                            </a:rPr>
                            <m:t>−1</m:t>
                          </m:r>
                        </m:sup>
                      </m:sSubSup>
                      <m:r>
                        <a:rPr lang="es-ES_tradnl" b="0" i="1" smtClean="0">
                          <a:latin typeface="Cambria Math" panose="02040503050406030204" pitchFamily="18" charset="0"/>
                        </a:rPr>
                        <m:t>=</m:t>
                      </m:r>
                      <m:d>
                        <m:dPr>
                          <m:ctrlPr>
                            <a:rPr lang="es-ES_tradnl" i="1">
                              <a:latin typeface="Cambria Math" panose="02040503050406030204" pitchFamily="18" charset="0"/>
                            </a:rPr>
                          </m:ctrlPr>
                        </m:dPr>
                        <m:e>
                          <m:m>
                            <m:mPr>
                              <m:mcs>
                                <m:mc>
                                  <m:mcPr>
                                    <m:count m:val="2"/>
                                    <m:mcJc m:val="center"/>
                                  </m:mcPr>
                                </m:mc>
                              </m:mcs>
                              <m:ctrlPr>
                                <a:rPr lang="es-ES_tradnl" i="1">
                                  <a:latin typeface="Cambria Math" panose="02040503050406030204" pitchFamily="18" charset="0"/>
                                </a:rPr>
                              </m:ctrlPr>
                            </m:mPr>
                            <m:mr>
                              <m:e>
                                <m:r>
                                  <m:rPr>
                                    <m:brk m:alnAt="7"/>
                                  </m:rPr>
                                  <a:rPr lang="es-ES_tradnl" b="0" i="1" smtClean="0">
                                    <a:latin typeface="Cambria Math" panose="02040503050406030204" pitchFamily="18" charset="0"/>
                                  </a:rPr>
                                  <m:t>1</m:t>
                                </m:r>
                              </m:e>
                              <m:e>
                                <m:r>
                                  <a:rPr lang="es-ES_tradnl" b="0" i="1" smtClean="0">
                                    <a:latin typeface="Cambria Math" panose="02040503050406030204" pitchFamily="18" charset="0"/>
                                  </a:rPr>
                                  <m:t>0</m:t>
                                </m:r>
                              </m:e>
                            </m:mr>
                            <m:mr>
                              <m:e>
                                <m:r>
                                  <a:rPr lang="es-ES_tradnl" b="0" i="1" smtClean="0">
                                    <a:latin typeface="Cambria Math" panose="02040503050406030204" pitchFamily="18" charset="0"/>
                                  </a:rPr>
                                  <m:t>0</m:t>
                                </m:r>
                              </m:e>
                              <m:e>
                                <m:r>
                                  <a:rPr lang="es-ES_tradnl" b="0" i="1" smtClean="0">
                                    <a:latin typeface="Cambria Math" panose="02040503050406030204" pitchFamily="18" charset="0"/>
                                  </a:rPr>
                                  <m:t>1</m:t>
                                </m:r>
                              </m:e>
                            </m:mr>
                          </m:m>
                        </m:e>
                      </m:d>
                    </m:oMath>
                  </m:oMathPara>
                </a14:m>
                <a:endParaRPr lang="es-ES_tradnl" b="0" dirty="0"/>
              </a:p>
            </p:txBody>
          </p:sp>
        </mc:Choice>
        <mc:Fallback xmlns="">
          <p:sp>
            <p:nvSpPr>
              <p:cNvPr id="34" name="CuadroTexto 33">
                <a:extLst>
                  <a:ext uri="{FF2B5EF4-FFF2-40B4-BE49-F238E27FC236}">
                    <a16:creationId xmlns:a16="http://schemas.microsoft.com/office/drawing/2014/main" id="{0A5C97F1-F728-4F43-A2B1-0CFEFE7B70E0}"/>
                  </a:ext>
                </a:extLst>
              </p:cNvPr>
              <p:cNvSpPr txBox="1">
                <a:spLocks noRot="1" noChangeAspect="1" noMove="1" noResize="1" noEditPoints="1" noAdjustHandles="1" noChangeArrowheads="1" noChangeShapeType="1" noTextEdit="1"/>
              </p:cNvSpPr>
              <p:nvPr/>
            </p:nvSpPr>
            <p:spPr>
              <a:xfrm>
                <a:off x="426341" y="4725075"/>
                <a:ext cx="4971142" cy="1293175"/>
              </a:xfrm>
              <a:prstGeom prst="rect">
                <a:avLst/>
              </a:prstGeom>
              <a:blipFill>
                <a:blip r:embed="rId11"/>
                <a:stretch>
                  <a:fillRect/>
                </a:stretch>
              </a:blipFill>
            </p:spPr>
            <p:txBody>
              <a:bodyPr/>
              <a:lstStyle/>
              <a:p>
                <a:r>
                  <a:rPr lang="es-ES">
                    <a:noFill/>
                  </a:rPr>
                  <a:t> </a:t>
                </a:r>
              </a:p>
            </p:txBody>
          </p:sp>
        </mc:Fallback>
      </mc:AlternateContent>
      <p:sp>
        <p:nvSpPr>
          <p:cNvPr id="35" name="CuadroTexto 34">
            <a:extLst>
              <a:ext uri="{FF2B5EF4-FFF2-40B4-BE49-F238E27FC236}">
                <a16:creationId xmlns:a16="http://schemas.microsoft.com/office/drawing/2014/main" id="{CC3C492D-7FE1-461F-8E0A-BAAE53C3E79E}"/>
              </a:ext>
            </a:extLst>
          </p:cNvPr>
          <p:cNvSpPr txBox="1"/>
          <p:nvPr/>
        </p:nvSpPr>
        <p:spPr>
          <a:xfrm>
            <a:off x="712002" y="4645895"/>
            <a:ext cx="304800" cy="36933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s-ES_tradnl" b="1" dirty="0"/>
              <a:t>5</a:t>
            </a:r>
            <a:endParaRPr lang="es-ES" b="1" dirty="0"/>
          </a:p>
        </p:txBody>
      </p:sp>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FF7943D2-90FA-4A1A-90B1-6A25029BAFD2}"/>
                  </a:ext>
                </a:extLst>
              </p:cNvPr>
              <p:cNvSpPr txBox="1"/>
              <p:nvPr/>
            </p:nvSpPr>
            <p:spPr>
              <a:xfrm>
                <a:off x="5494460" y="4926822"/>
                <a:ext cx="4971142" cy="554254"/>
              </a:xfrm>
              <a:prstGeom prst="rect">
                <a:avLst/>
              </a:prstGeom>
              <a:noFill/>
            </p:spPr>
            <p:txBody>
              <a:bodyPr wrap="square">
                <a:spAutoFit/>
              </a:bodyPr>
              <a:lstStyle/>
              <a:p>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𝑋</m:t>
                        </m:r>
                      </m:e>
                      <m:sub>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𝐵</m:t>
                            </m:r>
                          </m:e>
                          <m:sub>
                            <m:r>
                              <a:rPr lang="es-ES_tradnl" b="0" i="1" smtClean="0">
                                <a:latin typeface="Cambria Math" panose="02040503050406030204" pitchFamily="18" charset="0"/>
                              </a:rPr>
                              <m:t>5</m:t>
                            </m:r>
                          </m:sub>
                        </m:sSub>
                      </m:sub>
                    </m:sSub>
                    <m:r>
                      <a:rPr lang="es-ES_tradnl" b="0" i="1" smtClean="0">
                        <a:latin typeface="Cambria Math" panose="02040503050406030204" pitchFamily="18" charset="0"/>
                      </a:rPr>
                      <m:t>=</m:t>
                    </m:r>
                    <m:d>
                      <m:dPr>
                        <m:ctrlPr>
                          <a:rPr lang="es-ES_tradnl" i="1">
                            <a:latin typeface="Cambria Math" panose="02040503050406030204" pitchFamily="18" charset="0"/>
                          </a:rPr>
                        </m:ctrlPr>
                      </m:dPr>
                      <m:e>
                        <m:m>
                          <m:mPr>
                            <m:mcs>
                              <m:mc>
                                <m:mcPr>
                                  <m:count m:val="2"/>
                                  <m:mcJc m:val="center"/>
                                </m:mcPr>
                              </m:mc>
                            </m:mcs>
                            <m:ctrlPr>
                              <a:rPr lang="es-ES_tradnl" i="1">
                                <a:latin typeface="Cambria Math" panose="02040503050406030204" pitchFamily="18" charset="0"/>
                              </a:rPr>
                            </m:ctrlPr>
                          </m:mPr>
                          <m:mr>
                            <m:e>
                              <m:r>
                                <m:rPr>
                                  <m:brk m:alnAt="7"/>
                                </m:rPr>
                                <a:rPr lang="es-ES_tradnl" i="1">
                                  <a:latin typeface="Cambria Math" panose="02040503050406030204" pitchFamily="18" charset="0"/>
                                </a:rPr>
                                <m:t>1</m:t>
                              </m:r>
                            </m:e>
                            <m:e>
                              <m:r>
                                <a:rPr lang="es-ES_tradnl" i="1">
                                  <a:latin typeface="Cambria Math" panose="02040503050406030204" pitchFamily="18" charset="0"/>
                                </a:rPr>
                                <m:t>0</m:t>
                              </m:r>
                            </m:e>
                          </m:mr>
                          <m:mr>
                            <m:e>
                              <m:r>
                                <a:rPr lang="es-ES_tradnl" i="1">
                                  <a:latin typeface="Cambria Math" panose="02040503050406030204" pitchFamily="18" charset="0"/>
                                </a:rPr>
                                <m:t>0</m:t>
                              </m:r>
                            </m:e>
                            <m:e>
                              <m:r>
                                <a:rPr lang="es-ES_tradnl" i="1">
                                  <a:latin typeface="Cambria Math" panose="02040503050406030204" pitchFamily="18" charset="0"/>
                                </a:rPr>
                                <m:t>1</m:t>
                              </m:r>
                            </m:e>
                          </m:mr>
                        </m:m>
                      </m:e>
                    </m:d>
                  </m:oMath>
                </a14:m>
                <a:r>
                  <a:rPr lang="es-ES_tradnl" dirty="0"/>
                  <a:t> </a:t>
                </a:r>
                <a14:m>
                  <m:oMath xmlns:m="http://schemas.openxmlformats.org/officeDocument/2006/math">
                    <m:d>
                      <m:dPr>
                        <m:ctrlPr>
                          <a:rPr lang="es-ES_tradnl" i="1">
                            <a:latin typeface="Cambria Math" panose="02040503050406030204" pitchFamily="18" charset="0"/>
                          </a:rPr>
                        </m:ctrlPr>
                      </m:dPr>
                      <m:e>
                        <m:m>
                          <m:mPr>
                            <m:mcs>
                              <m:mc>
                                <m:mcPr>
                                  <m:count m:val="1"/>
                                  <m:mcJc m:val="center"/>
                                </m:mcPr>
                              </m:mc>
                            </m:mcs>
                            <m:ctrlPr>
                              <a:rPr lang="es-ES_tradnl" i="1">
                                <a:latin typeface="Cambria Math" panose="02040503050406030204" pitchFamily="18" charset="0"/>
                              </a:rPr>
                            </m:ctrlPr>
                          </m:mPr>
                          <m:mr>
                            <m:e>
                              <m:r>
                                <m:rPr>
                                  <m:brk m:alnAt="7"/>
                                </m:rPr>
                                <a:rPr lang="es-ES_tradnl" i="1">
                                  <a:latin typeface="Cambria Math" panose="02040503050406030204" pitchFamily="18" charset="0"/>
                                </a:rPr>
                                <m:t>6</m:t>
                              </m:r>
                            </m:e>
                          </m:mr>
                          <m:mr>
                            <m:e>
                              <m:r>
                                <a:rPr lang="es-ES_tradnl" i="1">
                                  <a:latin typeface="Cambria Math" panose="02040503050406030204" pitchFamily="18" charset="0"/>
                                </a:rPr>
                                <m:t>3</m:t>
                              </m:r>
                            </m:e>
                          </m:mr>
                        </m:m>
                      </m:e>
                    </m:d>
                    <m:r>
                      <a:rPr lang="es-ES_tradnl" b="0" i="0" smtClean="0">
                        <a:latin typeface="Cambria Math" panose="02040503050406030204" pitchFamily="18" charset="0"/>
                      </a:rPr>
                      <m:t>=</m:t>
                    </m:r>
                    <m:sSup>
                      <m:sSupPr>
                        <m:ctrlPr>
                          <a:rPr lang="es-ES_tradnl" b="0" i="1" smtClean="0">
                            <a:latin typeface="Cambria Math" panose="02040503050406030204" pitchFamily="18" charset="0"/>
                          </a:rPr>
                        </m:ctrlPr>
                      </m:sSupPr>
                      <m:e>
                        <m:d>
                          <m:dPr>
                            <m:ctrlPr>
                              <a:rPr lang="es-ES_tradnl" b="0" i="1" smtClean="0">
                                <a:latin typeface="Cambria Math" panose="02040503050406030204" pitchFamily="18" charset="0"/>
                              </a:rPr>
                            </m:ctrlPr>
                          </m:dPr>
                          <m:e>
                            <m:r>
                              <a:rPr lang="es-ES_tradnl" b="0" i="0" smtClean="0">
                                <a:latin typeface="Cambria Math" panose="02040503050406030204" pitchFamily="18" charset="0"/>
                              </a:rPr>
                              <m:t>6,3</m:t>
                            </m:r>
                          </m:e>
                        </m:d>
                      </m:e>
                      <m:sup>
                        <m:r>
                          <m:rPr>
                            <m:sty m:val="p"/>
                          </m:rPr>
                          <a:rPr lang="es-ES_tradnl" b="0" i="0" smtClean="0">
                            <a:latin typeface="Cambria Math" panose="02040503050406030204" pitchFamily="18" charset="0"/>
                          </a:rPr>
                          <m:t>t</m:t>
                        </m:r>
                      </m:sup>
                    </m:sSup>
                  </m:oMath>
                </a14:m>
                <a:endParaRPr lang="es-ES" dirty="0"/>
              </a:p>
            </p:txBody>
          </p:sp>
        </mc:Choice>
        <mc:Fallback xmlns="">
          <p:sp>
            <p:nvSpPr>
              <p:cNvPr id="36" name="CuadroTexto 35">
                <a:extLst>
                  <a:ext uri="{FF2B5EF4-FFF2-40B4-BE49-F238E27FC236}">
                    <a16:creationId xmlns:a16="http://schemas.microsoft.com/office/drawing/2014/main" id="{FF7943D2-90FA-4A1A-90B1-6A25029BAFD2}"/>
                  </a:ext>
                </a:extLst>
              </p:cNvPr>
              <p:cNvSpPr txBox="1">
                <a:spLocks noRot="1" noChangeAspect="1" noMove="1" noResize="1" noEditPoints="1" noAdjustHandles="1" noChangeArrowheads="1" noChangeShapeType="1" noTextEdit="1"/>
              </p:cNvSpPr>
              <p:nvPr/>
            </p:nvSpPr>
            <p:spPr>
              <a:xfrm>
                <a:off x="5494460" y="4926822"/>
                <a:ext cx="4971142" cy="554254"/>
              </a:xfrm>
              <a:prstGeom prst="rect">
                <a:avLst/>
              </a:prstGeom>
              <a:blipFill>
                <a:blip r:embed="rId12"/>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DB4C1170-7881-4D84-839A-89E1C057183A}"/>
                  </a:ext>
                </a:extLst>
              </p:cNvPr>
              <p:cNvSpPr txBox="1"/>
              <p:nvPr/>
            </p:nvSpPr>
            <p:spPr>
              <a:xfrm>
                <a:off x="5103050" y="5696565"/>
                <a:ext cx="3958139" cy="34778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14:m>
                  <m:oMath xmlns:m="http://schemas.openxmlformats.org/officeDocument/2006/math">
                    <m:sSup>
                      <m:sSupPr>
                        <m:ctrlPr>
                          <a:rPr lang="es-ES_tradnl" sz="1600" b="0" i="1" smtClean="0">
                            <a:latin typeface="Cambria Math" panose="02040503050406030204" pitchFamily="18" charset="0"/>
                          </a:rPr>
                        </m:ctrlPr>
                      </m:sSupPr>
                      <m:e>
                        <m:r>
                          <a:rPr lang="es-ES_tradnl" sz="1600" b="0" i="1" smtClean="0">
                            <a:latin typeface="Cambria Math" panose="02040503050406030204" pitchFamily="18" charset="0"/>
                          </a:rPr>
                          <m:t>𝑋</m:t>
                        </m:r>
                      </m:e>
                      <m:sup>
                        <m:r>
                          <a:rPr lang="es-ES_tradnl" sz="1600" b="0" i="1" smtClean="0">
                            <a:latin typeface="Cambria Math" panose="02040503050406030204" pitchFamily="18" charset="0"/>
                          </a:rPr>
                          <m:t>5</m:t>
                        </m:r>
                      </m:sup>
                    </m:sSup>
                    <m:r>
                      <a:rPr lang="es-ES_tradnl" sz="1600" b="0" i="1" smtClean="0">
                        <a:latin typeface="Cambria Math" panose="02040503050406030204" pitchFamily="18" charset="0"/>
                      </a:rPr>
                      <m:t>=(0,0,6,3)</m:t>
                    </m:r>
                  </m:oMath>
                </a14:m>
                <a:r>
                  <a:rPr lang="es-ES" sz="1600" dirty="0">
                    <a:latin typeface="+mj-lt"/>
                  </a:rPr>
                  <a:t> solución básica</a:t>
                </a:r>
              </a:p>
            </p:txBody>
          </p:sp>
        </mc:Choice>
        <mc:Fallback xmlns="">
          <p:sp>
            <p:nvSpPr>
              <p:cNvPr id="41" name="CuadroTexto 40">
                <a:extLst>
                  <a:ext uri="{FF2B5EF4-FFF2-40B4-BE49-F238E27FC236}">
                    <a16:creationId xmlns:a16="http://schemas.microsoft.com/office/drawing/2014/main" id="{DB4C1170-7881-4D84-839A-89E1C057183A}"/>
                  </a:ext>
                </a:extLst>
              </p:cNvPr>
              <p:cNvSpPr txBox="1">
                <a:spLocks noRot="1" noChangeAspect="1" noMove="1" noResize="1" noEditPoints="1" noAdjustHandles="1" noChangeArrowheads="1" noChangeShapeType="1" noTextEdit="1"/>
              </p:cNvSpPr>
              <p:nvPr/>
            </p:nvSpPr>
            <p:spPr>
              <a:xfrm>
                <a:off x="5103050" y="5696565"/>
                <a:ext cx="3958139" cy="347788"/>
              </a:xfrm>
              <a:prstGeom prst="rect">
                <a:avLst/>
              </a:prstGeom>
              <a:blipFill>
                <a:blip r:embed="rId13"/>
                <a:stretch>
                  <a:fillRect b="-1451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D5130D85-D47A-4913-9304-E49F8070D6BC}"/>
                  </a:ext>
                </a:extLst>
              </p:cNvPr>
              <p:cNvSpPr txBox="1"/>
              <p:nvPr/>
            </p:nvSpPr>
            <p:spPr>
              <a:xfrm>
                <a:off x="-1108229" y="4623763"/>
                <a:ext cx="527594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s-ES_tradnl" b="1" i="1" spc="-5" smtClean="0">
                              <a:latin typeface="Cambria Math" panose="02040503050406030204" pitchFamily="18" charset="0"/>
                              <a:cs typeface="Arial" panose="020B0604020202020204" pitchFamily="34" charset="0"/>
                            </a:rPr>
                          </m:ctrlPr>
                        </m:sSubPr>
                        <m:e>
                          <m:r>
                            <a:rPr lang="es-ES_tradnl" b="1" i="1" spc="-5">
                              <a:latin typeface="Cambria Math" panose="02040503050406030204" pitchFamily="18" charset="0"/>
                              <a:cs typeface="Arial" panose="020B0604020202020204" pitchFamily="34" charset="0"/>
                            </a:rPr>
                            <m:t>{</m:t>
                          </m:r>
                          <m:r>
                            <a:rPr lang="es-ES_tradnl" b="1" i="1" spc="-5">
                              <a:latin typeface="Cambria Math" panose="02040503050406030204" pitchFamily="18" charset="0"/>
                              <a:cs typeface="Arial" panose="020B0604020202020204" pitchFamily="34" charset="0"/>
                            </a:rPr>
                            <m:t>𝒂</m:t>
                          </m:r>
                        </m:e>
                        <m:sub>
                          <m:r>
                            <a:rPr lang="es-ES_tradnl" b="1" i="1" spc="-5" smtClean="0">
                              <a:latin typeface="Cambria Math" panose="02040503050406030204" pitchFamily="18" charset="0"/>
                              <a:cs typeface="Arial" panose="020B0604020202020204" pitchFamily="34" charset="0"/>
                            </a:rPr>
                            <m:t>𝟑</m:t>
                          </m:r>
                          <m:r>
                            <a:rPr lang="es-ES_tradnl" b="1" i="1" spc="-5">
                              <a:latin typeface="Cambria Math" panose="02040503050406030204" pitchFamily="18" charset="0"/>
                              <a:cs typeface="Arial" panose="020B0604020202020204" pitchFamily="34" charset="0"/>
                            </a:rPr>
                            <m:t> </m:t>
                          </m:r>
                        </m:sub>
                      </m:sSub>
                      <m:r>
                        <a:rPr lang="es-ES_tradnl" b="1" i="1" spc="-5" smtClean="0">
                          <a:latin typeface="Cambria Math" panose="02040503050406030204" pitchFamily="18" charset="0"/>
                          <a:cs typeface="Arial" panose="020B0604020202020204" pitchFamily="34" charset="0"/>
                        </a:rPr>
                        <m:t>, </m:t>
                      </m:r>
                      <m:sSub>
                        <m:sSubPr>
                          <m:ctrlPr>
                            <a:rPr lang="es-ES_tradnl" b="1" i="1" spc="-5">
                              <a:latin typeface="Cambria Math" panose="02040503050406030204" pitchFamily="18" charset="0"/>
                              <a:cs typeface="Arial" panose="020B0604020202020204" pitchFamily="34" charset="0"/>
                            </a:rPr>
                          </m:ctrlPr>
                        </m:sSubPr>
                        <m:e>
                          <m:r>
                            <a:rPr lang="es-ES_tradnl" b="1" i="1" spc="-5">
                              <a:latin typeface="Cambria Math" panose="02040503050406030204" pitchFamily="18" charset="0"/>
                              <a:cs typeface="Arial" panose="020B0604020202020204" pitchFamily="34" charset="0"/>
                            </a:rPr>
                            <m:t>𝒂</m:t>
                          </m:r>
                        </m:e>
                        <m:sub>
                          <m:r>
                            <a:rPr lang="es-ES_tradnl" b="1" i="1" spc="-5" smtClean="0">
                              <a:latin typeface="Cambria Math" panose="02040503050406030204" pitchFamily="18" charset="0"/>
                              <a:cs typeface="Arial" panose="020B0604020202020204" pitchFamily="34" charset="0"/>
                            </a:rPr>
                            <m:t>𝟒</m:t>
                          </m:r>
                        </m:sub>
                      </m:sSub>
                      <m:r>
                        <a:rPr lang="es-ES_tradnl" b="1" i="1" spc="-5">
                          <a:latin typeface="Cambria Math" panose="02040503050406030204" pitchFamily="18" charset="0"/>
                          <a:cs typeface="Arial" panose="020B0604020202020204" pitchFamily="34" charset="0"/>
                        </a:rPr>
                        <m:t>} </m:t>
                      </m:r>
                    </m:oMath>
                  </m:oMathPara>
                </a14:m>
                <a:endParaRPr lang="es-ES" b="1" dirty="0"/>
              </a:p>
            </p:txBody>
          </p:sp>
        </mc:Choice>
        <mc:Fallback xmlns="">
          <p:sp>
            <p:nvSpPr>
              <p:cNvPr id="42" name="CuadroTexto 41">
                <a:extLst>
                  <a:ext uri="{FF2B5EF4-FFF2-40B4-BE49-F238E27FC236}">
                    <a16:creationId xmlns:a16="http://schemas.microsoft.com/office/drawing/2014/main" id="{D5130D85-D47A-4913-9304-E49F8070D6BC}"/>
                  </a:ext>
                </a:extLst>
              </p:cNvPr>
              <p:cNvSpPr txBox="1">
                <a:spLocks noRot="1" noChangeAspect="1" noMove="1" noResize="1" noEditPoints="1" noAdjustHandles="1" noChangeArrowheads="1" noChangeShapeType="1" noTextEdit="1"/>
              </p:cNvSpPr>
              <p:nvPr/>
            </p:nvSpPr>
            <p:spPr>
              <a:xfrm>
                <a:off x="-1108229" y="4623763"/>
                <a:ext cx="5275942" cy="369332"/>
              </a:xfrm>
              <a:prstGeom prst="rect">
                <a:avLst/>
              </a:prstGeom>
              <a:blipFill>
                <a:blip r:embed="rId14"/>
                <a:stretch>
                  <a:fillRect b="-18033"/>
                </a:stretch>
              </a:blipFill>
            </p:spPr>
            <p:txBody>
              <a:bodyPr/>
              <a:lstStyle/>
              <a:p>
                <a:r>
                  <a:rPr lang="es-ES">
                    <a:noFill/>
                  </a:rPr>
                  <a:t> </a:t>
                </a:r>
              </a:p>
            </p:txBody>
          </p:sp>
        </mc:Fallback>
      </mc:AlternateContent>
    </p:spTree>
    <p:extLst>
      <p:ext uri="{BB962C8B-B14F-4D97-AF65-F5344CB8AC3E}">
        <p14:creationId xmlns:p14="http://schemas.microsoft.com/office/powerpoint/2010/main" val="3245196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Ejemplo de aerolínea (I)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36</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36" name="object 36">
            <a:extLst>
              <a:ext uri="{FF2B5EF4-FFF2-40B4-BE49-F238E27FC236}">
                <a16:creationId xmlns:a16="http://schemas.microsoft.com/office/drawing/2014/main" id="{7E64E837-DD5B-438A-9B71-B3629D6BAF6D}"/>
              </a:ext>
            </a:extLst>
          </p:cNvPr>
          <p:cNvSpPr/>
          <p:nvPr/>
        </p:nvSpPr>
        <p:spPr>
          <a:xfrm>
            <a:off x="630469" y="1828800"/>
            <a:ext cx="2467356" cy="2833116"/>
          </a:xfrm>
          <a:prstGeom prst="rect">
            <a:avLst/>
          </a:prstGeom>
          <a:blipFill>
            <a:blip r:embed="rId2" cstate="print"/>
            <a:stretch>
              <a:fillRect/>
            </a:stretch>
          </a:blipFill>
        </p:spPr>
        <p:txBody>
          <a:bodyPr wrap="square" lIns="0" tIns="0" rIns="0" bIns="0" rtlCol="0"/>
          <a:lstStyle/>
          <a:p>
            <a:endParaRPr/>
          </a:p>
        </p:txBody>
      </p:sp>
      <p:grpSp>
        <p:nvGrpSpPr>
          <p:cNvPr id="37" name="object 2">
            <a:extLst>
              <a:ext uri="{FF2B5EF4-FFF2-40B4-BE49-F238E27FC236}">
                <a16:creationId xmlns:a16="http://schemas.microsoft.com/office/drawing/2014/main" id="{CB93F51A-00A7-4C12-A830-1252D3089003}"/>
              </a:ext>
            </a:extLst>
          </p:cNvPr>
          <p:cNvGrpSpPr/>
          <p:nvPr/>
        </p:nvGrpSpPr>
        <p:grpSpPr>
          <a:xfrm>
            <a:off x="4591074" y="1752600"/>
            <a:ext cx="4434205" cy="4086860"/>
            <a:chOff x="4889753" y="2134361"/>
            <a:chExt cx="4434205" cy="4086860"/>
          </a:xfrm>
        </p:grpSpPr>
        <p:sp>
          <p:nvSpPr>
            <p:cNvPr id="38" name="object 3">
              <a:extLst>
                <a:ext uri="{FF2B5EF4-FFF2-40B4-BE49-F238E27FC236}">
                  <a16:creationId xmlns:a16="http://schemas.microsoft.com/office/drawing/2014/main" id="{AF4E8E70-9DE6-45EB-A145-9A2A0E350059}"/>
                </a:ext>
              </a:extLst>
            </p:cNvPr>
            <p:cNvSpPr/>
            <p:nvPr/>
          </p:nvSpPr>
          <p:spPr>
            <a:xfrm>
              <a:off x="5221223" y="3275075"/>
              <a:ext cx="1511935" cy="2391410"/>
            </a:xfrm>
            <a:custGeom>
              <a:avLst/>
              <a:gdLst/>
              <a:ahLst/>
              <a:cxnLst/>
              <a:rect l="l" t="t" r="r" b="b"/>
              <a:pathLst>
                <a:path w="1511934" h="2391410">
                  <a:moveTo>
                    <a:pt x="518540" y="0"/>
                  </a:moveTo>
                  <a:lnTo>
                    <a:pt x="4445" y="4445"/>
                  </a:lnTo>
                  <a:lnTo>
                    <a:pt x="7185" y="1163155"/>
                  </a:lnTo>
                  <a:lnTo>
                    <a:pt x="5784" y="1720066"/>
                  </a:lnTo>
                  <a:lnTo>
                    <a:pt x="2347" y="2178014"/>
                  </a:lnTo>
                  <a:lnTo>
                    <a:pt x="0" y="2382367"/>
                  </a:lnTo>
                  <a:lnTo>
                    <a:pt x="1494281" y="2391156"/>
                  </a:lnTo>
                  <a:lnTo>
                    <a:pt x="1511807" y="971423"/>
                  </a:lnTo>
                  <a:lnTo>
                    <a:pt x="518540" y="0"/>
                  </a:lnTo>
                  <a:close/>
                </a:path>
              </a:pathLst>
            </a:custGeom>
            <a:solidFill>
              <a:srgbClr val="D9D9D9"/>
            </a:solidFill>
          </p:spPr>
          <p:txBody>
            <a:bodyPr wrap="square" lIns="0" tIns="0" rIns="0" bIns="0" rtlCol="0"/>
            <a:lstStyle/>
            <a:p>
              <a:endParaRPr/>
            </a:p>
          </p:txBody>
        </p:sp>
        <p:sp>
          <p:nvSpPr>
            <p:cNvPr id="39" name="object 4">
              <a:extLst>
                <a:ext uri="{FF2B5EF4-FFF2-40B4-BE49-F238E27FC236}">
                  <a16:creationId xmlns:a16="http://schemas.microsoft.com/office/drawing/2014/main" id="{8DECE729-77DE-48A2-AD4B-38D735046DFE}"/>
                </a:ext>
              </a:extLst>
            </p:cNvPr>
            <p:cNvSpPr/>
            <p:nvPr/>
          </p:nvSpPr>
          <p:spPr>
            <a:xfrm>
              <a:off x="5147310" y="2134361"/>
              <a:ext cx="4177029" cy="3672840"/>
            </a:xfrm>
            <a:custGeom>
              <a:avLst/>
              <a:gdLst/>
              <a:ahLst/>
              <a:cxnLst/>
              <a:rect l="l" t="t" r="r" b="b"/>
              <a:pathLst>
                <a:path w="4177029" h="3672840">
                  <a:moveTo>
                    <a:pt x="4176522" y="3528060"/>
                  </a:moveTo>
                  <a:lnTo>
                    <a:pt x="4150614" y="3515106"/>
                  </a:lnTo>
                  <a:lnTo>
                    <a:pt x="4098798" y="3489198"/>
                  </a:lnTo>
                  <a:lnTo>
                    <a:pt x="4098798" y="3515106"/>
                  </a:lnTo>
                  <a:lnTo>
                    <a:pt x="84582" y="3515106"/>
                  </a:lnTo>
                  <a:lnTo>
                    <a:pt x="84582" y="77724"/>
                  </a:lnTo>
                  <a:lnTo>
                    <a:pt x="110490" y="77724"/>
                  </a:lnTo>
                  <a:lnTo>
                    <a:pt x="104013" y="64770"/>
                  </a:lnTo>
                  <a:lnTo>
                    <a:pt x="71628" y="0"/>
                  </a:lnTo>
                  <a:lnTo>
                    <a:pt x="32766" y="77724"/>
                  </a:lnTo>
                  <a:lnTo>
                    <a:pt x="58674" y="77724"/>
                  </a:lnTo>
                  <a:lnTo>
                    <a:pt x="58674" y="3515106"/>
                  </a:lnTo>
                  <a:lnTo>
                    <a:pt x="0" y="3515106"/>
                  </a:lnTo>
                  <a:lnTo>
                    <a:pt x="0" y="3541014"/>
                  </a:lnTo>
                  <a:lnTo>
                    <a:pt x="58674" y="3541014"/>
                  </a:lnTo>
                  <a:lnTo>
                    <a:pt x="58674" y="3672408"/>
                  </a:lnTo>
                  <a:lnTo>
                    <a:pt x="84582" y="3672408"/>
                  </a:lnTo>
                  <a:lnTo>
                    <a:pt x="84582" y="3541014"/>
                  </a:lnTo>
                  <a:lnTo>
                    <a:pt x="4098798" y="3541014"/>
                  </a:lnTo>
                  <a:lnTo>
                    <a:pt x="4098798" y="3566922"/>
                  </a:lnTo>
                  <a:lnTo>
                    <a:pt x="4150614" y="3541014"/>
                  </a:lnTo>
                  <a:lnTo>
                    <a:pt x="4176522" y="3528060"/>
                  </a:lnTo>
                  <a:close/>
                </a:path>
              </a:pathLst>
            </a:custGeom>
            <a:solidFill>
              <a:srgbClr val="000000"/>
            </a:solidFill>
          </p:spPr>
          <p:txBody>
            <a:bodyPr wrap="square" lIns="0" tIns="0" rIns="0" bIns="0" rtlCol="0"/>
            <a:lstStyle/>
            <a:p>
              <a:endParaRPr/>
            </a:p>
          </p:txBody>
        </p:sp>
        <p:sp>
          <p:nvSpPr>
            <p:cNvPr id="40" name="object 5">
              <a:extLst>
                <a:ext uri="{FF2B5EF4-FFF2-40B4-BE49-F238E27FC236}">
                  <a16:creationId xmlns:a16="http://schemas.microsoft.com/office/drawing/2014/main" id="{98C9F735-0ADB-49E7-8C0C-77AF7C1414B1}"/>
                </a:ext>
              </a:extLst>
            </p:cNvPr>
            <p:cNvSpPr/>
            <p:nvPr/>
          </p:nvSpPr>
          <p:spPr>
            <a:xfrm>
              <a:off x="9026651" y="3500627"/>
              <a:ext cx="30480" cy="34290"/>
            </a:xfrm>
            <a:custGeom>
              <a:avLst/>
              <a:gdLst/>
              <a:ahLst/>
              <a:cxnLst/>
              <a:rect l="l" t="t" r="r" b="b"/>
              <a:pathLst>
                <a:path w="30479" h="34289">
                  <a:moveTo>
                    <a:pt x="30352" y="0"/>
                  </a:moveTo>
                  <a:lnTo>
                    <a:pt x="0" y="34289"/>
                  </a:lnTo>
                </a:path>
              </a:pathLst>
            </a:custGeom>
            <a:ln w="9144">
              <a:solidFill>
                <a:srgbClr val="339966"/>
              </a:solidFill>
            </a:ln>
          </p:spPr>
          <p:txBody>
            <a:bodyPr wrap="square" lIns="0" tIns="0" rIns="0" bIns="0" rtlCol="0"/>
            <a:lstStyle/>
            <a:p>
              <a:endParaRPr/>
            </a:p>
          </p:txBody>
        </p:sp>
        <p:sp>
          <p:nvSpPr>
            <p:cNvPr id="41" name="object 6">
              <a:extLst>
                <a:ext uri="{FF2B5EF4-FFF2-40B4-BE49-F238E27FC236}">
                  <a16:creationId xmlns:a16="http://schemas.microsoft.com/office/drawing/2014/main" id="{80DA18E2-5368-4617-9F33-A84F6D086DC2}"/>
                </a:ext>
              </a:extLst>
            </p:cNvPr>
            <p:cNvSpPr/>
            <p:nvPr/>
          </p:nvSpPr>
          <p:spPr>
            <a:xfrm>
              <a:off x="4930901" y="2637281"/>
              <a:ext cx="3529329" cy="3312795"/>
            </a:xfrm>
            <a:custGeom>
              <a:avLst/>
              <a:gdLst/>
              <a:ahLst/>
              <a:cxnLst/>
              <a:rect l="l" t="t" r="r" b="b"/>
              <a:pathLst>
                <a:path w="3529329" h="3312795">
                  <a:moveTo>
                    <a:pt x="1801114" y="216407"/>
                  </a:moveTo>
                  <a:lnTo>
                    <a:pt x="1795272" y="3240747"/>
                  </a:lnTo>
                </a:path>
                <a:path w="3529329" h="3312795">
                  <a:moveTo>
                    <a:pt x="0" y="649223"/>
                  </a:moveTo>
                  <a:lnTo>
                    <a:pt x="2808351" y="649223"/>
                  </a:lnTo>
                </a:path>
                <a:path w="3529329" h="3312795">
                  <a:moveTo>
                    <a:pt x="146303" y="0"/>
                  </a:moveTo>
                  <a:lnTo>
                    <a:pt x="3529203" y="3312363"/>
                  </a:lnTo>
                </a:path>
              </a:pathLst>
            </a:custGeom>
            <a:ln w="19812">
              <a:solidFill>
                <a:srgbClr val="1515DB"/>
              </a:solidFill>
            </a:ln>
          </p:spPr>
          <p:txBody>
            <a:bodyPr wrap="square" lIns="0" tIns="0" rIns="0" bIns="0" rtlCol="0"/>
            <a:lstStyle/>
            <a:p>
              <a:endParaRPr/>
            </a:p>
          </p:txBody>
        </p:sp>
        <p:sp>
          <p:nvSpPr>
            <p:cNvPr id="42" name="object 7">
              <a:extLst>
                <a:ext uri="{FF2B5EF4-FFF2-40B4-BE49-F238E27FC236}">
                  <a16:creationId xmlns:a16="http://schemas.microsoft.com/office/drawing/2014/main" id="{1ECCAF82-CFCA-46C7-934B-E929D7F23AC9}"/>
                </a:ext>
              </a:extLst>
            </p:cNvPr>
            <p:cNvSpPr/>
            <p:nvPr/>
          </p:nvSpPr>
          <p:spPr>
            <a:xfrm>
              <a:off x="4892802" y="3286505"/>
              <a:ext cx="2883535" cy="257175"/>
            </a:xfrm>
            <a:custGeom>
              <a:avLst/>
              <a:gdLst/>
              <a:ahLst/>
              <a:cxnLst/>
              <a:rect l="l" t="t" r="r" b="b"/>
              <a:pathLst>
                <a:path w="2883534" h="257175">
                  <a:moveTo>
                    <a:pt x="76200" y="180848"/>
                  </a:moveTo>
                  <a:lnTo>
                    <a:pt x="48006" y="180848"/>
                  </a:lnTo>
                  <a:lnTo>
                    <a:pt x="48006" y="0"/>
                  </a:lnTo>
                  <a:lnTo>
                    <a:pt x="28194" y="0"/>
                  </a:lnTo>
                  <a:lnTo>
                    <a:pt x="28194" y="180848"/>
                  </a:lnTo>
                  <a:lnTo>
                    <a:pt x="0" y="180848"/>
                  </a:lnTo>
                  <a:lnTo>
                    <a:pt x="38100" y="257048"/>
                  </a:lnTo>
                  <a:lnTo>
                    <a:pt x="69850" y="193548"/>
                  </a:lnTo>
                  <a:lnTo>
                    <a:pt x="76200" y="180848"/>
                  </a:lnTo>
                  <a:close/>
                </a:path>
                <a:path w="2883534" h="257175">
                  <a:moveTo>
                    <a:pt x="2883408" y="180848"/>
                  </a:moveTo>
                  <a:lnTo>
                    <a:pt x="2855214" y="180848"/>
                  </a:lnTo>
                  <a:lnTo>
                    <a:pt x="2855214" y="0"/>
                  </a:lnTo>
                  <a:lnTo>
                    <a:pt x="2835402" y="0"/>
                  </a:lnTo>
                  <a:lnTo>
                    <a:pt x="2835402" y="180848"/>
                  </a:lnTo>
                  <a:lnTo>
                    <a:pt x="2807208" y="180848"/>
                  </a:lnTo>
                  <a:lnTo>
                    <a:pt x="2845308" y="257048"/>
                  </a:lnTo>
                  <a:lnTo>
                    <a:pt x="2877058" y="193548"/>
                  </a:lnTo>
                  <a:lnTo>
                    <a:pt x="2883408" y="180848"/>
                  </a:lnTo>
                  <a:close/>
                </a:path>
              </a:pathLst>
            </a:custGeom>
            <a:solidFill>
              <a:srgbClr val="1515DB"/>
            </a:solidFill>
          </p:spPr>
          <p:txBody>
            <a:bodyPr wrap="square" lIns="0" tIns="0" rIns="0" bIns="0" rtlCol="0"/>
            <a:lstStyle/>
            <a:p>
              <a:endParaRPr/>
            </a:p>
          </p:txBody>
        </p:sp>
        <p:sp>
          <p:nvSpPr>
            <p:cNvPr id="43" name="object 8">
              <a:extLst>
                <a:ext uri="{FF2B5EF4-FFF2-40B4-BE49-F238E27FC236}">
                  <a16:creationId xmlns:a16="http://schemas.microsoft.com/office/drawing/2014/main" id="{0F369E16-3E31-4F39-B07F-43525C46AE54}"/>
                </a:ext>
              </a:extLst>
            </p:cNvPr>
            <p:cNvSpPr/>
            <p:nvPr/>
          </p:nvSpPr>
          <p:spPr>
            <a:xfrm>
              <a:off x="4889753" y="2630804"/>
              <a:ext cx="193294" cy="222504"/>
            </a:xfrm>
            <a:prstGeom prst="rect">
              <a:avLst/>
            </a:prstGeom>
            <a:blipFill>
              <a:blip r:embed="rId3" cstate="print"/>
              <a:stretch>
                <a:fillRect/>
              </a:stretch>
            </a:blipFill>
          </p:spPr>
          <p:txBody>
            <a:bodyPr wrap="square" lIns="0" tIns="0" rIns="0" bIns="0" rtlCol="0"/>
            <a:lstStyle/>
            <a:p>
              <a:endParaRPr/>
            </a:p>
          </p:txBody>
        </p:sp>
        <p:sp>
          <p:nvSpPr>
            <p:cNvPr id="73" name="object 9">
              <a:extLst>
                <a:ext uri="{FF2B5EF4-FFF2-40B4-BE49-F238E27FC236}">
                  <a16:creationId xmlns:a16="http://schemas.microsoft.com/office/drawing/2014/main" id="{64B06D4C-CD7B-4028-B355-BA6266FFD507}"/>
                </a:ext>
              </a:extLst>
            </p:cNvPr>
            <p:cNvSpPr/>
            <p:nvPr/>
          </p:nvSpPr>
          <p:spPr>
            <a:xfrm>
              <a:off x="8274557" y="5943993"/>
              <a:ext cx="193294" cy="222491"/>
            </a:xfrm>
            <a:prstGeom prst="rect">
              <a:avLst/>
            </a:prstGeom>
            <a:blipFill>
              <a:blip r:embed="rId4" cstate="print"/>
              <a:stretch>
                <a:fillRect/>
              </a:stretch>
            </a:blipFill>
          </p:spPr>
          <p:txBody>
            <a:bodyPr wrap="square" lIns="0" tIns="0" rIns="0" bIns="0" rtlCol="0"/>
            <a:lstStyle/>
            <a:p>
              <a:endParaRPr/>
            </a:p>
          </p:txBody>
        </p:sp>
        <p:sp>
          <p:nvSpPr>
            <p:cNvPr id="74" name="object 10">
              <a:extLst>
                <a:ext uri="{FF2B5EF4-FFF2-40B4-BE49-F238E27FC236}">
                  <a16:creationId xmlns:a16="http://schemas.microsoft.com/office/drawing/2014/main" id="{2BAB56E1-3501-4548-A33C-5BA39D998648}"/>
                </a:ext>
              </a:extLst>
            </p:cNvPr>
            <p:cNvSpPr/>
            <p:nvPr/>
          </p:nvSpPr>
          <p:spPr>
            <a:xfrm>
              <a:off x="6515861" y="2815589"/>
              <a:ext cx="216027" cy="76200"/>
            </a:xfrm>
            <a:prstGeom prst="rect">
              <a:avLst/>
            </a:prstGeom>
            <a:blipFill>
              <a:blip r:embed="rId5" cstate="print"/>
              <a:stretch>
                <a:fillRect/>
              </a:stretch>
            </a:blipFill>
          </p:spPr>
          <p:txBody>
            <a:bodyPr wrap="square" lIns="0" tIns="0" rIns="0" bIns="0" rtlCol="0"/>
            <a:lstStyle/>
            <a:p>
              <a:endParaRPr/>
            </a:p>
          </p:txBody>
        </p:sp>
        <p:sp>
          <p:nvSpPr>
            <p:cNvPr id="75" name="object 11">
              <a:extLst>
                <a:ext uri="{FF2B5EF4-FFF2-40B4-BE49-F238E27FC236}">
                  <a16:creationId xmlns:a16="http://schemas.microsoft.com/office/drawing/2014/main" id="{A3E73EBD-F9E8-4837-8CAF-893D238BDB31}"/>
                </a:ext>
              </a:extLst>
            </p:cNvPr>
            <p:cNvSpPr/>
            <p:nvPr/>
          </p:nvSpPr>
          <p:spPr>
            <a:xfrm>
              <a:off x="6515861" y="5839205"/>
              <a:ext cx="216027" cy="76200"/>
            </a:xfrm>
            <a:prstGeom prst="rect">
              <a:avLst/>
            </a:prstGeom>
            <a:blipFill>
              <a:blip r:embed="rId5" cstate="print"/>
              <a:stretch>
                <a:fillRect/>
              </a:stretch>
            </a:blipFill>
          </p:spPr>
          <p:txBody>
            <a:bodyPr wrap="square" lIns="0" tIns="0" rIns="0" bIns="0" rtlCol="0"/>
            <a:lstStyle/>
            <a:p>
              <a:endParaRPr/>
            </a:p>
          </p:txBody>
        </p:sp>
        <p:sp>
          <p:nvSpPr>
            <p:cNvPr id="76" name="object 12">
              <a:extLst>
                <a:ext uri="{FF2B5EF4-FFF2-40B4-BE49-F238E27FC236}">
                  <a16:creationId xmlns:a16="http://schemas.microsoft.com/office/drawing/2014/main" id="{86CBD803-BD1F-4E34-8CAC-67047FA098E3}"/>
                </a:ext>
              </a:extLst>
            </p:cNvPr>
            <p:cNvSpPr/>
            <p:nvPr/>
          </p:nvSpPr>
          <p:spPr>
            <a:xfrm>
              <a:off x="6292595" y="5999988"/>
              <a:ext cx="731520" cy="185928"/>
            </a:xfrm>
            <a:prstGeom prst="rect">
              <a:avLst/>
            </a:prstGeom>
            <a:blipFill>
              <a:blip r:embed="rId6" cstate="print"/>
              <a:stretch>
                <a:fillRect/>
              </a:stretch>
            </a:blipFill>
          </p:spPr>
          <p:txBody>
            <a:bodyPr wrap="square" lIns="0" tIns="0" rIns="0" bIns="0" rtlCol="0"/>
            <a:lstStyle/>
            <a:p>
              <a:endParaRPr/>
            </a:p>
          </p:txBody>
        </p:sp>
        <p:sp>
          <p:nvSpPr>
            <p:cNvPr id="77" name="object 13">
              <a:extLst>
                <a:ext uri="{FF2B5EF4-FFF2-40B4-BE49-F238E27FC236}">
                  <a16:creationId xmlns:a16="http://schemas.microsoft.com/office/drawing/2014/main" id="{9643C8BE-D291-4532-9634-60E28C032673}"/>
                </a:ext>
              </a:extLst>
            </p:cNvPr>
            <p:cNvSpPr/>
            <p:nvPr/>
          </p:nvSpPr>
          <p:spPr>
            <a:xfrm>
              <a:off x="7621523" y="4803647"/>
              <a:ext cx="1345692" cy="184404"/>
            </a:xfrm>
            <a:prstGeom prst="rect">
              <a:avLst/>
            </a:prstGeom>
            <a:blipFill>
              <a:blip r:embed="rId7" cstate="print"/>
              <a:stretch>
                <a:fillRect/>
              </a:stretch>
            </a:blipFill>
          </p:spPr>
          <p:txBody>
            <a:bodyPr wrap="square" lIns="0" tIns="0" rIns="0" bIns="0" rtlCol="0"/>
            <a:lstStyle/>
            <a:p>
              <a:endParaRPr/>
            </a:p>
          </p:txBody>
        </p:sp>
        <p:sp>
          <p:nvSpPr>
            <p:cNvPr id="78" name="object 14">
              <a:extLst>
                <a:ext uri="{FF2B5EF4-FFF2-40B4-BE49-F238E27FC236}">
                  <a16:creationId xmlns:a16="http://schemas.microsoft.com/office/drawing/2014/main" id="{A3B13188-7E7A-4360-A37B-CCED4381B0B0}"/>
                </a:ext>
              </a:extLst>
            </p:cNvPr>
            <p:cNvSpPr/>
            <p:nvPr/>
          </p:nvSpPr>
          <p:spPr>
            <a:xfrm>
              <a:off x="5018531" y="6036564"/>
              <a:ext cx="624839" cy="184403"/>
            </a:xfrm>
            <a:prstGeom prst="rect">
              <a:avLst/>
            </a:prstGeom>
            <a:blipFill>
              <a:blip r:embed="rId8" cstate="print"/>
              <a:stretch>
                <a:fillRect/>
              </a:stretch>
            </a:blipFill>
          </p:spPr>
          <p:txBody>
            <a:bodyPr wrap="square" lIns="0" tIns="0" rIns="0" bIns="0" rtlCol="0"/>
            <a:lstStyle/>
            <a:p>
              <a:endParaRPr/>
            </a:p>
          </p:txBody>
        </p:sp>
        <p:sp>
          <p:nvSpPr>
            <p:cNvPr id="79" name="object 15">
              <a:extLst>
                <a:ext uri="{FF2B5EF4-FFF2-40B4-BE49-F238E27FC236}">
                  <a16:creationId xmlns:a16="http://schemas.microsoft.com/office/drawing/2014/main" id="{23AA6C1A-01DB-43A5-8F8F-7FF54A661676}"/>
                </a:ext>
              </a:extLst>
            </p:cNvPr>
            <p:cNvSpPr/>
            <p:nvPr/>
          </p:nvSpPr>
          <p:spPr>
            <a:xfrm>
              <a:off x="4921757" y="5662421"/>
              <a:ext cx="302260" cy="0"/>
            </a:xfrm>
            <a:custGeom>
              <a:avLst/>
              <a:gdLst/>
              <a:ahLst/>
              <a:cxnLst/>
              <a:rect l="l" t="t" r="r" b="b"/>
              <a:pathLst>
                <a:path w="302260">
                  <a:moveTo>
                    <a:pt x="302132" y="0"/>
                  </a:moveTo>
                  <a:lnTo>
                    <a:pt x="0" y="0"/>
                  </a:lnTo>
                </a:path>
              </a:pathLst>
            </a:custGeom>
            <a:ln w="19812">
              <a:solidFill>
                <a:srgbClr val="1515DB"/>
              </a:solidFill>
            </a:ln>
          </p:spPr>
          <p:txBody>
            <a:bodyPr wrap="square" lIns="0" tIns="0" rIns="0" bIns="0" rtlCol="0"/>
            <a:lstStyle/>
            <a:p>
              <a:endParaRPr/>
            </a:p>
          </p:txBody>
        </p:sp>
        <p:sp>
          <p:nvSpPr>
            <p:cNvPr id="80" name="object 16">
              <a:extLst>
                <a:ext uri="{FF2B5EF4-FFF2-40B4-BE49-F238E27FC236}">
                  <a16:creationId xmlns:a16="http://schemas.microsoft.com/office/drawing/2014/main" id="{219389B3-967D-4527-B756-0718DDF880B9}"/>
                </a:ext>
              </a:extLst>
            </p:cNvPr>
            <p:cNvSpPr/>
            <p:nvPr/>
          </p:nvSpPr>
          <p:spPr>
            <a:xfrm>
              <a:off x="4893944" y="5450585"/>
              <a:ext cx="76200" cy="216204"/>
            </a:xfrm>
            <a:prstGeom prst="rect">
              <a:avLst/>
            </a:prstGeom>
            <a:blipFill>
              <a:blip r:embed="rId9" cstate="print"/>
              <a:stretch>
                <a:fillRect/>
              </a:stretch>
            </a:blipFill>
          </p:spPr>
          <p:txBody>
            <a:bodyPr wrap="square" lIns="0" tIns="0" rIns="0" bIns="0" rtlCol="0"/>
            <a:lstStyle/>
            <a:p>
              <a:endParaRPr/>
            </a:p>
          </p:txBody>
        </p:sp>
        <p:sp>
          <p:nvSpPr>
            <p:cNvPr id="81" name="object 17">
              <a:extLst>
                <a:ext uri="{FF2B5EF4-FFF2-40B4-BE49-F238E27FC236}">
                  <a16:creationId xmlns:a16="http://schemas.microsoft.com/office/drawing/2014/main" id="{95D45C54-764D-4DE2-8AF1-30F748553CF0}"/>
                </a:ext>
              </a:extLst>
            </p:cNvPr>
            <p:cNvSpPr/>
            <p:nvPr/>
          </p:nvSpPr>
          <p:spPr>
            <a:xfrm>
              <a:off x="5221985" y="5662421"/>
              <a:ext cx="4445" cy="263525"/>
            </a:xfrm>
            <a:custGeom>
              <a:avLst/>
              <a:gdLst/>
              <a:ahLst/>
              <a:cxnLst/>
              <a:rect l="l" t="t" r="r" b="b"/>
              <a:pathLst>
                <a:path w="4445" h="263525">
                  <a:moveTo>
                    <a:pt x="0" y="0"/>
                  </a:moveTo>
                  <a:lnTo>
                    <a:pt x="4063" y="262928"/>
                  </a:lnTo>
                </a:path>
              </a:pathLst>
            </a:custGeom>
            <a:ln w="19812">
              <a:solidFill>
                <a:srgbClr val="1515DB"/>
              </a:solidFill>
            </a:ln>
          </p:spPr>
          <p:txBody>
            <a:bodyPr wrap="square" lIns="0" tIns="0" rIns="0" bIns="0" rtlCol="0"/>
            <a:lstStyle/>
            <a:p>
              <a:endParaRPr/>
            </a:p>
          </p:txBody>
        </p:sp>
        <p:sp>
          <p:nvSpPr>
            <p:cNvPr id="82" name="object 18">
              <a:extLst>
                <a:ext uri="{FF2B5EF4-FFF2-40B4-BE49-F238E27FC236}">
                  <a16:creationId xmlns:a16="http://schemas.microsoft.com/office/drawing/2014/main" id="{985231E0-2DAB-475D-8A94-DE5DD5C0F92F}"/>
                </a:ext>
              </a:extLst>
            </p:cNvPr>
            <p:cNvSpPr/>
            <p:nvPr/>
          </p:nvSpPr>
          <p:spPr>
            <a:xfrm>
              <a:off x="5218937" y="5886450"/>
              <a:ext cx="220345" cy="76200"/>
            </a:xfrm>
            <a:prstGeom prst="rect">
              <a:avLst/>
            </a:prstGeom>
            <a:blipFill>
              <a:blip r:embed="rId10" cstate="print"/>
              <a:stretch>
                <a:fillRect/>
              </a:stretch>
            </a:blipFill>
          </p:spPr>
          <p:txBody>
            <a:bodyPr wrap="square" lIns="0" tIns="0" rIns="0" bIns="0" rtlCol="0"/>
            <a:lstStyle/>
            <a:p>
              <a:endParaRPr/>
            </a:p>
          </p:txBody>
        </p:sp>
        <p:sp>
          <p:nvSpPr>
            <p:cNvPr id="83" name="object 19">
              <a:extLst>
                <a:ext uri="{FF2B5EF4-FFF2-40B4-BE49-F238E27FC236}">
                  <a16:creationId xmlns:a16="http://schemas.microsoft.com/office/drawing/2014/main" id="{AEEB15F6-3B5B-49A9-8BD6-83F6F77F2C0D}"/>
                </a:ext>
              </a:extLst>
            </p:cNvPr>
            <p:cNvSpPr/>
            <p:nvPr/>
          </p:nvSpPr>
          <p:spPr>
            <a:xfrm>
              <a:off x="5137403" y="3789743"/>
              <a:ext cx="182245" cy="935990"/>
            </a:xfrm>
            <a:custGeom>
              <a:avLst/>
              <a:gdLst/>
              <a:ahLst/>
              <a:cxnLst/>
              <a:rect l="l" t="t" r="r" b="b"/>
              <a:pathLst>
                <a:path w="182245" h="935989">
                  <a:moveTo>
                    <a:pt x="0" y="935736"/>
                  </a:moveTo>
                  <a:lnTo>
                    <a:pt x="181863" y="935736"/>
                  </a:lnTo>
                </a:path>
                <a:path w="182245" h="935989">
                  <a:moveTo>
                    <a:pt x="0" y="0"/>
                  </a:moveTo>
                  <a:lnTo>
                    <a:pt x="181863" y="0"/>
                  </a:lnTo>
                </a:path>
              </a:pathLst>
            </a:custGeom>
            <a:ln w="20447">
              <a:solidFill>
                <a:srgbClr val="000000"/>
              </a:solidFill>
            </a:ln>
          </p:spPr>
          <p:txBody>
            <a:bodyPr wrap="square" lIns="0" tIns="0" rIns="0" bIns="0" rtlCol="0"/>
            <a:lstStyle/>
            <a:p>
              <a:endParaRPr/>
            </a:p>
          </p:txBody>
        </p:sp>
        <p:sp>
          <p:nvSpPr>
            <p:cNvPr id="84" name="object 20">
              <a:extLst>
                <a:ext uri="{FF2B5EF4-FFF2-40B4-BE49-F238E27FC236}">
                  <a16:creationId xmlns:a16="http://schemas.microsoft.com/office/drawing/2014/main" id="{4FA93D1D-5AC3-4C36-BA6D-BF96C61D21AB}"/>
                </a:ext>
              </a:extLst>
            </p:cNvPr>
            <p:cNvSpPr/>
            <p:nvPr/>
          </p:nvSpPr>
          <p:spPr>
            <a:xfrm>
              <a:off x="5129021" y="2782061"/>
              <a:ext cx="162560" cy="635"/>
            </a:xfrm>
            <a:custGeom>
              <a:avLst/>
              <a:gdLst/>
              <a:ahLst/>
              <a:cxnLst/>
              <a:rect l="l" t="t" r="r" b="b"/>
              <a:pathLst>
                <a:path w="162560" h="635">
                  <a:moveTo>
                    <a:pt x="-9905" y="317"/>
                  </a:moveTo>
                  <a:lnTo>
                    <a:pt x="171957" y="317"/>
                  </a:lnTo>
                </a:path>
              </a:pathLst>
            </a:custGeom>
            <a:ln w="20446">
              <a:solidFill>
                <a:srgbClr val="000000"/>
              </a:solidFill>
            </a:ln>
          </p:spPr>
          <p:txBody>
            <a:bodyPr wrap="square" lIns="0" tIns="0" rIns="0" bIns="0" rtlCol="0"/>
            <a:lstStyle/>
            <a:p>
              <a:endParaRPr/>
            </a:p>
          </p:txBody>
        </p:sp>
        <p:sp>
          <p:nvSpPr>
            <p:cNvPr id="85" name="object 21">
              <a:extLst>
                <a:ext uri="{FF2B5EF4-FFF2-40B4-BE49-F238E27FC236}">
                  <a16:creationId xmlns:a16="http://schemas.microsoft.com/office/drawing/2014/main" id="{65F2C0F8-5794-498C-84BB-951AF2CC33DE}"/>
                </a:ext>
              </a:extLst>
            </p:cNvPr>
            <p:cNvSpPr/>
            <p:nvPr/>
          </p:nvSpPr>
          <p:spPr>
            <a:xfrm>
              <a:off x="6154673" y="5572505"/>
              <a:ext cx="635" cy="162560"/>
            </a:xfrm>
            <a:custGeom>
              <a:avLst/>
              <a:gdLst/>
              <a:ahLst/>
              <a:cxnLst/>
              <a:rect l="l" t="t" r="r" b="b"/>
              <a:pathLst>
                <a:path w="635" h="162560">
                  <a:moveTo>
                    <a:pt x="317" y="-9905"/>
                  </a:moveTo>
                  <a:lnTo>
                    <a:pt x="317" y="171919"/>
                  </a:lnTo>
                </a:path>
              </a:pathLst>
            </a:custGeom>
            <a:ln w="20446">
              <a:solidFill>
                <a:srgbClr val="000000"/>
              </a:solidFill>
            </a:ln>
          </p:spPr>
          <p:txBody>
            <a:bodyPr wrap="square" lIns="0" tIns="0" rIns="0" bIns="0" rtlCol="0"/>
            <a:lstStyle/>
            <a:p>
              <a:endParaRPr/>
            </a:p>
          </p:txBody>
        </p:sp>
        <p:sp>
          <p:nvSpPr>
            <p:cNvPr id="86" name="object 22">
              <a:extLst>
                <a:ext uri="{FF2B5EF4-FFF2-40B4-BE49-F238E27FC236}">
                  <a16:creationId xmlns:a16="http://schemas.microsoft.com/office/drawing/2014/main" id="{06C8BF03-61F9-4AB4-A812-D313877E2950}"/>
                </a:ext>
              </a:extLst>
            </p:cNvPr>
            <p:cNvSpPr/>
            <p:nvPr/>
          </p:nvSpPr>
          <p:spPr>
            <a:xfrm>
              <a:off x="7163561" y="5589270"/>
              <a:ext cx="635" cy="162560"/>
            </a:xfrm>
            <a:custGeom>
              <a:avLst/>
              <a:gdLst/>
              <a:ahLst/>
              <a:cxnLst/>
              <a:rect l="l" t="t" r="r" b="b"/>
              <a:pathLst>
                <a:path w="634" h="162560">
                  <a:moveTo>
                    <a:pt x="317" y="-9906"/>
                  </a:moveTo>
                  <a:lnTo>
                    <a:pt x="317" y="171919"/>
                  </a:lnTo>
                </a:path>
              </a:pathLst>
            </a:custGeom>
            <a:ln w="20447">
              <a:solidFill>
                <a:srgbClr val="000000"/>
              </a:solidFill>
            </a:ln>
          </p:spPr>
          <p:txBody>
            <a:bodyPr wrap="square" lIns="0" tIns="0" rIns="0" bIns="0" rtlCol="0"/>
            <a:lstStyle/>
            <a:p>
              <a:endParaRPr/>
            </a:p>
          </p:txBody>
        </p:sp>
        <p:sp>
          <p:nvSpPr>
            <p:cNvPr id="87" name="object 23">
              <a:extLst>
                <a:ext uri="{FF2B5EF4-FFF2-40B4-BE49-F238E27FC236}">
                  <a16:creationId xmlns:a16="http://schemas.microsoft.com/office/drawing/2014/main" id="{7FB27054-79AC-4631-B06D-63D087B474AE}"/>
                </a:ext>
              </a:extLst>
            </p:cNvPr>
            <p:cNvSpPr/>
            <p:nvPr/>
          </p:nvSpPr>
          <p:spPr>
            <a:xfrm>
              <a:off x="8170925" y="5589270"/>
              <a:ext cx="635" cy="162560"/>
            </a:xfrm>
            <a:custGeom>
              <a:avLst/>
              <a:gdLst/>
              <a:ahLst/>
              <a:cxnLst/>
              <a:rect l="l" t="t" r="r" b="b"/>
              <a:pathLst>
                <a:path w="634" h="162560">
                  <a:moveTo>
                    <a:pt x="317" y="-9906"/>
                  </a:moveTo>
                  <a:lnTo>
                    <a:pt x="317" y="171919"/>
                  </a:lnTo>
                </a:path>
              </a:pathLst>
            </a:custGeom>
            <a:ln w="20446">
              <a:solidFill>
                <a:srgbClr val="000000"/>
              </a:solidFill>
            </a:ln>
          </p:spPr>
          <p:txBody>
            <a:bodyPr wrap="square" lIns="0" tIns="0" rIns="0" bIns="0" rtlCol="0"/>
            <a:lstStyle/>
            <a:p>
              <a:endParaRPr/>
            </a:p>
          </p:txBody>
        </p:sp>
        <p:sp>
          <p:nvSpPr>
            <p:cNvPr id="88" name="object 24">
              <a:extLst>
                <a:ext uri="{FF2B5EF4-FFF2-40B4-BE49-F238E27FC236}">
                  <a16:creationId xmlns:a16="http://schemas.microsoft.com/office/drawing/2014/main" id="{49FBA34E-B5C3-4D63-995D-A34565672BCF}"/>
                </a:ext>
              </a:extLst>
            </p:cNvPr>
            <p:cNvSpPr/>
            <p:nvPr/>
          </p:nvSpPr>
          <p:spPr>
            <a:xfrm>
              <a:off x="5146547" y="4293107"/>
              <a:ext cx="162560" cy="864869"/>
            </a:xfrm>
            <a:custGeom>
              <a:avLst/>
              <a:gdLst/>
              <a:ahLst/>
              <a:cxnLst/>
              <a:rect l="l" t="t" r="r" b="b"/>
              <a:pathLst>
                <a:path w="162560" h="864870">
                  <a:moveTo>
                    <a:pt x="162051" y="864743"/>
                  </a:moveTo>
                  <a:lnTo>
                    <a:pt x="0" y="864108"/>
                  </a:lnTo>
                </a:path>
                <a:path w="162560" h="864870">
                  <a:moveTo>
                    <a:pt x="162051" y="635"/>
                  </a:moveTo>
                  <a:lnTo>
                    <a:pt x="0" y="0"/>
                  </a:lnTo>
                </a:path>
              </a:pathLst>
            </a:custGeom>
            <a:ln w="9144">
              <a:solidFill>
                <a:srgbClr val="000000"/>
              </a:solidFill>
            </a:ln>
          </p:spPr>
          <p:txBody>
            <a:bodyPr wrap="square" lIns="0" tIns="0" rIns="0" bIns="0" rtlCol="0"/>
            <a:lstStyle/>
            <a:p>
              <a:endParaRPr/>
            </a:p>
          </p:txBody>
        </p:sp>
        <p:sp>
          <p:nvSpPr>
            <p:cNvPr id="89" name="object 25">
              <a:extLst>
                <a:ext uri="{FF2B5EF4-FFF2-40B4-BE49-F238E27FC236}">
                  <a16:creationId xmlns:a16="http://schemas.microsoft.com/office/drawing/2014/main" id="{DF0C1948-2885-4D76-894F-7DD07434C901}"/>
                </a:ext>
              </a:extLst>
            </p:cNvPr>
            <p:cNvSpPr/>
            <p:nvPr/>
          </p:nvSpPr>
          <p:spPr>
            <a:xfrm>
              <a:off x="5702807" y="5562600"/>
              <a:ext cx="635" cy="162560"/>
            </a:xfrm>
            <a:custGeom>
              <a:avLst/>
              <a:gdLst/>
              <a:ahLst/>
              <a:cxnLst/>
              <a:rect l="l" t="t" r="r" b="b"/>
              <a:pathLst>
                <a:path w="635" h="162560">
                  <a:moveTo>
                    <a:pt x="634" y="0"/>
                  </a:moveTo>
                  <a:lnTo>
                    <a:pt x="0" y="0"/>
                  </a:lnTo>
                  <a:lnTo>
                    <a:pt x="0" y="162013"/>
                  </a:lnTo>
                  <a:lnTo>
                    <a:pt x="634" y="162013"/>
                  </a:lnTo>
                  <a:lnTo>
                    <a:pt x="634" y="0"/>
                  </a:lnTo>
                  <a:close/>
                </a:path>
              </a:pathLst>
            </a:custGeom>
            <a:solidFill>
              <a:srgbClr val="000000"/>
            </a:solidFill>
          </p:spPr>
          <p:txBody>
            <a:bodyPr wrap="square" lIns="0" tIns="0" rIns="0" bIns="0" rtlCol="0"/>
            <a:lstStyle/>
            <a:p>
              <a:endParaRPr/>
            </a:p>
          </p:txBody>
        </p:sp>
        <p:sp>
          <p:nvSpPr>
            <p:cNvPr id="90" name="object 26">
              <a:extLst>
                <a:ext uri="{FF2B5EF4-FFF2-40B4-BE49-F238E27FC236}">
                  <a16:creationId xmlns:a16="http://schemas.microsoft.com/office/drawing/2014/main" id="{8BC9A55C-A01D-421C-93EF-60A3D28D6C5B}"/>
                </a:ext>
              </a:extLst>
            </p:cNvPr>
            <p:cNvSpPr/>
            <p:nvPr/>
          </p:nvSpPr>
          <p:spPr>
            <a:xfrm>
              <a:off x="7667243" y="5588508"/>
              <a:ext cx="635" cy="162560"/>
            </a:xfrm>
            <a:custGeom>
              <a:avLst/>
              <a:gdLst/>
              <a:ahLst/>
              <a:cxnLst/>
              <a:rect l="l" t="t" r="r" b="b"/>
              <a:pathLst>
                <a:path w="634" h="162560">
                  <a:moveTo>
                    <a:pt x="0" y="162013"/>
                  </a:moveTo>
                  <a:lnTo>
                    <a:pt x="634" y="0"/>
                  </a:lnTo>
                </a:path>
              </a:pathLst>
            </a:custGeom>
            <a:ln w="9144">
              <a:solidFill>
                <a:srgbClr val="000000"/>
              </a:solidFill>
            </a:ln>
          </p:spPr>
          <p:txBody>
            <a:bodyPr wrap="square" lIns="0" tIns="0" rIns="0" bIns="0" rtlCol="0"/>
            <a:lstStyle/>
            <a:p>
              <a:endParaRPr/>
            </a:p>
          </p:txBody>
        </p:sp>
      </p:grpSp>
      <p:sp>
        <p:nvSpPr>
          <p:cNvPr id="91" name="object 28">
            <a:extLst>
              <a:ext uri="{FF2B5EF4-FFF2-40B4-BE49-F238E27FC236}">
                <a16:creationId xmlns:a16="http://schemas.microsoft.com/office/drawing/2014/main" id="{A0C66917-0BD6-4719-8FC4-37FC3579A837}"/>
              </a:ext>
            </a:extLst>
          </p:cNvPr>
          <p:cNvSpPr/>
          <p:nvPr/>
        </p:nvSpPr>
        <p:spPr>
          <a:xfrm>
            <a:off x="9183649" y="5225035"/>
            <a:ext cx="295655" cy="198119"/>
          </a:xfrm>
          <a:prstGeom prst="rect">
            <a:avLst/>
          </a:prstGeom>
          <a:blipFill>
            <a:blip r:embed="rId11" cstate="print"/>
            <a:stretch>
              <a:fillRect/>
            </a:stretch>
          </a:blipFill>
        </p:spPr>
        <p:txBody>
          <a:bodyPr wrap="square" lIns="0" tIns="0" rIns="0" bIns="0" rtlCol="0"/>
          <a:lstStyle/>
          <a:p>
            <a:endParaRPr/>
          </a:p>
        </p:txBody>
      </p:sp>
      <p:sp>
        <p:nvSpPr>
          <p:cNvPr id="92" name="object 29">
            <a:extLst>
              <a:ext uri="{FF2B5EF4-FFF2-40B4-BE49-F238E27FC236}">
                <a16:creationId xmlns:a16="http://schemas.microsoft.com/office/drawing/2014/main" id="{3F841A6B-1F1F-4597-8336-4E51C6E341F3}"/>
              </a:ext>
            </a:extLst>
          </p:cNvPr>
          <p:cNvSpPr/>
          <p:nvPr/>
        </p:nvSpPr>
        <p:spPr>
          <a:xfrm>
            <a:off x="4767097" y="1456183"/>
            <a:ext cx="306324" cy="199644"/>
          </a:xfrm>
          <a:prstGeom prst="rect">
            <a:avLst/>
          </a:prstGeom>
          <a:blipFill>
            <a:blip r:embed="rId12" cstate="print"/>
            <a:stretch>
              <a:fillRect/>
            </a:stretch>
          </a:blipFill>
        </p:spPr>
        <p:txBody>
          <a:bodyPr wrap="square" lIns="0" tIns="0" rIns="0" bIns="0" rtlCol="0"/>
          <a:lstStyle/>
          <a:p>
            <a:endParaRPr/>
          </a:p>
        </p:txBody>
      </p:sp>
      <p:sp>
        <p:nvSpPr>
          <p:cNvPr id="93" name="object 30">
            <a:extLst>
              <a:ext uri="{FF2B5EF4-FFF2-40B4-BE49-F238E27FC236}">
                <a16:creationId xmlns:a16="http://schemas.microsoft.com/office/drawing/2014/main" id="{DBF033D6-BBE8-4D54-B335-B765DCB7FFCB}"/>
              </a:ext>
            </a:extLst>
          </p:cNvPr>
          <p:cNvSpPr/>
          <p:nvPr/>
        </p:nvSpPr>
        <p:spPr>
          <a:xfrm>
            <a:off x="3672865" y="2891791"/>
            <a:ext cx="842772" cy="184403"/>
          </a:xfrm>
          <a:prstGeom prst="rect">
            <a:avLst/>
          </a:prstGeom>
          <a:blipFill>
            <a:blip r:embed="rId13" cstate="print"/>
            <a:stretch>
              <a:fillRect/>
            </a:stretch>
          </a:blipFill>
        </p:spPr>
        <p:txBody>
          <a:bodyPr wrap="square" lIns="0" tIns="0" rIns="0" bIns="0" rtlCol="0"/>
          <a:lstStyle/>
          <a:p>
            <a:endParaRPr/>
          </a:p>
        </p:txBody>
      </p:sp>
      <p:sp>
        <p:nvSpPr>
          <p:cNvPr id="94" name="object 31">
            <a:extLst>
              <a:ext uri="{FF2B5EF4-FFF2-40B4-BE49-F238E27FC236}">
                <a16:creationId xmlns:a16="http://schemas.microsoft.com/office/drawing/2014/main" id="{0CC54E53-77BF-4585-89FE-F7310D71A4DB}"/>
              </a:ext>
            </a:extLst>
          </p:cNvPr>
          <p:cNvSpPr/>
          <p:nvPr/>
        </p:nvSpPr>
        <p:spPr>
          <a:xfrm>
            <a:off x="3800880" y="5157979"/>
            <a:ext cx="623315" cy="184403"/>
          </a:xfrm>
          <a:prstGeom prst="rect">
            <a:avLst/>
          </a:prstGeom>
          <a:blipFill>
            <a:blip r:embed="rId14" cstate="print"/>
            <a:stretch>
              <a:fillRect/>
            </a:stretch>
          </a:blipFill>
        </p:spPr>
        <p:txBody>
          <a:bodyPr wrap="square" lIns="0" tIns="0" rIns="0" bIns="0" rtlCol="0"/>
          <a:lstStyle/>
          <a:p>
            <a:endParaRPr/>
          </a:p>
        </p:txBody>
      </p:sp>
      <p:sp>
        <p:nvSpPr>
          <p:cNvPr id="95" name="object 32">
            <a:extLst>
              <a:ext uri="{FF2B5EF4-FFF2-40B4-BE49-F238E27FC236}">
                <a16:creationId xmlns:a16="http://schemas.microsoft.com/office/drawing/2014/main" id="{C6E60728-DF14-41CE-A10F-6FFC169021D4}"/>
              </a:ext>
            </a:extLst>
          </p:cNvPr>
          <p:cNvSpPr txBox="1"/>
          <p:nvPr/>
        </p:nvSpPr>
        <p:spPr>
          <a:xfrm>
            <a:off x="4568468" y="4195573"/>
            <a:ext cx="229870"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50</a:t>
            </a:r>
            <a:endParaRPr sz="1600">
              <a:latin typeface="Calibri"/>
              <a:cs typeface="Calibri"/>
            </a:endParaRPr>
          </a:p>
        </p:txBody>
      </p:sp>
      <p:sp>
        <p:nvSpPr>
          <p:cNvPr id="96" name="object 33">
            <a:extLst>
              <a:ext uri="{FF2B5EF4-FFF2-40B4-BE49-F238E27FC236}">
                <a16:creationId xmlns:a16="http://schemas.microsoft.com/office/drawing/2014/main" id="{273D6FB8-502B-49D9-A0DC-0572E2967002}"/>
              </a:ext>
            </a:extLst>
          </p:cNvPr>
          <p:cNvSpPr txBox="1"/>
          <p:nvPr/>
        </p:nvSpPr>
        <p:spPr>
          <a:xfrm>
            <a:off x="4505730" y="3285110"/>
            <a:ext cx="332105"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100</a:t>
            </a:r>
            <a:endParaRPr sz="1600">
              <a:latin typeface="Calibri"/>
              <a:cs typeface="Calibri"/>
            </a:endParaRPr>
          </a:p>
        </p:txBody>
      </p:sp>
      <p:sp>
        <p:nvSpPr>
          <p:cNvPr id="97" name="object 34">
            <a:extLst>
              <a:ext uri="{FF2B5EF4-FFF2-40B4-BE49-F238E27FC236}">
                <a16:creationId xmlns:a16="http://schemas.microsoft.com/office/drawing/2014/main" id="{05A52B2B-C8E0-4964-A255-1D3B7F895331}"/>
              </a:ext>
            </a:extLst>
          </p:cNvPr>
          <p:cNvSpPr txBox="1"/>
          <p:nvPr/>
        </p:nvSpPr>
        <p:spPr>
          <a:xfrm>
            <a:off x="5708421" y="5323282"/>
            <a:ext cx="230504"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5</a:t>
            </a:r>
            <a:r>
              <a:rPr sz="1600" spc="-5" dirty="0">
                <a:latin typeface="Calibri"/>
                <a:cs typeface="Calibri"/>
              </a:rPr>
              <a:t>0</a:t>
            </a:r>
            <a:endParaRPr sz="1600">
              <a:latin typeface="Calibri"/>
              <a:cs typeface="Calibri"/>
            </a:endParaRPr>
          </a:p>
        </p:txBody>
      </p:sp>
      <p:sp>
        <p:nvSpPr>
          <p:cNvPr id="98" name="object 35">
            <a:extLst>
              <a:ext uri="{FF2B5EF4-FFF2-40B4-BE49-F238E27FC236}">
                <a16:creationId xmlns:a16="http://schemas.microsoft.com/office/drawing/2014/main" id="{8AB356FB-DA76-4C84-8C9F-2EF0A2214AE1}"/>
              </a:ext>
            </a:extLst>
          </p:cNvPr>
          <p:cNvSpPr txBox="1"/>
          <p:nvPr/>
        </p:nvSpPr>
        <p:spPr>
          <a:xfrm>
            <a:off x="6738390" y="5323282"/>
            <a:ext cx="332105"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100</a:t>
            </a:r>
            <a:endParaRPr sz="1600">
              <a:latin typeface="Calibri"/>
              <a:cs typeface="Calibri"/>
            </a:endParaRPr>
          </a:p>
        </p:txBody>
      </p:sp>
      <p:grpSp>
        <p:nvGrpSpPr>
          <p:cNvPr id="99" name="object 37">
            <a:extLst>
              <a:ext uri="{FF2B5EF4-FFF2-40B4-BE49-F238E27FC236}">
                <a16:creationId xmlns:a16="http://schemas.microsoft.com/office/drawing/2014/main" id="{92632DA4-0DEB-4592-ACB9-17284845621F}"/>
              </a:ext>
            </a:extLst>
          </p:cNvPr>
          <p:cNvGrpSpPr/>
          <p:nvPr/>
        </p:nvGrpSpPr>
        <p:grpSpPr>
          <a:xfrm>
            <a:off x="4744236" y="2250187"/>
            <a:ext cx="2507615" cy="3250565"/>
            <a:chOff x="5042915" y="2631948"/>
            <a:chExt cx="2507615" cy="3250565"/>
          </a:xfrm>
        </p:grpSpPr>
        <p:sp>
          <p:nvSpPr>
            <p:cNvPr id="100" name="object 38">
              <a:extLst>
                <a:ext uri="{FF2B5EF4-FFF2-40B4-BE49-F238E27FC236}">
                  <a16:creationId xmlns:a16="http://schemas.microsoft.com/office/drawing/2014/main" id="{0D9CA99B-051F-449B-A07B-38DEDBD9A30A}"/>
                </a:ext>
              </a:extLst>
            </p:cNvPr>
            <p:cNvSpPr/>
            <p:nvPr/>
          </p:nvSpPr>
          <p:spPr>
            <a:xfrm>
              <a:off x="5047487" y="2636520"/>
              <a:ext cx="2498725" cy="3241675"/>
            </a:xfrm>
            <a:custGeom>
              <a:avLst/>
              <a:gdLst/>
              <a:ahLst/>
              <a:cxnLst/>
              <a:rect l="l" t="t" r="r" b="b"/>
              <a:pathLst>
                <a:path w="2498725" h="3241675">
                  <a:moveTo>
                    <a:pt x="2498470" y="2808351"/>
                  </a:moveTo>
                  <a:lnTo>
                    <a:pt x="504444" y="0"/>
                  </a:lnTo>
                </a:path>
                <a:path w="2498725" h="3241675">
                  <a:moveTo>
                    <a:pt x="2353691" y="2960712"/>
                  </a:moveTo>
                  <a:lnTo>
                    <a:pt x="359663" y="152400"/>
                  </a:lnTo>
                </a:path>
                <a:path w="2498725" h="3241675">
                  <a:moveTo>
                    <a:pt x="2210435" y="3113112"/>
                  </a:moveTo>
                  <a:lnTo>
                    <a:pt x="216408" y="304800"/>
                  </a:lnTo>
                </a:path>
                <a:path w="2498725" h="3241675">
                  <a:moveTo>
                    <a:pt x="1994027" y="3241128"/>
                  </a:moveTo>
                  <a:lnTo>
                    <a:pt x="0" y="432815"/>
                  </a:lnTo>
                </a:path>
              </a:pathLst>
            </a:custGeom>
            <a:ln w="9144">
              <a:solidFill>
                <a:srgbClr val="000000"/>
              </a:solidFill>
              <a:prstDash val="sysDash"/>
            </a:ln>
          </p:spPr>
          <p:txBody>
            <a:bodyPr wrap="square" lIns="0" tIns="0" rIns="0" bIns="0" rtlCol="0"/>
            <a:lstStyle/>
            <a:p>
              <a:endParaRPr/>
            </a:p>
          </p:txBody>
        </p:sp>
        <p:sp>
          <p:nvSpPr>
            <p:cNvPr id="101" name="object 39">
              <a:extLst>
                <a:ext uri="{FF2B5EF4-FFF2-40B4-BE49-F238E27FC236}">
                  <a16:creationId xmlns:a16="http://schemas.microsoft.com/office/drawing/2014/main" id="{4BDC593C-2B5C-4F48-8352-B9C290B09865}"/>
                </a:ext>
              </a:extLst>
            </p:cNvPr>
            <p:cNvSpPr/>
            <p:nvPr/>
          </p:nvSpPr>
          <p:spPr>
            <a:xfrm>
              <a:off x="6660516" y="3947287"/>
              <a:ext cx="845819" cy="341630"/>
            </a:xfrm>
            <a:custGeom>
              <a:avLst/>
              <a:gdLst/>
              <a:ahLst/>
              <a:cxnLst/>
              <a:rect l="l" t="t" r="r" b="b"/>
              <a:pathLst>
                <a:path w="845820" h="341629">
                  <a:moveTo>
                    <a:pt x="67415" y="214633"/>
                  </a:moveTo>
                  <a:lnTo>
                    <a:pt x="42416" y="218058"/>
                  </a:lnTo>
                  <a:lnTo>
                    <a:pt x="20768" y="230913"/>
                  </a:lnTo>
                  <a:lnTo>
                    <a:pt x="6205" y="250412"/>
                  </a:lnTo>
                  <a:lnTo>
                    <a:pt x="0" y="273958"/>
                  </a:lnTo>
                  <a:lnTo>
                    <a:pt x="3427" y="298957"/>
                  </a:lnTo>
                  <a:lnTo>
                    <a:pt x="16281" y="320659"/>
                  </a:lnTo>
                  <a:lnTo>
                    <a:pt x="35780" y="335216"/>
                  </a:lnTo>
                  <a:lnTo>
                    <a:pt x="59326" y="341391"/>
                  </a:lnTo>
                  <a:lnTo>
                    <a:pt x="84326" y="337946"/>
                  </a:lnTo>
                  <a:lnTo>
                    <a:pt x="105973" y="325094"/>
                  </a:lnTo>
                  <a:lnTo>
                    <a:pt x="120536" y="305609"/>
                  </a:lnTo>
                  <a:lnTo>
                    <a:pt x="126248" y="283971"/>
                  </a:lnTo>
                  <a:lnTo>
                    <a:pt x="65403" y="283971"/>
                  </a:lnTo>
                  <a:lnTo>
                    <a:pt x="61339" y="272033"/>
                  </a:lnTo>
                  <a:lnTo>
                    <a:pt x="119998" y="251570"/>
                  </a:lnTo>
                  <a:lnTo>
                    <a:pt x="110460" y="235454"/>
                  </a:lnTo>
                  <a:lnTo>
                    <a:pt x="90961" y="220852"/>
                  </a:lnTo>
                  <a:lnTo>
                    <a:pt x="67415" y="214633"/>
                  </a:lnTo>
                  <a:close/>
                </a:path>
                <a:path w="845820" h="341629">
                  <a:moveTo>
                    <a:pt x="119998" y="251570"/>
                  </a:moveTo>
                  <a:lnTo>
                    <a:pt x="61339" y="272033"/>
                  </a:lnTo>
                  <a:lnTo>
                    <a:pt x="65403" y="283971"/>
                  </a:lnTo>
                  <a:lnTo>
                    <a:pt x="124180" y="263470"/>
                  </a:lnTo>
                  <a:lnTo>
                    <a:pt x="123315" y="257175"/>
                  </a:lnTo>
                  <a:lnTo>
                    <a:pt x="119998" y="251570"/>
                  </a:lnTo>
                  <a:close/>
                </a:path>
                <a:path w="845820" h="341629">
                  <a:moveTo>
                    <a:pt x="124180" y="263470"/>
                  </a:moveTo>
                  <a:lnTo>
                    <a:pt x="65403" y="283971"/>
                  </a:lnTo>
                  <a:lnTo>
                    <a:pt x="126248" y="283971"/>
                  </a:lnTo>
                  <a:lnTo>
                    <a:pt x="126742" y="282100"/>
                  </a:lnTo>
                  <a:lnTo>
                    <a:pt x="124180" y="263470"/>
                  </a:lnTo>
                  <a:close/>
                </a:path>
                <a:path w="845820" h="341629">
                  <a:moveTo>
                    <a:pt x="841119" y="0"/>
                  </a:moveTo>
                  <a:lnTo>
                    <a:pt x="119998" y="251570"/>
                  </a:lnTo>
                  <a:lnTo>
                    <a:pt x="123315" y="257175"/>
                  </a:lnTo>
                  <a:lnTo>
                    <a:pt x="124180" y="263470"/>
                  </a:lnTo>
                  <a:lnTo>
                    <a:pt x="845310" y="11937"/>
                  </a:lnTo>
                  <a:lnTo>
                    <a:pt x="841119" y="0"/>
                  </a:lnTo>
                  <a:close/>
                </a:path>
              </a:pathLst>
            </a:custGeom>
            <a:solidFill>
              <a:srgbClr val="FF0000"/>
            </a:solidFill>
          </p:spPr>
          <p:txBody>
            <a:bodyPr wrap="square" lIns="0" tIns="0" rIns="0" bIns="0" rtlCol="0"/>
            <a:lstStyle/>
            <a:p>
              <a:endParaRPr/>
            </a:p>
          </p:txBody>
        </p:sp>
      </p:grpSp>
      <p:sp>
        <p:nvSpPr>
          <p:cNvPr id="102" name="object 40">
            <a:extLst>
              <a:ext uri="{FF2B5EF4-FFF2-40B4-BE49-F238E27FC236}">
                <a16:creationId xmlns:a16="http://schemas.microsoft.com/office/drawing/2014/main" id="{FB1595F0-1710-4029-BEB6-A05BE7D24F98}"/>
              </a:ext>
            </a:extLst>
          </p:cNvPr>
          <p:cNvSpPr txBox="1"/>
          <p:nvPr/>
        </p:nvSpPr>
        <p:spPr>
          <a:xfrm>
            <a:off x="7372519" y="3385122"/>
            <a:ext cx="1522730" cy="338455"/>
          </a:xfrm>
          <a:prstGeom prst="rect">
            <a:avLst/>
          </a:prstGeom>
          <a:ln w="9144">
            <a:solidFill>
              <a:srgbClr val="FF0000"/>
            </a:solidFill>
          </a:ln>
        </p:spPr>
        <p:txBody>
          <a:bodyPr vert="horz" wrap="square" lIns="0" tIns="7620" rIns="0" bIns="0" rtlCol="0">
            <a:spAutoFit/>
          </a:bodyPr>
          <a:lstStyle/>
          <a:p>
            <a:pPr marL="152400">
              <a:lnSpc>
                <a:spcPct val="100000"/>
              </a:lnSpc>
              <a:spcBef>
                <a:spcPts val="60"/>
              </a:spcBef>
            </a:pPr>
            <a:r>
              <a:rPr sz="2000" dirty="0">
                <a:solidFill>
                  <a:srgbClr val="FF0000"/>
                </a:solidFill>
                <a:latin typeface="Arial"/>
                <a:cs typeface="Arial"/>
              </a:rPr>
              <a:t>OF=41250</a:t>
            </a:r>
            <a:endParaRPr sz="2000" dirty="0">
              <a:latin typeface="Arial"/>
              <a:cs typeface="Arial"/>
            </a:endParaRPr>
          </a:p>
        </p:txBody>
      </p:sp>
    </p:spTree>
    <p:extLst>
      <p:ext uri="{BB962C8B-B14F-4D97-AF65-F5344CB8AC3E}">
        <p14:creationId xmlns:p14="http://schemas.microsoft.com/office/powerpoint/2010/main" val="8576707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Ejemplo de aerolínea (II)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37</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44" name="object 3">
            <a:extLst>
              <a:ext uri="{FF2B5EF4-FFF2-40B4-BE49-F238E27FC236}">
                <a16:creationId xmlns:a16="http://schemas.microsoft.com/office/drawing/2014/main" id="{3884A98E-FD09-404D-BD61-0E41901CE10C}"/>
              </a:ext>
            </a:extLst>
          </p:cNvPr>
          <p:cNvSpPr/>
          <p:nvPr/>
        </p:nvSpPr>
        <p:spPr>
          <a:xfrm>
            <a:off x="4467756" y="2451050"/>
            <a:ext cx="1080770" cy="719455"/>
          </a:xfrm>
          <a:custGeom>
            <a:avLst/>
            <a:gdLst/>
            <a:ahLst/>
            <a:cxnLst/>
            <a:rect l="l" t="t" r="r" b="b"/>
            <a:pathLst>
              <a:path w="1080770" h="719454">
                <a:moveTo>
                  <a:pt x="0" y="179832"/>
                </a:moveTo>
                <a:lnTo>
                  <a:pt x="720851" y="179832"/>
                </a:lnTo>
                <a:lnTo>
                  <a:pt x="720851" y="0"/>
                </a:lnTo>
                <a:lnTo>
                  <a:pt x="1080516" y="359663"/>
                </a:lnTo>
                <a:lnTo>
                  <a:pt x="720851" y="719327"/>
                </a:lnTo>
                <a:lnTo>
                  <a:pt x="720851" y="539496"/>
                </a:lnTo>
                <a:lnTo>
                  <a:pt x="0" y="539496"/>
                </a:lnTo>
                <a:lnTo>
                  <a:pt x="0" y="179832"/>
                </a:lnTo>
                <a:close/>
              </a:path>
            </a:pathLst>
          </a:custGeom>
          <a:ln w="9144">
            <a:solidFill>
              <a:srgbClr val="D74518"/>
            </a:solidFill>
          </a:ln>
        </p:spPr>
        <p:txBody>
          <a:bodyPr wrap="square" lIns="0" tIns="0" rIns="0" bIns="0" rtlCol="0"/>
          <a:lstStyle/>
          <a:p>
            <a:endParaRPr/>
          </a:p>
        </p:txBody>
      </p:sp>
      <p:sp>
        <p:nvSpPr>
          <p:cNvPr id="45" name="object 4">
            <a:extLst>
              <a:ext uri="{FF2B5EF4-FFF2-40B4-BE49-F238E27FC236}">
                <a16:creationId xmlns:a16="http://schemas.microsoft.com/office/drawing/2014/main" id="{A088FE5C-9762-4239-8FB1-80AF09F47A45}"/>
              </a:ext>
            </a:extLst>
          </p:cNvPr>
          <p:cNvSpPr/>
          <p:nvPr/>
        </p:nvSpPr>
        <p:spPr>
          <a:xfrm>
            <a:off x="309229" y="1676400"/>
            <a:ext cx="3759708" cy="2441448"/>
          </a:xfrm>
          <a:prstGeom prst="rect">
            <a:avLst/>
          </a:prstGeom>
          <a:blipFill>
            <a:blip r:embed="rId2" cstate="print"/>
            <a:stretch>
              <a:fillRect/>
            </a:stretch>
          </a:blipFill>
        </p:spPr>
        <p:txBody>
          <a:bodyPr wrap="square" lIns="0" tIns="0" rIns="0" bIns="0" rtlCol="0"/>
          <a:lstStyle/>
          <a:p>
            <a:endParaRPr/>
          </a:p>
        </p:txBody>
      </p:sp>
      <p:sp>
        <p:nvSpPr>
          <p:cNvPr id="46" name="object 5">
            <a:extLst>
              <a:ext uri="{FF2B5EF4-FFF2-40B4-BE49-F238E27FC236}">
                <a16:creationId xmlns:a16="http://schemas.microsoft.com/office/drawing/2014/main" id="{33E2C50D-1E73-45B1-9200-03FD727C8B1E}"/>
              </a:ext>
            </a:extLst>
          </p:cNvPr>
          <p:cNvSpPr/>
          <p:nvPr/>
        </p:nvSpPr>
        <p:spPr>
          <a:xfrm>
            <a:off x="5998693" y="1458227"/>
            <a:ext cx="3057143" cy="2705100"/>
          </a:xfrm>
          <a:prstGeom prst="rect">
            <a:avLst/>
          </a:prstGeom>
          <a:blipFill>
            <a:blip r:embed="rId3" cstate="print"/>
            <a:stretch>
              <a:fillRect/>
            </a:stretch>
          </a:blipFill>
        </p:spPr>
        <p:txBody>
          <a:bodyPr wrap="square" lIns="0" tIns="0" rIns="0" bIns="0" rtlCol="0"/>
          <a:lstStyle/>
          <a:p>
            <a:endParaRPr/>
          </a:p>
        </p:txBody>
      </p:sp>
      <p:grpSp>
        <p:nvGrpSpPr>
          <p:cNvPr id="47" name="object 7">
            <a:extLst>
              <a:ext uri="{FF2B5EF4-FFF2-40B4-BE49-F238E27FC236}">
                <a16:creationId xmlns:a16="http://schemas.microsoft.com/office/drawing/2014/main" id="{3AEF9E2D-9374-4DC7-AEFE-A43C24BE9556}"/>
              </a:ext>
            </a:extLst>
          </p:cNvPr>
          <p:cNvGrpSpPr/>
          <p:nvPr/>
        </p:nvGrpSpPr>
        <p:grpSpPr>
          <a:xfrm>
            <a:off x="2414127" y="4517181"/>
            <a:ext cx="4756785" cy="771525"/>
            <a:chOff x="2217420" y="5398008"/>
            <a:chExt cx="4756785" cy="771525"/>
          </a:xfrm>
        </p:grpSpPr>
        <p:sp>
          <p:nvSpPr>
            <p:cNvPr id="48" name="object 8">
              <a:extLst>
                <a:ext uri="{FF2B5EF4-FFF2-40B4-BE49-F238E27FC236}">
                  <a16:creationId xmlns:a16="http://schemas.microsoft.com/office/drawing/2014/main" id="{4E290A1C-56CE-4408-890E-AAC4F13C0586}"/>
                </a:ext>
              </a:extLst>
            </p:cNvPr>
            <p:cNvSpPr/>
            <p:nvPr/>
          </p:nvSpPr>
          <p:spPr>
            <a:xfrm>
              <a:off x="2217420" y="5398008"/>
              <a:ext cx="4642104" cy="728472"/>
            </a:xfrm>
            <a:prstGeom prst="rect">
              <a:avLst/>
            </a:prstGeom>
            <a:blipFill>
              <a:blip r:embed="rId4" cstate="print"/>
              <a:stretch>
                <a:fillRect/>
              </a:stretch>
            </a:blipFill>
          </p:spPr>
          <p:txBody>
            <a:bodyPr wrap="square" lIns="0" tIns="0" rIns="0" bIns="0" rtlCol="0"/>
            <a:lstStyle/>
            <a:p>
              <a:endParaRPr/>
            </a:p>
          </p:txBody>
        </p:sp>
        <p:sp>
          <p:nvSpPr>
            <p:cNvPr id="49" name="object 9">
              <a:extLst>
                <a:ext uri="{FF2B5EF4-FFF2-40B4-BE49-F238E27FC236}">
                  <a16:creationId xmlns:a16="http://schemas.microsoft.com/office/drawing/2014/main" id="{1F9EBF7E-D329-4CA5-AFBD-F76DC182F09B}"/>
                </a:ext>
              </a:extLst>
            </p:cNvPr>
            <p:cNvSpPr/>
            <p:nvPr/>
          </p:nvSpPr>
          <p:spPr>
            <a:xfrm>
              <a:off x="5241036" y="5804916"/>
              <a:ext cx="1728470" cy="360045"/>
            </a:xfrm>
            <a:custGeom>
              <a:avLst/>
              <a:gdLst/>
              <a:ahLst/>
              <a:cxnLst/>
              <a:rect l="l" t="t" r="r" b="b"/>
              <a:pathLst>
                <a:path w="1728470" h="360045">
                  <a:moveTo>
                    <a:pt x="0" y="359664"/>
                  </a:moveTo>
                  <a:lnTo>
                    <a:pt x="1728215" y="359664"/>
                  </a:lnTo>
                  <a:lnTo>
                    <a:pt x="1728215" y="0"/>
                  </a:lnTo>
                  <a:lnTo>
                    <a:pt x="0" y="0"/>
                  </a:lnTo>
                  <a:lnTo>
                    <a:pt x="0" y="359664"/>
                  </a:lnTo>
                  <a:close/>
                </a:path>
              </a:pathLst>
            </a:custGeom>
            <a:ln w="9143">
              <a:solidFill>
                <a:srgbClr val="FF0000"/>
              </a:solidFill>
            </a:ln>
          </p:spPr>
          <p:txBody>
            <a:bodyPr wrap="square" lIns="0" tIns="0" rIns="0" bIns="0" rtlCol="0"/>
            <a:lstStyle/>
            <a:p>
              <a:endParaRPr/>
            </a:p>
          </p:txBody>
        </p:sp>
      </p:grpSp>
    </p:spTree>
    <p:extLst>
      <p:ext uri="{BB962C8B-B14F-4D97-AF65-F5344CB8AC3E}">
        <p14:creationId xmlns:p14="http://schemas.microsoft.com/office/powerpoint/2010/main" val="4200305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Ejemplo de aerolínea (III)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38</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grpSp>
        <p:nvGrpSpPr>
          <p:cNvPr id="11" name="Grupo 10">
            <a:extLst>
              <a:ext uri="{FF2B5EF4-FFF2-40B4-BE49-F238E27FC236}">
                <a16:creationId xmlns:a16="http://schemas.microsoft.com/office/drawing/2014/main" id="{42E965A1-B9EE-44A1-9C2B-F6F29AC82692}"/>
              </a:ext>
            </a:extLst>
          </p:cNvPr>
          <p:cNvGrpSpPr/>
          <p:nvPr/>
        </p:nvGrpSpPr>
        <p:grpSpPr>
          <a:xfrm>
            <a:off x="1905000" y="1350458"/>
            <a:ext cx="5778158" cy="4702000"/>
            <a:chOff x="1676400" y="1701545"/>
            <a:chExt cx="5516753" cy="4608323"/>
          </a:xfrm>
        </p:grpSpPr>
        <p:grpSp>
          <p:nvGrpSpPr>
            <p:cNvPr id="12" name="object 3">
              <a:extLst>
                <a:ext uri="{FF2B5EF4-FFF2-40B4-BE49-F238E27FC236}">
                  <a16:creationId xmlns:a16="http://schemas.microsoft.com/office/drawing/2014/main" id="{7F894695-36F3-4D6B-9B3F-47090F6A8850}"/>
                </a:ext>
              </a:extLst>
            </p:cNvPr>
            <p:cNvGrpSpPr/>
            <p:nvPr/>
          </p:nvGrpSpPr>
          <p:grpSpPr>
            <a:xfrm>
              <a:off x="2575433" y="1746504"/>
              <a:ext cx="4226560" cy="890269"/>
              <a:chOff x="2574035" y="1746504"/>
              <a:chExt cx="4226560" cy="890269"/>
            </a:xfrm>
          </p:grpSpPr>
          <p:sp>
            <p:nvSpPr>
              <p:cNvPr id="26" name="object 4">
                <a:extLst>
                  <a:ext uri="{FF2B5EF4-FFF2-40B4-BE49-F238E27FC236}">
                    <a16:creationId xmlns:a16="http://schemas.microsoft.com/office/drawing/2014/main" id="{FC7A8D1D-233E-4C6A-BFAB-C8FE5A24106E}"/>
                  </a:ext>
                </a:extLst>
              </p:cNvPr>
              <p:cNvSpPr/>
              <p:nvPr/>
            </p:nvSpPr>
            <p:spPr>
              <a:xfrm>
                <a:off x="2574035" y="1746504"/>
                <a:ext cx="4226052" cy="890015"/>
              </a:xfrm>
              <a:prstGeom prst="rect">
                <a:avLst/>
              </a:prstGeom>
              <a:blipFill>
                <a:blip r:embed="rId2" cstate="print"/>
                <a:stretch>
                  <a:fillRect/>
                </a:stretch>
              </a:blipFill>
            </p:spPr>
            <p:txBody>
              <a:bodyPr wrap="square" lIns="0" tIns="0" rIns="0" bIns="0" rtlCol="0"/>
              <a:lstStyle/>
              <a:p>
                <a:endParaRPr/>
              </a:p>
            </p:txBody>
          </p:sp>
          <p:sp>
            <p:nvSpPr>
              <p:cNvPr id="27" name="object 5">
                <a:extLst>
                  <a:ext uri="{FF2B5EF4-FFF2-40B4-BE49-F238E27FC236}">
                    <a16:creationId xmlns:a16="http://schemas.microsoft.com/office/drawing/2014/main" id="{4162A922-A523-43E0-8D2A-67BD5576663B}"/>
                  </a:ext>
                </a:extLst>
              </p:cNvPr>
              <p:cNvSpPr/>
              <p:nvPr/>
            </p:nvSpPr>
            <p:spPr>
              <a:xfrm>
                <a:off x="5457443" y="2133600"/>
                <a:ext cx="431800" cy="215265"/>
              </a:xfrm>
              <a:custGeom>
                <a:avLst/>
                <a:gdLst/>
                <a:ahLst/>
                <a:cxnLst/>
                <a:rect l="l" t="t" r="r" b="b"/>
                <a:pathLst>
                  <a:path w="431800" h="215264">
                    <a:moveTo>
                      <a:pt x="0" y="35813"/>
                    </a:moveTo>
                    <a:lnTo>
                      <a:pt x="2809" y="21859"/>
                    </a:lnTo>
                    <a:lnTo>
                      <a:pt x="10477" y="10477"/>
                    </a:lnTo>
                    <a:lnTo>
                      <a:pt x="21859" y="2809"/>
                    </a:lnTo>
                    <a:lnTo>
                      <a:pt x="35813" y="0"/>
                    </a:lnTo>
                    <a:lnTo>
                      <a:pt x="395477" y="0"/>
                    </a:lnTo>
                    <a:lnTo>
                      <a:pt x="409432" y="2809"/>
                    </a:lnTo>
                    <a:lnTo>
                      <a:pt x="420814" y="10477"/>
                    </a:lnTo>
                    <a:lnTo>
                      <a:pt x="428482" y="21859"/>
                    </a:lnTo>
                    <a:lnTo>
                      <a:pt x="431291" y="35813"/>
                    </a:lnTo>
                    <a:lnTo>
                      <a:pt x="431291" y="179070"/>
                    </a:lnTo>
                    <a:lnTo>
                      <a:pt x="428482" y="193024"/>
                    </a:lnTo>
                    <a:lnTo>
                      <a:pt x="420814" y="204406"/>
                    </a:lnTo>
                    <a:lnTo>
                      <a:pt x="409432" y="212074"/>
                    </a:lnTo>
                    <a:lnTo>
                      <a:pt x="395477" y="214884"/>
                    </a:lnTo>
                    <a:lnTo>
                      <a:pt x="35813" y="214884"/>
                    </a:lnTo>
                    <a:lnTo>
                      <a:pt x="21859" y="212074"/>
                    </a:lnTo>
                    <a:lnTo>
                      <a:pt x="10477" y="204406"/>
                    </a:lnTo>
                    <a:lnTo>
                      <a:pt x="2809" y="193024"/>
                    </a:lnTo>
                    <a:lnTo>
                      <a:pt x="0" y="179070"/>
                    </a:lnTo>
                    <a:lnTo>
                      <a:pt x="0" y="35813"/>
                    </a:lnTo>
                    <a:close/>
                  </a:path>
                </a:pathLst>
              </a:custGeom>
              <a:ln w="9143">
                <a:solidFill>
                  <a:srgbClr val="FF0000"/>
                </a:solidFill>
              </a:ln>
            </p:spPr>
            <p:txBody>
              <a:bodyPr wrap="square" lIns="0" tIns="0" rIns="0" bIns="0" rtlCol="0"/>
              <a:lstStyle/>
              <a:p>
                <a:endParaRPr/>
              </a:p>
            </p:txBody>
          </p:sp>
        </p:grpSp>
        <p:sp>
          <p:nvSpPr>
            <p:cNvPr id="13" name="object 6">
              <a:extLst>
                <a:ext uri="{FF2B5EF4-FFF2-40B4-BE49-F238E27FC236}">
                  <a16:creationId xmlns:a16="http://schemas.microsoft.com/office/drawing/2014/main" id="{EFCFFEBB-4C26-46B5-8D98-BB290B61B4F2}"/>
                </a:ext>
              </a:extLst>
            </p:cNvPr>
            <p:cNvSpPr/>
            <p:nvPr/>
          </p:nvSpPr>
          <p:spPr>
            <a:xfrm>
              <a:off x="2575433" y="2935223"/>
              <a:ext cx="4617720" cy="890015"/>
            </a:xfrm>
            <a:prstGeom prst="rect">
              <a:avLst/>
            </a:prstGeom>
            <a:blipFill>
              <a:blip r:embed="rId3" cstate="print"/>
              <a:stretch>
                <a:fillRect/>
              </a:stretch>
            </a:blipFill>
          </p:spPr>
          <p:txBody>
            <a:bodyPr wrap="square" lIns="0" tIns="0" rIns="0" bIns="0" rtlCol="0"/>
            <a:lstStyle/>
            <a:p>
              <a:endParaRPr/>
            </a:p>
          </p:txBody>
        </p:sp>
        <p:sp>
          <p:nvSpPr>
            <p:cNvPr id="14" name="object 7">
              <a:extLst>
                <a:ext uri="{FF2B5EF4-FFF2-40B4-BE49-F238E27FC236}">
                  <a16:creationId xmlns:a16="http://schemas.microsoft.com/office/drawing/2014/main" id="{DB331470-2BE3-4462-9363-10369615D26B}"/>
                </a:ext>
              </a:extLst>
            </p:cNvPr>
            <p:cNvSpPr/>
            <p:nvPr/>
          </p:nvSpPr>
          <p:spPr>
            <a:xfrm>
              <a:off x="2575433" y="4210811"/>
              <a:ext cx="4541520" cy="890015"/>
            </a:xfrm>
            <a:prstGeom prst="rect">
              <a:avLst/>
            </a:prstGeom>
            <a:blipFill>
              <a:blip r:embed="rId4" cstate="print"/>
              <a:stretch>
                <a:fillRect/>
              </a:stretch>
            </a:blipFill>
          </p:spPr>
          <p:txBody>
            <a:bodyPr wrap="square" lIns="0" tIns="0" rIns="0" bIns="0" rtlCol="0"/>
            <a:lstStyle/>
            <a:p>
              <a:endParaRPr/>
            </a:p>
          </p:txBody>
        </p:sp>
        <p:grpSp>
          <p:nvGrpSpPr>
            <p:cNvPr id="15" name="object 8">
              <a:extLst>
                <a:ext uri="{FF2B5EF4-FFF2-40B4-BE49-F238E27FC236}">
                  <a16:creationId xmlns:a16="http://schemas.microsoft.com/office/drawing/2014/main" id="{C4050F4D-097E-499A-8B93-0C90BD0B6AB3}"/>
                </a:ext>
              </a:extLst>
            </p:cNvPr>
            <p:cNvGrpSpPr/>
            <p:nvPr/>
          </p:nvGrpSpPr>
          <p:grpSpPr>
            <a:xfrm>
              <a:off x="2575433" y="5481828"/>
              <a:ext cx="4028440" cy="828040"/>
              <a:chOff x="2574035" y="5481828"/>
              <a:chExt cx="4028440" cy="828040"/>
            </a:xfrm>
          </p:grpSpPr>
          <p:sp>
            <p:nvSpPr>
              <p:cNvPr id="24" name="object 9">
                <a:extLst>
                  <a:ext uri="{FF2B5EF4-FFF2-40B4-BE49-F238E27FC236}">
                    <a16:creationId xmlns:a16="http://schemas.microsoft.com/office/drawing/2014/main" id="{A0C1DB69-B643-4BDD-9BB3-D73C0C1DF673}"/>
                  </a:ext>
                </a:extLst>
              </p:cNvPr>
              <p:cNvSpPr/>
              <p:nvPr/>
            </p:nvSpPr>
            <p:spPr>
              <a:xfrm>
                <a:off x="2574035" y="5481828"/>
                <a:ext cx="4027932" cy="827532"/>
              </a:xfrm>
              <a:prstGeom prst="rect">
                <a:avLst/>
              </a:prstGeom>
              <a:blipFill>
                <a:blip r:embed="rId5" cstate="print"/>
                <a:stretch>
                  <a:fillRect/>
                </a:stretch>
              </a:blipFill>
            </p:spPr>
            <p:txBody>
              <a:bodyPr wrap="square" lIns="0" tIns="0" rIns="0" bIns="0" rtlCol="0"/>
              <a:lstStyle/>
              <a:p>
                <a:endParaRPr/>
              </a:p>
            </p:txBody>
          </p:sp>
          <p:sp>
            <p:nvSpPr>
              <p:cNvPr id="25" name="object 10">
                <a:extLst>
                  <a:ext uri="{FF2B5EF4-FFF2-40B4-BE49-F238E27FC236}">
                    <a16:creationId xmlns:a16="http://schemas.microsoft.com/office/drawing/2014/main" id="{EDA8B4CC-4742-4C5B-B44B-533F6FA69267}"/>
                  </a:ext>
                </a:extLst>
              </p:cNvPr>
              <p:cNvSpPr/>
              <p:nvPr/>
            </p:nvSpPr>
            <p:spPr>
              <a:xfrm>
                <a:off x="3441191" y="5894832"/>
                <a:ext cx="647700" cy="198120"/>
              </a:xfrm>
              <a:custGeom>
                <a:avLst/>
                <a:gdLst/>
                <a:ahLst/>
                <a:cxnLst/>
                <a:rect l="l" t="t" r="r" b="b"/>
                <a:pathLst>
                  <a:path w="647700" h="198120">
                    <a:moveTo>
                      <a:pt x="0" y="33020"/>
                    </a:moveTo>
                    <a:lnTo>
                      <a:pt x="2587" y="20166"/>
                    </a:lnTo>
                    <a:lnTo>
                      <a:pt x="9652" y="9671"/>
                    </a:lnTo>
                    <a:lnTo>
                      <a:pt x="20145" y="2594"/>
                    </a:lnTo>
                    <a:lnTo>
                      <a:pt x="33020" y="0"/>
                    </a:lnTo>
                    <a:lnTo>
                      <a:pt x="614680" y="0"/>
                    </a:lnTo>
                    <a:lnTo>
                      <a:pt x="627554" y="2594"/>
                    </a:lnTo>
                    <a:lnTo>
                      <a:pt x="638048" y="9671"/>
                    </a:lnTo>
                    <a:lnTo>
                      <a:pt x="645112" y="20166"/>
                    </a:lnTo>
                    <a:lnTo>
                      <a:pt x="647700" y="33020"/>
                    </a:lnTo>
                    <a:lnTo>
                      <a:pt x="647700" y="165100"/>
                    </a:lnTo>
                    <a:lnTo>
                      <a:pt x="645112" y="177953"/>
                    </a:lnTo>
                    <a:lnTo>
                      <a:pt x="638048" y="188448"/>
                    </a:lnTo>
                    <a:lnTo>
                      <a:pt x="627554" y="195525"/>
                    </a:lnTo>
                    <a:lnTo>
                      <a:pt x="614680" y="198120"/>
                    </a:lnTo>
                    <a:lnTo>
                      <a:pt x="33020" y="198120"/>
                    </a:lnTo>
                    <a:lnTo>
                      <a:pt x="20145" y="195525"/>
                    </a:lnTo>
                    <a:lnTo>
                      <a:pt x="9651" y="188448"/>
                    </a:lnTo>
                    <a:lnTo>
                      <a:pt x="2587" y="177953"/>
                    </a:lnTo>
                    <a:lnTo>
                      <a:pt x="0" y="165100"/>
                    </a:lnTo>
                    <a:lnTo>
                      <a:pt x="0" y="33020"/>
                    </a:lnTo>
                    <a:close/>
                  </a:path>
                </a:pathLst>
              </a:custGeom>
              <a:ln w="9144">
                <a:solidFill>
                  <a:srgbClr val="FF0000"/>
                </a:solidFill>
              </a:ln>
            </p:spPr>
            <p:txBody>
              <a:bodyPr wrap="square" lIns="0" tIns="0" rIns="0" bIns="0" rtlCol="0"/>
              <a:lstStyle/>
              <a:p>
                <a:endParaRPr/>
              </a:p>
            </p:txBody>
          </p:sp>
        </p:grpSp>
        <p:sp>
          <p:nvSpPr>
            <p:cNvPr id="16" name="object 11">
              <a:extLst>
                <a:ext uri="{FF2B5EF4-FFF2-40B4-BE49-F238E27FC236}">
                  <a16:creationId xmlns:a16="http://schemas.microsoft.com/office/drawing/2014/main" id="{054D4F68-5922-4872-AB3C-21FFF157FD44}"/>
                </a:ext>
              </a:extLst>
            </p:cNvPr>
            <p:cNvSpPr/>
            <p:nvPr/>
          </p:nvSpPr>
          <p:spPr>
            <a:xfrm>
              <a:off x="2289810" y="1701545"/>
              <a:ext cx="143510" cy="875030"/>
            </a:xfrm>
            <a:custGeom>
              <a:avLst/>
              <a:gdLst/>
              <a:ahLst/>
              <a:cxnLst/>
              <a:rect l="l" t="t" r="r" b="b"/>
              <a:pathLst>
                <a:path w="143510" h="875030">
                  <a:moveTo>
                    <a:pt x="143256" y="874776"/>
                  </a:moveTo>
                  <a:lnTo>
                    <a:pt x="115401" y="873839"/>
                  </a:lnTo>
                  <a:lnTo>
                    <a:pt x="92630" y="871283"/>
                  </a:lnTo>
                  <a:lnTo>
                    <a:pt x="77265" y="867489"/>
                  </a:lnTo>
                  <a:lnTo>
                    <a:pt x="71627" y="862838"/>
                  </a:lnTo>
                  <a:lnTo>
                    <a:pt x="71627" y="449325"/>
                  </a:lnTo>
                  <a:lnTo>
                    <a:pt x="65990" y="444674"/>
                  </a:lnTo>
                  <a:lnTo>
                    <a:pt x="50625" y="440880"/>
                  </a:lnTo>
                  <a:lnTo>
                    <a:pt x="27854" y="438324"/>
                  </a:lnTo>
                  <a:lnTo>
                    <a:pt x="0" y="437388"/>
                  </a:lnTo>
                  <a:lnTo>
                    <a:pt x="27854" y="436451"/>
                  </a:lnTo>
                  <a:lnTo>
                    <a:pt x="50625" y="433895"/>
                  </a:lnTo>
                  <a:lnTo>
                    <a:pt x="65990" y="430101"/>
                  </a:lnTo>
                  <a:lnTo>
                    <a:pt x="71627" y="425450"/>
                  </a:lnTo>
                  <a:lnTo>
                    <a:pt x="71627" y="11937"/>
                  </a:lnTo>
                  <a:lnTo>
                    <a:pt x="77265" y="7286"/>
                  </a:lnTo>
                  <a:lnTo>
                    <a:pt x="92630" y="3492"/>
                  </a:lnTo>
                  <a:lnTo>
                    <a:pt x="115401" y="936"/>
                  </a:lnTo>
                  <a:lnTo>
                    <a:pt x="143256" y="0"/>
                  </a:lnTo>
                </a:path>
              </a:pathLst>
            </a:custGeom>
            <a:ln w="19811">
              <a:solidFill>
                <a:srgbClr val="D74518"/>
              </a:solidFill>
            </a:ln>
          </p:spPr>
          <p:txBody>
            <a:bodyPr wrap="square" lIns="0" tIns="0" rIns="0" bIns="0" rtlCol="0"/>
            <a:lstStyle/>
            <a:p>
              <a:endParaRPr/>
            </a:p>
          </p:txBody>
        </p:sp>
        <p:sp>
          <p:nvSpPr>
            <p:cNvPr id="17" name="object 12">
              <a:extLst>
                <a:ext uri="{FF2B5EF4-FFF2-40B4-BE49-F238E27FC236}">
                  <a16:creationId xmlns:a16="http://schemas.microsoft.com/office/drawing/2014/main" id="{D39B83A0-4B71-4B17-A070-B137D26F874E}"/>
                </a:ext>
              </a:extLst>
            </p:cNvPr>
            <p:cNvSpPr/>
            <p:nvPr/>
          </p:nvSpPr>
          <p:spPr>
            <a:xfrm>
              <a:off x="2291208" y="2925317"/>
              <a:ext cx="143510" cy="875030"/>
            </a:xfrm>
            <a:custGeom>
              <a:avLst/>
              <a:gdLst/>
              <a:ahLst/>
              <a:cxnLst/>
              <a:rect l="l" t="t" r="r" b="b"/>
              <a:pathLst>
                <a:path w="143510" h="875029">
                  <a:moveTo>
                    <a:pt x="143256" y="874776"/>
                  </a:moveTo>
                  <a:lnTo>
                    <a:pt x="115401" y="873839"/>
                  </a:lnTo>
                  <a:lnTo>
                    <a:pt x="92630" y="871283"/>
                  </a:lnTo>
                  <a:lnTo>
                    <a:pt x="77265" y="867489"/>
                  </a:lnTo>
                  <a:lnTo>
                    <a:pt x="71627" y="862838"/>
                  </a:lnTo>
                  <a:lnTo>
                    <a:pt x="71627" y="449326"/>
                  </a:lnTo>
                  <a:lnTo>
                    <a:pt x="65990" y="444674"/>
                  </a:lnTo>
                  <a:lnTo>
                    <a:pt x="50625" y="440880"/>
                  </a:lnTo>
                  <a:lnTo>
                    <a:pt x="27854" y="438324"/>
                  </a:lnTo>
                  <a:lnTo>
                    <a:pt x="0" y="437388"/>
                  </a:lnTo>
                  <a:lnTo>
                    <a:pt x="27854" y="436451"/>
                  </a:lnTo>
                  <a:lnTo>
                    <a:pt x="50625" y="433895"/>
                  </a:lnTo>
                  <a:lnTo>
                    <a:pt x="65990" y="430101"/>
                  </a:lnTo>
                  <a:lnTo>
                    <a:pt x="71627" y="425450"/>
                  </a:lnTo>
                  <a:lnTo>
                    <a:pt x="71627" y="11937"/>
                  </a:lnTo>
                  <a:lnTo>
                    <a:pt x="77265" y="7286"/>
                  </a:lnTo>
                  <a:lnTo>
                    <a:pt x="92630" y="3492"/>
                  </a:lnTo>
                  <a:lnTo>
                    <a:pt x="115401" y="936"/>
                  </a:lnTo>
                  <a:lnTo>
                    <a:pt x="143256" y="0"/>
                  </a:lnTo>
                </a:path>
              </a:pathLst>
            </a:custGeom>
            <a:ln w="19812">
              <a:solidFill>
                <a:srgbClr val="D74518"/>
              </a:solidFill>
            </a:ln>
          </p:spPr>
          <p:txBody>
            <a:bodyPr wrap="square" lIns="0" tIns="0" rIns="0" bIns="0" rtlCol="0"/>
            <a:lstStyle/>
            <a:p>
              <a:endParaRPr/>
            </a:p>
          </p:txBody>
        </p:sp>
        <p:sp>
          <p:nvSpPr>
            <p:cNvPr id="18" name="object 13">
              <a:extLst>
                <a:ext uri="{FF2B5EF4-FFF2-40B4-BE49-F238E27FC236}">
                  <a16:creationId xmlns:a16="http://schemas.microsoft.com/office/drawing/2014/main" id="{053CADEE-EAF8-42EC-B535-4EEDAC7D9C79}"/>
                </a:ext>
              </a:extLst>
            </p:cNvPr>
            <p:cNvSpPr/>
            <p:nvPr/>
          </p:nvSpPr>
          <p:spPr>
            <a:xfrm>
              <a:off x="2291208" y="4211573"/>
              <a:ext cx="143510" cy="875030"/>
            </a:xfrm>
            <a:custGeom>
              <a:avLst/>
              <a:gdLst/>
              <a:ahLst/>
              <a:cxnLst/>
              <a:rect l="l" t="t" r="r" b="b"/>
              <a:pathLst>
                <a:path w="143510" h="875029">
                  <a:moveTo>
                    <a:pt x="143256" y="874776"/>
                  </a:moveTo>
                  <a:lnTo>
                    <a:pt x="115401" y="873839"/>
                  </a:lnTo>
                  <a:lnTo>
                    <a:pt x="92630" y="871283"/>
                  </a:lnTo>
                  <a:lnTo>
                    <a:pt x="77265" y="867489"/>
                  </a:lnTo>
                  <a:lnTo>
                    <a:pt x="71627" y="862838"/>
                  </a:lnTo>
                  <a:lnTo>
                    <a:pt x="71627" y="449325"/>
                  </a:lnTo>
                  <a:lnTo>
                    <a:pt x="65990" y="444674"/>
                  </a:lnTo>
                  <a:lnTo>
                    <a:pt x="50625" y="440880"/>
                  </a:lnTo>
                  <a:lnTo>
                    <a:pt x="27854" y="438324"/>
                  </a:lnTo>
                  <a:lnTo>
                    <a:pt x="0" y="437388"/>
                  </a:lnTo>
                  <a:lnTo>
                    <a:pt x="27854" y="436451"/>
                  </a:lnTo>
                  <a:lnTo>
                    <a:pt x="50625" y="433895"/>
                  </a:lnTo>
                  <a:lnTo>
                    <a:pt x="65990" y="430101"/>
                  </a:lnTo>
                  <a:lnTo>
                    <a:pt x="71627" y="425450"/>
                  </a:lnTo>
                  <a:lnTo>
                    <a:pt x="71627" y="11937"/>
                  </a:lnTo>
                  <a:lnTo>
                    <a:pt x="77265" y="7286"/>
                  </a:lnTo>
                  <a:lnTo>
                    <a:pt x="92630" y="3492"/>
                  </a:lnTo>
                  <a:lnTo>
                    <a:pt x="115401" y="936"/>
                  </a:lnTo>
                  <a:lnTo>
                    <a:pt x="143256" y="0"/>
                  </a:lnTo>
                </a:path>
              </a:pathLst>
            </a:custGeom>
            <a:ln w="19811">
              <a:solidFill>
                <a:srgbClr val="D74518"/>
              </a:solidFill>
            </a:ln>
          </p:spPr>
          <p:txBody>
            <a:bodyPr wrap="square" lIns="0" tIns="0" rIns="0" bIns="0" rtlCol="0"/>
            <a:lstStyle/>
            <a:p>
              <a:endParaRPr/>
            </a:p>
          </p:txBody>
        </p:sp>
        <p:sp>
          <p:nvSpPr>
            <p:cNvPr id="19" name="object 14">
              <a:extLst>
                <a:ext uri="{FF2B5EF4-FFF2-40B4-BE49-F238E27FC236}">
                  <a16:creationId xmlns:a16="http://schemas.microsoft.com/office/drawing/2014/main" id="{64CCB2DD-01F6-4375-B4EC-79499A8B279F}"/>
                </a:ext>
              </a:extLst>
            </p:cNvPr>
            <p:cNvSpPr/>
            <p:nvPr/>
          </p:nvSpPr>
          <p:spPr>
            <a:xfrm>
              <a:off x="2291208" y="5409438"/>
              <a:ext cx="143510" cy="875030"/>
            </a:xfrm>
            <a:custGeom>
              <a:avLst/>
              <a:gdLst/>
              <a:ahLst/>
              <a:cxnLst/>
              <a:rect l="l" t="t" r="r" b="b"/>
              <a:pathLst>
                <a:path w="143510" h="875029">
                  <a:moveTo>
                    <a:pt x="143256" y="874776"/>
                  </a:moveTo>
                  <a:lnTo>
                    <a:pt x="115401" y="873837"/>
                  </a:lnTo>
                  <a:lnTo>
                    <a:pt x="92630" y="871278"/>
                  </a:lnTo>
                  <a:lnTo>
                    <a:pt x="77265" y="867484"/>
                  </a:lnTo>
                  <a:lnTo>
                    <a:pt x="71627" y="862838"/>
                  </a:lnTo>
                  <a:lnTo>
                    <a:pt x="71627" y="449325"/>
                  </a:lnTo>
                  <a:lnTo>
                    <a:pt x="65990" y="444679"/>
                  </a:lnTo>
                  <a:lnTo>
                    <a:pt x="50625" y="440885"/>
                  </a:lnTo>
                  <a:lnTo>
                    <a:pt x="27854" y="438326"/>
                  </a:lnTo>
                  <a:lnTo>
                    <a:pt x="0" y="437388"/>
                  </a:lnTo>
                  <a:lnTo>
                    <a:pt x="27854" y="436449"/>
                  </a:lnTo>
                  <a:lnTo>
                    <a:pt x="50625" y="433890"/>
                  </a:lnTo>
                  <a:lnTo>
                    <a:pt x="65990" y="430096"/>
                  </a:lnTo>
                  <a:lnTo>
                    <a:pt x="71627" y="425450"/>
                  </a:lnTo>
                  <a:lnTo>
                    <a:pt x="71627" y="11937"/>
                  </a:lnTo>
                  <a:lnTo>
                    <a:pt x="77265" y="7286"/>
                  </a:lnTo>
                  <a:lnTo>
                    <a:pt x="92630" y="3492"/>
                  </a:lnTo>
                  <a:lnTo>
                    <a:pt x="115401" y="936"/>
                  </a:lnTo>
                  <a:lnTo>
                    <a:pt x="143256" y="0"/>
                  </a:lnTo>
                </a:path>
              </a:pathLst>
            </a:custGeom>
            <a:ln w="19811">
              <a:solidFill>
                <a:srgbClr val="D74518"/>
              </a:solidFill>
            </a:ln>
          </p:spPr>
          <p:txBody>
            <a:bodyPr wrap="square" lIns="0" tIns="0" rIns="0" bIns="0" rtlCol="0"/>
            <a:lstStyle/>
            <a:p>
              <a:endParaRPr/>
            </a:p>
          </p:txBody>
        </p:sp>
        <p:sp>
          <p:nvSpPr>
            <p:cNvPr id="20" name="object 15">
              <a:extLst>
                <a:ext uri="{FF2B5EF4-FFF2-40B4-BE49-F238E27FC236}">
                  <a16:creationId xmlns:a16="http://schemas.microsoft.com/office/drawing/2014/main" id="{5BE956E8-D726-4D2C-BA84-9D8553693BFC}"/>
                </a:ext>
              </a:extLst>
            </p:cNvPr>
            <p:cNvSpPr txBox="1"/>
            <p:nvPr/>
          </p:nvSpPr>
          <p:spPr>
            <a:xfrm>
              <a:off x="1676400" y="1942287"/>
              <a:ext cx="507365" cy="331470"/>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(S1)</a:t>
              </a:r>
              <a:endParaRPr sz="2000">
                <a:latin typeface="Arial"/>
                <a:cs typeface="Arial"/>
              </a:endParaRPr>
            </a:p>
          </p:txBody>
        </p:sp>
        <p:sp>
          <p:nvSpPr>
            <p:cNvPr id="21" name="object 16">
              <a:extLst>
                <a:ext uri="{FF2B5EF4-FFF2-40B4-BE49-F238E27FC236}">
                  <a16:creationId xmlns:a16="http://schemas.microsoft.com/office/drawing/2014/main" id="{0B614304-4125-423B-9B36-987FACCAB40A}"/>
                </a:ext>
              </a:extLst>
            </p:cNvPr>
            <p:cNvSpPr txBox="1"/>
            <p:nvPr/>
          </p:nvSpPr>
          <p:spPr>
            <a:xfrm>
              <a:off x="1676400" y="3167252"/>
              <a:ext cx="50673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(S2)</a:t>
              </a:r>
              <a:endParaRPr sz="2000">
                <a:latin typeface="Arial"/>
                <a:cs typeface="Arial"/>
              </a:endParaRPr>
            </a:p>
          </p:txBody>
        </p:sp>
        <p:sp>
          <p:nvSpPr>
            <p:cNvPr id="22" name="object 17">
              <a:extLst>
                <a:ext uri="{FF2B5EF4-FFF2-40B4-BE49-F238E27FC236}">
                  <a16:creationId xmlns:a16="http://schemas.microsoft.com/office/drawing/2014/main" id="{311C8ED8-26F3-4270-A98F-55473DB13FF9}"/>
                </a:ext>
              </a:extLst>
            </p:cNvPr>
            <p:cNvSpPr txBox="1"/>
            <p:nvPr/>
          </p:nvSpPr>
          <p:spPr>
            <a:xfrm>
              <a:off x="1676400" y="4495546"/>
              <a:ext cx="506730"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(S3)</a:t>
              </a:r>
              <a:endParaRPr sz="2000">
                <a:latin typeface="Arial"/>
                <a:cs typeface="Arial"/>
              </a:endParaRPr>
            </a:p>
          </p:txBody>
        </p:sp>
        <p:sp>
          <p:nvSpPr>
            <p:cNvPr id="23" name="object 18">
              <a:extLst>
                <a:ext uri="{FF2B5EF4-FFF2-40B4-BE49-F238E27FC236}">
                  <a16:creationId xmlns:a16="http://schemas.microsoft.com/office/drawing/2014/main" id="{0FEBECDC-5E44-46D1-A6F5-E97B78D4717F}"/>
                </a:ext>
              </a:extLst>
            </p:cNvPr>
            <p:cNvSpPr txBox="1"/>
            <p:nvPr/>
          </p:nvSpPr>
          <p:spPr>
            <a:xfrm>
              <a:off x="1676400" y="5648045"/>
              <a:ext cx="506730"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(S4)</a:t>
              </a:r>
              <a:endParaRPr sz="2000">
                <a:latin typeface="Arial"/>
                <a:cs typeface="Arial"/>
              </a:endParaRPr>
            </a:p>
          </p:txBody>
        </p:sp>
      </p:grpSp>
    </p:spTree>
    <p:extLst>
      <p:ext uri="{BB962C8B-B14F-4D97-AF65-F5344CB8AC3E}">
        <p14:creationId xmlns:p14="http://schemas.microsoft.com/office/powerpoint/2010/main" val="19269530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Ejemplo de aerolínea (IV)</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39</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28" name="object 3">
            <a:extLst>
              <a:ext uri="{FF2B5EF4-FFF2-40B4-BE49-F238E27FC236}">
                <a16:creationId xmlns:a16="http://schemas.microsoft.com/office/drawing/2014/main" id="{EB23F94A-B203-4A41-A1BB-860AEBADDAF7}"/>
              </a:ext>
            </a:extLst>
          </p:cNvPr>
          <p:cNvSpPr/>
          <p:nvPr/>
        </p:nvSpPr>
        <p:spPr>
          <a:xfrm>
            <a:off x="2895600" y="1295400"/>
            <a:ext cx="4616196" cy="890015"/>
          </a:xfrm>
          <a:prstGeom prst="rect">
            <a:avLst/>
          </a:prstGeom>
          <a:blipFill>
            <a:blip r:embed="rId2" cstate="print"/>
            <a:stretch>
              <a:fillRect/>
            </a:stretch>
          </a:blipFill>
        </p:spPr>
        <p:txBody>
          <a:bodyPr wrap="square" lIns="0" tIns="0" rIns="0" bIns="0" rtlCol="0"/>
          <a:lstStyle/>
          <a:p>
            <a:endParaRPr/>
          </a:p>
        </p:txBody>
      </p:sp>
      <p:sp>
        <p:nvSpPr>
          <p:cNvPr id="29" name="object 4">
            <a:extLst>
              <a:ext uri="{FF2B5EF4-FFF2-40B4-BE49-F238E27FC236}">
                <a16:creationId xmlns:a16="http://schemas.microsoft.com/office/drawing/2014/main" id="{6FDAEAB2-B25E-4A84-AED0-125880A188CB}"/>
              </a:ext>
            </a:extLst>
          </p:cNvPr>
          <p:cNvSpPr/>
          <p:nvPr/>
        </p:nvSpPr>
        <p:spPr>
          <a:xfrm>
            <a:off x="2895600" y="2484119"/>
            <a:ext cx="4617720" cy="890015"/>
          </a:xfrm>
          <a:prstGeom prst="rect">
            <a:avLst/>
          </a:prstGeom>
          <a:blipFill>
            <a:blip r:embed="rId3" cstate="print"/>
            <a:stretch>
              <a:fillRect/>
            </a:stretch>
          </a:blipFill>
        </p:spPr>
        <p:txBody>
          <a:bodyPr wrap="square" lIns="0" tIns="0" rIns="0" bIns="0" rtlCol="0"/>
          <a:lstStyle/>
          <a:p>
            <a:endParaRPr/>
          </a:p>
        </p:txBody>
      </p:sp>
      <p:grpSp>
        <p:nvGrpSpPr>
          <p:cNvPr id="30" name="object 5">
            <a:extLst>
              <a:ext uri="{FF2B5EF4-FFF2-40B4-BE49-F238E27FC236}">
                <a16:creationId xmlns:a16="http://schemas.microsoft.com/office/drawing/2014/main" id="{BD210211-214D-4BE5-8AE3-F4A7A8989AFD}"/>
              </a:ext>
            </a:extLst>
          </p:cNvPr>
          <p:cNvGrpSpPr/>
          <p:nvPr/>
        </p:nvGrpSpPr>
        <p:grpSpPr>
          <a:xfrm>
            <a:off x="2895600" y="3759707"/>
            <a:ext cx="4029710" cy="826135"/>
            <a:chOff x="2574035" y="4210811"/>
            <a:chExt cx="4029710" cy="826135"/>
          </a:xfrm>
        </p:grpSpPr>
        <p:sp>
          <p:nvSpPr>
            <p:cNvPr id="31" name="object 6">
              <a:extLst>
                <a:ext uri="{FF2B5EF4-FFF2-40B4-BE49-F238E27FC236}">
                  <a16:creationId xmlns:a16="http://schemas.microsoft.com/office/drawing/2014/main" id="{17FAF7F4-64BB-40B2-B136-DF23A0F2ED3C}"/>
                </a:ext>
              </a:extLst>
            </p:cNvPr>
            <p:cNvSpPr/>
            <p:nvPr/>
          </p:nvSpPr>
          <p:spPr>
            <a:xfrm>
              <a:off x="2574035" y="4210811"/>
              <a:ext cx="4029456" cy="826007"/>
            </a:xfrm>
            <a:prstGeom prst="rect">
              <a:avLst/>
            </a:prstGeom>
            <a:blipFill>
              <a:blip r:embed="rId4" cstate="print"/>
              <a:stretch>
                <a:fillRect/>
              </a:stretch>
            </a:blipFill>
          </p:spPr>
          <p:txBody>
            <a:bodyPr wrap="square" lIns="0" tIns="0" rIns="0" bIns="0" rtlCol="0"/>
            <a:lstStyle/>
            <a:p>
              <a:endParaRPr/>
            </a:p>
          </p:txBody>
        </p:sp>
        <p:sp>
          <p:nvSpPr>
            <p:cNvPr id="32" name="object 7">
              <a:extLst>
                <a:ext uri="{FF2B5EF4-FFF2-40B4-BE49-F238E27FC236}">
                  <a16:creationId xmlns:a16="http://schemas.microsoft.com/office/drawing/2014/main" id="{44DF2B10-0E30-4DEA-92EE-06352B3D02CE}"/>
                </a:ext>
              </a:extLst>
            </p:cNvPr>
            <p:cNvSpPr/>
            <p:nvPr/>
          </p:nvSpPr>
          <p:spPr>
            <a:xfrm>
              <a:off x="3441191" y="4413503"/>
              <a:ext cx="647700" cy="198120"/>
            </a:xfrm>
            <a:custGeom>
              <a:avLst/>
              <a:gdLst/>
              <a:ahLst/>
              <a:cxnLst/>
              <a:rect l="l" t="t" r="r" b="b"/>
              <a:pathLst>
                <a:path w="647700" h="198120">
                  <a:moveTo>
                    <a:pt x="0" y="33020"/>
                  </a:moveTo>
                  <a:lnTo>
                    <a:pt x="2587" y="20145"/>
                  </a:lnTo>
                  <a:lnTo>
                    <a:pt x="9652" y="9652"/>
                  </a:lnTo>
                  <a:lnTo>
                    <a:pt x="20145" y="2587"/>
                  </a:lnTo>
                  <a:lnTo>
                    <a:pt x="33020" y="0"/>
                  </a:lnTo>
                  <a:lnTo>
                    <a:pt x="614680" y="0"/>
                  </a:lnTo>
                  <a:lnTo>
                    <a:pt x="627554" y="2587"/>
                  </a:lnTo>
                  <a:lnTo>
                    <a:pt x="638048" y="9652"/>
                  </a:lnTo>
                  <a:lnTo>
                    <a:pt x="645112" y="20145"/>
                  </a:lnTo>
                  <a:lnTo>
                    <a:pt x="647700" y="33020"/>
                  </a:lnTo>
                  <a:lnTo>
                    <a:pt x="647700" y="165100"/>
                  </a:lnTo>
                  <a:lnTo>
                    <a:pt x="645112" y="177974"/>
                  </a:lnTo>
                  <a:lnTo>
                    <a:pt x="638048" y="188468"/>
                  </a:lnTo>
                  <a:lnTo>
                    <a:pt x="627554" y="195532"/>
                  </a:lnTo>
                  <a:lnTo>
                    <a:pt x="614680" y="198120"/>
                  </a:lnTo>
                  <a:lnTo>
                    <a:pt x="33020" y="198120"/>
                  </a:lnTo>
                  <a:lnTo>
                    <a:pt x="20145" y="195532"/>
                  </a:lnTo>
                  <a:lnTo>
                    <a:pt x="9651" y="188468"/>
                  </a:lnTo>
                  <a:lnTo>
                    <a:pt x="2587" y="177974"/>
                  </a:lnTo>
                  <a:lnTo>
                    <a:pt x="0" y="165100"/>
                  </a:lnTo>
                  <a:lnTo>
                    <a:pt x="0" y="33020"/>
                  </a:lnTo>
                  <a:close/>
                </a:path>
              </a:pathLst>
            </a:custGeom>
            <a:ln w="9144">
              <a:solidFill>
                <a:srgbClr val="FF0000"/>
              </a:solidFill>
            </a:ln>
          </p:spPr>
          <p:txBody>
            <a:bodyPr wrap="square" lIns="0" tIns="0" rIns="0" bIns="0" rtlCol="0"/>
            <a:lstStyle/>
            <a:p>
              <a:endParaRPr/>
            </a:p>
          </p:txBody>
        </p:sp>
      </p:grpSp>
      <p:sp>
        <p:nvSpPr>
          <p:cNvPr id="33" name="object 8">
            <a:extLst>
              <a:ext uri="{FF2B5EF4-FFF2-40B4-BE49-F238E27FC236}">
                <a16:creationId xmlns:a16="http://schemas.microsoft.com/office/drawing/2014/main" id="{8EDEDBFF-0036-40CA-A367-0100642C5BA1}"/>
              </a:ext>
            </a:extLst>
          </p:cNvPr>
          <p:cNvSpPr/>
          <p:nvPr/>
        </p:nvSpPr>
        <p:spPr>
          <a:xfrm>
            <a:off x="2895600" y="5030724"/>
            <a:ext cx="4187952" cy="826008"/>
          </a:xfrm>
          <a:prstGeom prst="rect">
            <a:avLst/>
          </a:prstGeom>
          <a:blipFill>
            <a:blip r:embed="rId5" cstate="print"/>
            <a:stretch>
              <a:fillRect/>
            </a:stretch>
          </a:blipFill>
        </p:spPr>
        <p:txBody>
          <a:bodyPr wrap="square" lIns="0" tIns="0" rIns="0" bIns="0" rtlCol="0"/>
          <a:lstStyle/>
          <a:p>
            <a:endParaRPr/>
          </a:p>
        </p:txBody>
      </p:sp>
      <p:sp>
        <p:nvSpPr>
          <p:cNvPr id="34" name="object 9">
            <a:extLst>
              <a:ext uri="{FF2B5EF4-FFF2-40B4-BE49-F238E27FC236}">
                <a16:creationId xmlns:a16="http://schemas.microsoft.com/office/drawing/2014/main" id="{516AFB46-3DC0-4792-9883-44B2116DCF9B}"/>
              </a:ext>
            </a:extLst>
          </p:cNvPr>
          <p:cNvSpPr/>
          <p:nvPr/>
        </p:nvSpPr>
        <p:spPr>
          <a:xfrm>
            <a:off x="2611375" y="1250441"/>
            <a:ext cx="143510" cy="875030"/>
          </a:xfrm>
          <a:custGeom>
            <a:avLst/>
            <a:gdLst/>
            <a:ahLst/>
            <a:cxnLst/>
            <a:rect l="l" t="t" r="r" b="b"/>
            <a:pathLst>
              <a:path w="143510" h="875030">
                <a:moveTo>
                  <a:pt x="143256" y="874776"/>
                </a:moveTo>
                <a:lnTo>
                  <a:pt x="115401" y="873839"/>
                </a:lnTo>
                <a:lnTo>
                  <a:pt x="92630" y="871283"/>
                </a:lnTo>
                <a:lnTo>
                  <a:pt x="77265" y="867489"/>
                </a:lnTo>
                <a:lnTo>
                  <a:pt x="71627" y="862838"/>
                </a:lnTo>
                <a:lnTo>
                  <a:pt x="71627" y="449325"/>
                </a:lnTo>
                <a:lnTo>
                  <a:pt x="65990" y="444674"/>
                </a:lnTo>
                <a:lnTo>
                  <a:pt x="50625" y="440880"/>
                </a:lnTo>
                <a:lnTo>
                  <a:pt x="27854" y="438324"/>
                </a:lnTo>
                <a:lnTo>
                  <a:pt x="0" y="437388"/>
                </a:lnTo>
                <a:lnTo>
                  <a:pt x="27854" y="436451"/>
                </a:lnTo>
                <a:lnTo>
                  <a:pt x="50625" y="433895"/>
                </a:lnTo>
                <a:lnTo>
                  <a:pt x="65990" y="430101"/>
                </a:lnTo>
                <a:lnTo>
                  <a:pt x="71627" y="425450"/>
                </a:lnTo>
                <a:lnTo>
                  <a:pt x="71627" y="11937"/>
                </a:lnTo>
                <a:lnTo>
                  <a:pt x="77265" y="7286"/>
                </a:lnTo>
                <a:lnTo>
                  <a:pt x="92630" y="3492"/>
                </a:lnTo>
                <a:lnTo>
                  <a:pt x="115401" y="936"/>
                </a:lnTo>
                <a:lnTo>
                  <a:pt x="143256" y="0"/>
                </a:lnTo>
              </a:path>
            </a:pathLst>
          </a:custGeom>
          <a:ln w="19811">
            <a:solidFill>
              <a:srgbClr val="D74518"/>
            </a:solidFill>
          </a:ln>
        </p:spPr>
        <p:txBody>
          <a:bodyPr wrap="square" lIns="0" tIns="0" rIns="0" bIns="0" rtlCol="0"/>
          <a:lstStyle/>
          <a:p>
            <a:endParaRPr/>
          </a:p>
        </p:txBody>
      </p:sp>
      <p:sp>
        <p:nvSpPr>
          <p:cNvPr id="35" name="object 10">
            <a:extLst>
              <a:ext uri="{FF2B5EF4-FFF2-40B4-BE49-F238E27FC236}">
                <a16:creationId xmlns:a16="http://schemas.microsoft.com/office/drawing/2014/main" id="{8DBABCE5-22E5-4B17-B02A-686F4C3B348B}"/>
              </a:ext>
            </a:extLst>
          </p:cNvPr>
          <p:cNvSpPr/>
          <p:nvPr/>
        </p:nvSpPr>
        <p:spPr>
          <a:xfrm>
            <a:off x="2611375" y="2474213"/>
            <a:ext cx="143510" cy="875030"/>
          </a:xfrm>
          <a:custGeom>
            <a:avLst/>
            <a:gdLst/>
            <a:ahLst/>
            <a:cxnLst/>
            <a:rect l="l" t="t" r="r" b="b"/>
            <a:pathLst>
              <a:path w="143510" h="875029">
                <a:moveTo>
                  <a:pt x="143256" y="874776"/>
                </a:moveTo>
                <a:lnTo>
                  <a:pt x="115401" y="873839"/>
                </a:lnTo>
                <a:lnTo>
                  <a:pt x="92630" y="871283"/>
                </a:lnTo>
                <a:lnTo>
                  <a:pt x="77265" y="867489"/>
                </a:lnTo>
                <a:lnTo>
                  <a:pt x="71627" y="862838"/>
                </a:lnTo>
                <a:lnTo>
                  <a:pt x="71627" y="449326"/>
                </a:lnTo>
                <a:lnTo>
                  <a:pt x="65990" y="444674"/>
                </a:lnTo>
                <a:lnTo>
                  <a:pt x="50625" y="440880"/>
                </a:lnTo>
                <a:lnTo>
                  <a:pt x="27854" y="438324"/>
                </a:lnTo>
                <a:lnTo>
                  <a:pt x="0" y="437388"/>
                </a:lnTo>
                <a:lnTo>
                  <a:pt x="27854" y="436451"/>
                </a:lnTo>
                <a:lnTo>
                  <a:pt x="50625" y="433895"/>
                </a:lnTo>
                <a:lnTo>
                  <a:pt x="65990" y="430101"/>
                </a:lnTo>
                <a:lnTo>
                  <a:pt x="71627" y="425450"/>
                </a:lnTo>
                <a:lnTo>
                  <a:pt x="71627" y="11937"/>
                </a:lnTo>
                <a:lnTo>
                  <a:pt x="77265" y="7286"/>
                </a:lnTo>
                <a:lnTo>
                  <a:pt x="92630" y="3492"/>
                </a:lnTo>
                <a:lnTo>
                  <a:pt x="115401" y="936"/>
                </a:lnTo>
                <a:lnTo>
                  <a:pt x="143256" y="0"/>
                </a:lnTo>
              </a:path>
            </a:pathLst>
          </a:custGeom>
          <a:ln w="19812">
            <a:solidFill>
              <a:srgbClr val="D74518"/>
            </a:solidFill>
          </a:ln>
        </p:spPr>
        <p:txBody>
          <a:bodyPr wrap="square" lIns="0" tIns="0" rIns="0" bIns="0" rtlCol="0"/>
          <a:lstStyle/>
          <a:p>
            <a:endParaRPr/>
          </a:p>
        </p:txBody>
      </p:sp>
      <p:sp>
        <p:nvSpPr>
          <p:cNvPr id="36" name="object 11">
            <a:extLst>
              <a:ext uri="{FF2B5EF4-FFF2-40B4-BE49-F238E27FC236}">
                <a16:creationId xmlns:a16="http://schemas.microsoft.com/office/drawing/2014/main" id="{4663070B-56F3-4B12-B1C9-E9AA596E5B19}"/>
              </a:ext>
            </a:extLst>
          </p:cNvPr>
          <p:cNvSpPr/>
          <p:nvPr/>
        </p:nvSpPr>
        <p:spPr>
          <a:xfrm>
            <a:off x="2611375" y="3760469"/>
            <a:ext cx="143510" cy="875030"/>
          </a:xfrm>
          <a:custGeom>
            <a:avLst/>
            <a:gdLst/>
            <a:ahLst/>
            <a:cxnLst/>
            <a:rect l="l" t="t" r="r" b="b"/>
            <a:pathLst>
              <a:path w="143510" h="875029">
                <a:moveTo>
                  <a:pt x="143256" y="874776"/>
                </a:moveTo>
                <a:lnTo>
                  <a:pt x="115401" y="873839"/>
                </a:lnTo>
                <a:lnTo>
                  <a:pt x="92630" y="871283"/>
                </a:lnTo>
                <a:lnTo>
                  <a:pt x="77265" y="867489"/>
                </a:lnTo>
                <a:lnTo>
                  <a:pt x="71627" y="862838"/>
                </a:lnTo>
                <a:lnTo>
                  <a:pt x="71627" y="449325"/>
                </a:lnTo>
                <a:lnTo>
                  <a:pt x="65990" y="444674"/>
                </a:lnTo>
                <a:lnTo>
                  <a:pt x="50625" y="440880"/>
                </a:lnTo>
                <a:lnTo>
                  <a:pt x="27854" y="438324"/>
                </a:lnTo>
                <a:lnTo>
                  <a:pt x="0" y="437388"/>
                </a:lnTo>
                <a:lnTo>
                  <a:pt x="27854" y="436451"/>
                </a:lnTo>
                <a:lnTo>
                  <a:pt x="50625" y="433895"/>
                </a:lnTo>
                <a:lnTo>
                  <a:pt x="65990" y="430101"/>
                </a:lnTo>
                <a:lnTo>
                  <a:pt x="71627" y="425450"/>
                </a:lnTo>
                <a:lnTo>
                  <a:pt x="71627" y="11937"/>
                </a:lnTo>
                <a:lnTo>
                  <a:pt x="77265" y="7286"/>
                </a:lnTo>
                <a:lnTo>
                  <a:pt x="92630" y="3492"/>
                </a:lnTo>
                <a:lnTo>
                  <a:pt x="115401" y="936"/>
                </a:lnTo>
                <a:lnTo>
                  <a:pt x="143256" y="0"/>
                </a:lnTo>
              </a:path>
            </a:pathLst>
          </a:custGeom>
          <a:ln w="19811">
            <a:solidFill>
              <a:srgbClr val="D74518"/>
            </a:solidFill>
          </a:ln>
        </p:spPr>
        <p:txBody>
          <a:bodyPr wrap="square" lIns="0" tIns="0" rIns="0" bIns="0" rtlCol="0"/>
          <a:lstStyle/>
          <a:p>
            <a:endParaRPr/>
          </a:p>
        </p:txBody>
      </p:sp>
      <p:sp>
        <p:nvSpPr>
          <p:cNvPr id="37" name="object 12">
            <a:extLst>
              <a:ext uri="{FF2B5EF4-FFF2-40B4-BE49-F238E27FC236}">
                <a16:creationId xmlns:a16="http://schemas.microsoft.com/office/drawing/2014/main" id="{FF234399-F218-41D9-BF97-CB5C75515C70}"/>
              </a:ext>
            </a:extLst>
          </p:cNvPr>
          <p:cNvSpPr/>
          <p:nvPr/>
        </p:nvSpPr>
        <p:spPr>
          <a:xfrm>
            <a:off x="2611375" y="4958334"/>
            <a:ext cx="143510" cy="875030"/>
          </a:xfrm>
          <a:custGeom>
            <a:avLst/>
            <a:gdLst/>
            <a:ahLst/>
            <a:cxnLst/>
            <a:rect l="l" t="t" r="r" b="b"/>
            <a:pathLst>
              <a:path w="143510" h="875029">
                <a:moveTo>
                  <a:pt x="143256" y="874776"/>
                </a:moveTo>
                <a:lnTo>
                  <a:pt x="115401" y="873837"/>
                </a:lnTo>
                <a:lnTo>
                  <a:pt x="92630" y="871278"/>
                </a:lnTo>
                <a:lnTo>
                  <a:pt x="77265" y="867484"/>
                </a:lnTo>
                <a:lnTo>
                  <a:pt x="71627" y="862838"/>
                </a:lnTo>
                <a:lnTo>
                  <a:pt x="71627" y="449325"/>
                </a:lnTo>
                <a:lnTo>
                  <a:pt x="65990" y="444679"/>
                </a:lnTo>
                <a:lnTo>
                  <a:pt x="50625" y="440885"/>
                </a:lnTo>
                <a:lnTo>
                  <a:pt x="27854" y="438326"/>
                </a:lnTo>
                <a:lnTo>
                  <a:pt x="0" y="437388"/>
                </a:lnTo>
                <a:lnTo>
                  <a:pt x="27854" y="436449"/>
                </a:lnTo>
                <a:lnTo>
                  <a:pt x="50625" y="433890"/>
                </a:lnTo>
                <a:lnTo>
                  <a:pt x="65990" y="430096"/>
                </a:lnTo>
                <a:lnTo>
                  <a:pt x="71627" y="425450"/>
                </a:lnTo>
                <a:lnTo>
                  <a:pt x="71627" y="11937"/>
                </a:lnTo>
                <a:lnTo>
                  <a:pt x="77265" y="7286"/>
                </a:lnTo>
                <a:lnTo>
                  <a:pt x="92630" y="3492"/>
                </a:lnTo>
                <a:lnTo>
                  <a:pt x="115401" y="936"/>
                </a:lnTo>
                <a:lnTo>
                  <a:pt x="143256" y="0"/>
                </a:lnTo>
              </a:path>
            </a:pathLst>
          </a:custGeom>
          <a:ln w="19811">
            <a:solidFill>
              <a:srgbClr val="D74518"/>
            </a:solidFill>
          </a:ln>
        </p:spPr>
        <p:txBody>
          <a:bodyPr wrap="square" lIns="0" tIns="0" rIns="0" bIns="0" rtlCol="0"/>
          <a:lstStyle/>
          <a:p>
            <a:endParaRPr/>
          </a:p>
        </p:txBody>
      </p:sp>
      <p:sp>
        <p:nvSpPr>
          <p:cNvPr id="38" name="object 13">
            <a:extLst>
              <a:ext uri="{FF2B5EF4-FFF2-40B4-BE49-F238E27FC236}">
                <a16:creationId xmlns:a16="http://schemas.microsoft.com/office/drawing/2014/main" id="{DA405347-06CE-4BC1-B282-3DC172A4770C}"/>
              </a:ext>
            </a:extLst>
          </p:cNvPr>
          <p:cNvSpPr txBox="1"/>
          <p:nvPr/>
        </p:nvSpPr>
        <p:spPr>
          <a:xfrm>
            <a:off x="1996567" y="1491183"/>
            <a:ext cx="507365" cy="331470"/>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(S5)</a:t>
            </a:r>
            <a:endParaRPr sz="2000">
              <a:latin typeface="Arial"/>
              <a:cs typeface="Arial"/>
            </a:endParaRPr>
          </a:p>
        </p:txBody>
      </p:sp>
      <p:sp>
        <p:nvSpPr>
          <p:cNvPr id="39" name="object 14">
            <a:extLst>
              <a:ext uri="{FF2B5EF4-FFF2-40B4-BE49-F238E27FC236}">
                <a16:creationId xmlns:a16="http://schemas.microsoft.com/office/drawing/2014/main" id="{ECF3239C-EB49-49E6-A005-29D640B81B34}"/>
              </a:ext>
            </a:extLst>
          </p:cNvPr>
          <p:cNvSpPr txBox="1"/>
          <p:nvPr/>
        </p:nvSpPr>
        <p:spPr>
          <a:xfrm>
            <a:off x="1996567" y="2716148"/>
            <a:ext cx="50673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(S6)</a:t>
            </a:r>
            <a:endParaRPr sz="2000">
              <a:latin typeface="Arial"/>
              <a:cs typeface="Arial"/>
            </a:endParaRPr>
          </a:p>
        </p:txBody>
      </p:sp>
      <p:sp>
        <p:nvSpPr>
          <p:cNvPr id="40" name="object 15">
            <a:extLst>
              <a:ext uri="{FF2B5EF4-FFF2-40B4-BE49-F238E27FC236}">
                <a16:creationId xmlns:a16="http://schemas.microsoft.com/office/drawing/2014/main" id="{90BA9BC0-3F92-4C43-9569-E6D783119A4F}"/>
              </a:ext>
            </a:extLst>
          </p:cNvPr>
          <p:cNvSpPr txBox="1"/>
          <p:nvPr/>
        </p:nvSpPr>
        <p:spPr>
          <a:xfrm>
            <a:off x="1996567" y="4044442"/>
            <a:ext cx="506730"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(S7)</a:t>
            </a:r>
            <a:endParaRPr sz="2000">
              <a:latin typeface="Arial"/>
              <a:cs typeface="Arial"/>
            </a:endParaRPr>
          </a:p>
        </p:txBody>
      </p:sp>
      <p:sp>
        <p:nvSpPr>
          <p:cNvPr id="41" name="object 16">
            <a:extLst>
              <a:ext uri="{FF2B5EF4-FFF2-40B4-BE49-F238E27FC236}">
                <a16:creationId xmlns:a16="http://schemas.microsoft.com/office/drawing/2014/main" id="{18C31562-E3FC-49F0-897E-260FCD6620EF}"/>
              </a:ext>
            </a:extLst>
          </p:cNvPr>
          <p:cNvSpPr txBox="1"/>
          <p:nvPr/>
        </p:nvSpPr>
        <p:spPr>
          <a:xfrm>
            <a:off x="1996567" y="5196941"/>
            <a:ext cx="506730"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(S8)</a:t>
            </a:r>
            <a:endParaRPr sz="2000">
              <a:latin typeface="Arial"/>
              <a:cs typeface="Arial"/>
            </a:endParaRPr>
          </a:p>
        </p:txBody>
      </p:sp>
    </p:spTree>
    <p:extLst>
      <p:ext uri="{BB962C8B-B14F-4D97-AF65-F5344CB8AC3E}">
        <p14:creationId xmlns:p14="http://schemas.microsoft.com/office/powerpoint/2010/main" val="716040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Introducción (I)</a:t>
            </a:r>
          </a:p>
        </p:txBody>
      </p:sp>
      <p:sp>
        <p:nvSpPr>
          <p:cNvPr id="6" name="Text Placeholder 5"/>
          <p:cNvSpPr>
            <a:spLocks noGrp="1"/>
          </p:cNvSpPr>
          <p:nvPr>
            <p:ph type="body" sz="quarter" idx="27"/>
          </p:nvPr>
        </p:nvSpPr>
        <p:spPr>
          <a:xfrm>
            <a:off x="289254" y="1508480"/>
            <a:ext cx="9256716" cy="4435119"/>
          </a:xfrm>
        </p:spPr>
        <p:txBody>
          <a:bodyPr/>
          <a:lstStyle/>
          <a:p>
            <a:pPr marL="12700" marR="5080">
              <a:lnSpc>
                <a:spcPct val="100000"/>
              </a:lnSpc>
              <a:tabLst>
                <a:tab pos="3455035" algn="l"/>
              </a:tabLst>
            </a:pPr>
            <a:r>
              <a:rPr lang="es-ES" sz="1600" dirty="0">
                <a:cs typeface="Arial" panose="020B0604020202020204" pitchFamily="34" charset="0"/>
              </a:rPr>
              <a:t>El objetivo de un </a:t>
            </a:r>
            <a:r>
              <a:rPr lang="es-ES" sz="1600" b="1" u="sng" dirty="0">
                <a:solidFill>
                  <a:srgbClr val="FF9933"/>
                </a:solidFill>
                <a:cs typeface="Arial" panose="020B0604020202020204" pitchFamily="34" charset="0"/>
              </a:rPr>
              <a:t>modelo matemático</a:t>
            </a:r>
            <a:r>
              <a:rPr lang="es-ES" sz="1600" b="1" dirty="0">
                <a:solidFill>
                  <a:srgbClr val="FF9933"/>
                </a:solidFill>
                <a:cs typeface="Arial" panose="020B0604020202020204" pitchFamily="34" charset="0"/>
              </a:rPr>
              <a:t> </a:t>
            </a:r>
            <a:r>
              <a:rPr lang="es-ES" sz="1600" dirty="0">
                <a:cs typeface="Arial" panose="020B0604020202020204" pitchFamily="34" charset="0"/>
              </a:rPr>
              <a:t>es reproducir la realidad de la forma más fiel posible, con el fin de entender cómo se comporta y poder obtener respuestas a determinadas acciones. </a:t>
            </a:r>
          </a:p>
          <a:p>
            <a:pPr marL="12700" marR="5080">
              <a:lnSpc>
                <a:spcPct val="100000"/>
              </a:lnSpc>
              <a:tabLst>
                <a:tab pos="3455035" algn="l"/>
              </a:tabLst>
            </a:pPr>
            <a:endParaRPr lang="es-ES" sz="1600" dirty="0">
              <a:cs typeface="Arial" panose="020B0604020202020204" pitchFamily="34" charset="0"/>
            </a:endParaRPr>
          </a:p>
          <a:p>
            <a:pPr marL="12700" marR="5080">
              <a:lnSpc>
                <a:spcPct val="100000"/>
              </a:lnSpc>
              <a:tabLst>
                <a:tab pos="3455035" algn="l"/>
              </a:tabLst>
            </a:pPr>
            <a:r>
              <a:rPr lang="es-ES" sz="1600" dirty="0">
                <a:cs typeface="Arial" panose="020B0604020202020204" pitchFamily="34" charset="0"/>
              </a:rPr>
              <a:t>La </a:t>
            </a:r>
            <a:r>
              <a:rPr lang="es-ES" sz="1600" b="1" u="sng" dirty="0">
                <a:solidFill>
                  <a:srgbClr val="FF9933"/>
                </a:solidFill>
                <a:cs typeface="Arial" panose="020B0604020202020204" pitchFamily="34" charset="0"/>
              </a:rPr>
              <a:t>programación lineal</a:t>
            </a:r>
            <a:r>
              <a:rPr lang="es-ES" sz="1600" b="1" dirty="0">
                <a:solidFill>
                  <a:srgbClr val="FF9933"/>
                </a:solidFill>
                <a:cs typeface="Arial" panose="020B0604020202020204" pitchFamily="34" charset="0"/>
              </a:rPr>
              <a:t> </a:t>
            </a:r>
            <a:r>
              <a:rPr lang="es-ES" sz="1600" dirty="0">
                <a:cs typeface="Arial" panose="020B0604020202020204" pitchFamily="34" charset="0"/>
              </a:rPr>
              <a:t>es un tipo de modelo matemático que se desarrolló a partir de la Segunda Guerra Mundial para resolver cierto tipo de problemas de asignación de recursos entre distintas actividades.</a:t>
            </a:r>
          </a:p>
          <a:p>
            <a:pPr marL="12700" marR="5080">
              <a:lnSpc>
                <a:spcPct val="100000"/>
              </a:lnSpc>
              <a:tabLst>
                <a:tab pos="3455035" algn="l"/>
              </a:tabLst>
            </a:pPr>
            <a:endParaRPr lang="es-ES" sz="1600" dirty="0">
              <a:cs typeface="Arial" panose="020B0604020202020204" pitchFamily="34" charset="0"/>
            </a:endParaRPr>
          </a:p>
          <a:p>
            <a:pPr marL="12065">
              <a:lnSpc>
                <a:spcPct val="100000"/>
              </a:lnSpc>
              <a:spcBef>
                <a:spcPts val="105"/>
              </a:spcBef>
              <a:tabLst>
                <a:tab pos="398145" algn="l"/>
                <a:tab pos="398780" algn="l"/>
              </a:tabLst>
            </a:pPr>
            <a:r>
              <a:rPr lang="es-ES" sz="1600" dirty="0">
                <a:cs typeface="Arial"/>
              </a:rPr>
              <a:t>Por ejemplo, el </a:t>
            </a:r>
            <a:r>
              <a:rPr lang="es-ES" sz="1600" b="1" u="sng" dirty="0">
                <a:solidFill>
                  <a:srgbClr val="FF9933"/>
                </a:solidFill>
                <a:cs typeface="Arial" panose="020B0604020202020204" pitchFamily="34" charset="0"/>
              </a:rPr>
              <a:t>problema de la dieta</a:t>
            </a:r>
            <a:r>
              <a:rPr lang="es-ES" sz="1600" dirty="0">
                <a:solidFill>
                  <a:srgbClr val="FF9933"/>
                </a:solidFill>
                <a:cs typeface="Arial" panose="020B0604020202020204" pitchFamily="34" charset="0"/>
              </a:rPr>
              <a:t> </a:t>
            </a:r>
            <a:r>
              <a:rPr lang="es-ES" sz="1600" dirty="0">
                <a:cs typeface="Arial"/>
              </a:rPr>
              <a:t>fue uno de los primeros problemas de programación lineal, motivado por el deseo del ejército americano de asegurar unos requerimientos nutricionales al menor coste (con 9 restricciones y 77 variables).</a:t>
            </a:r>
          </a:p>
          <a:p>
            <a:pPr marL="12065">
              <a:lnSpc>
                <a:spcPct val="100000"/>
              </a:lnSpc>
              <a:spcBef>
                <a:spcPts val="105"/>
              </a:spcBef>
              <a:tabLst>
                <a:tab pos="398145" algn="l"/>
                <a:tab pos="398780" algn="l"/>
              </a:tabLst>
            </a:pPr>
            <a:endParaRPr lang="es-ES" sz="1600" dirty="0">
              <a:cs typeface="Arial"/>
            </a:endParaRPr>
          </a:p>
          <a:p>
            <a:pPr marL="12065">
              <a:lnSpc>
                <a:spcPct val="100000"/>
              </a:lnSpc>
              <a:spcBef>
                <a:spcPts val="105"/>
              </a:spcBef>
              <a:tabLst>
                <a:tab pos="398145" algn="l"/>
                <a:tab pos="398780" algn="l"/>
              </a:tabLst>
            </a:pPr>
            <a:r>
              <a:rPr lang="es-ES" sz="1600" dirty="0">
                <a:cs typeface="Arial"/>
              </a:rPr>
              <a:t>Trabajaron 9 personas durante 15 días aproximadamente para completar los cálculos que se necesitaban para solucionar el problema.</a:t>
            </a:r>
          </a:p>
          <a:p>
            <a:pPr marL="12700" marR="5080">
              <a:lnSpc>
                <a:spcPct val="100000"/>
              </a:lnSpc>
              <a:tabLst>
                <a:tab pos="3455035" algn="l"/>
              </a:tabLst>
            </a:pPr>
            <a:endParaRPr lang="es-ES" sz="1600" dirty="0">
              <a:cs typeface="Arial" panose="020B0604020202020204" pitchFamily="34" charset="0"/>
            </a:endParaRPr>
          </a:p>
          <a:p>
            <a:pPr marL="12700" marR="5080">
              <a:lnSpc>
                <a:spcPct val="100000"/>
              </a:lnSpc>
              <a:tabLst>
                <a:tab pos="3455035" algn="l"/>
              </a:tabLst>
            </a:pPr>
            <a:endParaRPr lang="es-ES" sz="1600" dirty="0">
              <a:cs typeface="Arial" panose="020B0604020202020204" pitchFamily="34" charset="0"/>
            </a:endParaRPr>
          </a:p>
          <a:p>
            <a:endParaRPr lang="es-ES" sz="1600" dirty="0">
              <a:cs typeface="Arial" panose="020B0604020202020204" pitchFamily="34" charset="0"/>
            </a:endParaRPr>
          </a:p>
          <a:p>
            <a:endParaRPr lang="es-ES" dirty="0"/>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4</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331673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Ejemplo de aerolínea (V)</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40</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grpSp>
        <p:nvGrpSpPr>
          <p:cNvPr id="19" name="object 2">
            <a:extLst>
              <a:ext uri="{FF2B5EF4-FFF2-40B4-BE49-F238E27FC236}">
                <a16:creationId xmlns:a16="http://schemas.microsoft.com/office/drawing/2014/main" id="{F36B39FA-245B-40A2-ADB9-E136F1173A88}"/>
              </a:ext>
            </a:extLst>
          </p:cNvPr>
          <p:cNvGrpSpPr/>
          <p:nvPr/>
        </p:nvGrpSpPr>
        <p:grpSpPr>
          <a:xfrm>
            <a:off x="2133600" y="1524000"/>
            <a:ext cx="5352415" cy="4086860"/>
            <a:chOff x="2505455" y="2134361"/>
            <a:chExt cx="5352415" cy="4086860"/>
          </a:xfrm>
        </p:grpSpPr>
        <p:sp>
          <p:nvSpPr>
            <p:cNvPr id="20" name="object 3">
              <a:extLst>
                <a:ext uri="{FF2B5EF4-FFF2-40B4-BE49-F238E27FC236}">
                  <a16:creationId xmlns:a16="http://schemas.microsoft.com/office/drawing/2014/main" id="{D3117219-C063-4D25-AEFE-086F18A8E177}"/>
                </a:ext>
              </a:extLst>
            </p:cNvPr>
            <p:cNvSpPr/>
            <p:nvPr/>
          </p:nvSpPr>
          <p:spPr>
            <a:xfrm>
              <a:off x="3753611" y="3275075"/>
              <a:ext cx="1513840" cy="2391410"/>
            </a:xfrm>
            <a:custGeom>
              <a:avLst/>
              <a:gdLst/>
              <a:ahLst/>
              <a:cxnLst/>
              <a:rect l="l" t="t" r="r" b="b"/>
              <a:pathLst>
                <a:path w="1513839" h="2391410">
                  <a:moveTo>
                    <a:pt x="519049" y="0"/>
                  </a:moveTo>
                  <a:lnTo>
                    <a:pt x="4445" y="4445"/>
                  </a:lnTo>
                  <a:lnTo>
                    <a:pt x="7185" y="1163155"/>
                  </a:lnTo>
                  <a:lnTo>
                    <a:pt x="5784" y="1720066"/>
                  </a:lnTo>
                  <a:lnTo>
                    <a:pt x="2347" y="2178014"/>
                  </a:lnTo>
                  <a:lnTo>
                    <a:pt x="0" y="2382367"/>
                  </a:lnTo>
                  <a:lnTo>
                    <a:pt x="1495678" y="2391156"/>
                  </a:lnTo>
                  <a:lnTo>
                    <a:pt x="1513332" y="971423"/>
                  </a:lnTo>
                  <a:lnTo>
                    <a:pt x="519049" y="0"/>
                  </a:lnTo>
                  <a:close/>
                </a:path>
              </a:pathLst>
            </a:custGeom>
            <a:solidFill>
              <a:srgbClr val="D9D9D9"/>
            </a:solidFill>
          </p:spPr>
          <p:txBody>
            <a:bodyPr wrap="square" lIns="0" tIns="0" rIns="0" bIns="0" rtlCol="0"/>
            <a:lstStyle/>
            <a:p>
              <a:endParaRPr/>
            </a:p>
          </p:txBody>
        </p:sp>
        <p:sp>
          <p:nvSpPr>
            <p:cNvPr id="21" name="object 4">
              <a:extLst>
                <a:ext uri="{FF2B5EF4-FFF2-40B4-BE49-F238E27FC236}">
                  <a16:creationId xmlns:a16="http://schemas.microsoft.com/office/drawing/2014/main" id="{00EE1663-4B4E-4B6D-909B-817D1A259087}"/>
                </a:ext>
              </a:extLst>
            </p:cNvPr>
            <p:cNvSpPr/>
            <p:nvPr/>
          </p:nvSpPr>
          <p:spPr>
            <a:xfrm>
              <a:off x="3681222" y="2134361"/>
              <a:ext cx="4177029" cy="3672840"/>
            </a:xfrm>
            <a:custGeom>
              <a:avLst/>
              <a:gdLst/>
              <a:ahLst/>
              <a:cxnLst/>
              <a:rect l="l" t="t" r="r" b="b"/>
              <a:pathLst>
                <a:path w="4177029" h="3672840">
                  <a:moveTo>
                    <a:pt x="4176522" y="3528060"/>
                  </a:moveTo>
                  <a:lnTo>
                    <a:pt x="4150614" y="3515106"/>
                  </a:lnTo>
                  <a:lnTo>
                    <a:pt x="4098798" y="3489198"/>
                  </a:lnTo>
                  <a:lnTo>
                    <a:pt x="4098798" y="3515106"/>
                  </a:lnTo>
                  <a:lnTo>
                    <a:pt x="84582" y="3515106"/>
                  </a:lnTo>
                  <a:lnTo>
                    <a:pt x="84582" y="77724"/>
                  </a:lnTo>
                  <a:lnTo>
                    <a:pt x="110490" y="77724"/>
                  </a:lnTo>
                  <a:lnTo>
                    <a:pt x="104013" y="64770"/>
                  </a:lnTo>
                  <a:lnTo>
                    <a:pt x="71628" y="0"/>
                  </a:lnTo>
                  <a:lnTo>
                    <a:pt x="32766" y="77724"/>
                  </a:lnTo>
                  <a:lnTo>
                    <a:pt x="58674" y="77724"/>
                  </a:lnTo>
                  <a:lnTo>
                    <a:pt x="58674" y="3515106"/>
                  </a:lnTo>
                  <a:lnTo>
                    <a:pt x="0" y="3515106"/>
                  </a:lnTo>
                  <a:lnTo>
                    <a:pt x="0" y="3541014"/>
                  </a:lnTo>
                  <a:lnTo>
                    <a:pt x="58674" y="3541014"/>
                  </a:lnTo>
                  <a:lnTo>
                    <a:pt x="58674" y="3672408"/>
                  </a:lnTo>
                  <a:lnTo>
                    <a:pt x="84582" y="3672408"/>
                  </a:lnTo>
                  <a:lnTo>
                    <a:pt x="84582" y="3541014"/>
                  </a:lnTo>
                  <a:lnTo>
                    <a:pt x="4098798" y="3541014"/>
                  </a:lnTo>
                  <a:lnTo>
                    <a:pt x="4098798" y="3566922"/>
                  </a:lnTo>
                  <a:lnTo>
                    <a:pt x="4150614" y="3541014"/>
                  </a:lnTo>
                  <a:lnTo>
                    <a:pt x="4176522" y="3528060"/>
                  </a:lnTo>
                  <a:close/>
                </a:path>
              </a:pathLst>
            </a:custGeom>
            <a:solidFill>
              <a:srgbClr val="000000"/>
            </a:solidFill>
          </p:spPr>
          <p:txBody>
            <a:bodyPr wrap="square" lIns="0" tIns="0" rIns="0" bIns="0" rtlCol="0"/>
            <a:lstStyle/>
            <a:p>
              <a:endParaRPr/>
            </a:p>
          </p:txBody>
        </p:sp>
        <p:sp>
          <p:nvSpPr>
            <p:cNvPr id="22" name="object 5">
              <a:extLst>
                <a:ext uri="{FF2B5EF4-FFF2-40B4-BE49-F238E27FC236}">
                  <a16:creationId xmlns:a16="http://schemas.microsoft.com/office/drawing/2014/main" id="{567E410A-40CA-46D3-B93F-9D855412CFD2}"/>
                </a:ext>
              </a:extLst>
            </p:cNvPr>
            <p:cNvSpPr/>
            <p:nvPr/>
          </p:nvSpPr>
          <p:spPr>
            <a:xfrm>
              <a:off x="7560564" y="3500627"/>
              <a:ext cx="30480" cy="34290"/>
            </a:xfrm>
            <a:custGeom>
              <a:avLst/>
              <a:gdLst/>
              <a:ahLst/>
              <a:cxnLst/>
              <a:rect l="l" t="t" r="r" b="b"/>
              <a:pathLst>
                <a:path w="30479" h="34289">
                  <a:moveTo>
                    <a:pt x="30352" y="0"/>
                  </a:moveTo>
                  <a:lnTo>
                    <a:pt x="0" y="34289"/>
                  </a:lnTo>
                </a:path>
              </a:pathLst>
            </a:custGeom>
            <a:ln w="9144">
              <a:solidFill>
                <a:srgbClr val="339966"/>
              </a:solidFill>
            </a:ln>
          </p:spPr>
          <p:txBody>
            <a:bodyPr wrap="square" lIns="0" tIns="0" rIns="0" bIns="0" rtlCol="0"/>
            <a:lstStyle/>
            <a:p>
              <a:endParaRPr/>
            </a:p>
          </p:txBody>
        </p:sp>
        <p:sp>
          <p:nvSpPr>
            <p:cNvPr id="23" name="object 6">
              <a:extLst>
                <a:ext uri="{FF2B5EF4-FFF2-40B4-BE49-F238E27FC236}">
                  <a16:creationId xmlns:a16="http://schemas.microsoft.com/office/drawing/2014/main" id="{6028E0E0-25A9-4BDC-BA4E-37D3E2F3172A}"/>
                </a:ext>
              </a:extLst>
            </p:cNvPr>
            <p:cNvSpPr/>
            <p:nvPr/>
          </p:nvSpPr>
          <p:spPr>
            <a:xfrm>
              <a:off x="3464813" y="2637281"/>
              <a:ext cx="3529329" cy="3312795"/>
            </a:xfrm>
            <a:custGeom>
              <a:avLst/>
              <a:gdLst/>
              <a:ahLst/>
              <a:cxnLst/>
              <a:rect l="l" t="t" r="r" b="b"/>
              <a:pathLst>
                <a:path w="3529329" h="3312795">
                  <a:moveTo>
                    <a:pt x="1799589" y="216407"/>
                  </a:moveTo>
                  <a:lnTo>
                    <a:pt x="1793748" y="3240747"/>
                  </a:lnTo>
                </a:path>
                <a:path w="3529329" h="3312795">
                  <a:moveTo>
                    <a:pt x="0" y="649223"/>
                  </a:moveTo>
                  <a:lnTo>
                    <a:pt x="2808351" y="649223"/>
                  </a:lnTo>
                </a:path>
                <a:path w="3529329" h="3312795">
                  <a:moveTo>
                    <a:pt x="146303" y="0"/>
                  </a:moveTo>
                  <a:lnTo>
                    <a:pt x="3529203" y="3312363"/>
                  </a:lnTo>
                </a:path>
              </a:pathLst>
            </a:custGeom>
            <a:ln w="19812">
              <a:solidFill>
                <a:srgbClr val="1515DB"/>
              </a:solidFill>
            </a:ln>
          </p:spPr>
          <p:txBody>
            <a:bodyPr wrap="square" lIns="0" tIns="0" rIns="0" bIns="0" rtlCol="0"/>
            <a:lstStyle/>
            <a:p>
              <a:endParaRPr/>
            </a:p>
          </p:txBody>
        </p:sp>
        <p:sp>
          <p:nvSpPr>
            <p:cNvPr id="24" name="object 7">
              <a:extLst>
                <a:ext uri="{FF2B5EF4-FFF2-40B4-BE49-F238E27FC236}">
                  <a16:creationId xmlns:a16="http://schemas.microsoft.com/office/drawing/2014/main" id="{ACE26358-EF97-41DC-9046-77E100C7660A}"/>
                </a:ext>
              </a:extLst>
            </p:cNvPr>
            <p:cNvSpPr/>
            <p:nvPr/>
          </p:nvSpPr>
          <p:spPr>
            <a:xfrm>
              <a:off x="3426714" y="3286505"/>
              <a:ext cx="2883535" cy="257175"/>
            </a:xfrm>
            <a:custGeom>
              <a:avLst/>
              <a:gdLst/>
              <a:ahLst/>
              <a:cxnLst/>
              <a:rect l="l" t="t" r="r" b="b"/>
              <a:pathLst>
                <a:path w="2883535" h="257175">
                  <a:moveTo>
                    <a:pt x="76200" y="180848"/>
                  </a:moveTo>
                  <a:lnTo>
                    <a:pt x="48006" y="180848"/>
                  </a:lnTo>
                  <a:lnTo>
                    <a:pt x="48006" y="0"/>
                  </a:lnTo>
                  <a:lnTo>
                    <a:pt x="28194" y="0"/>
                  </a:lnTo>
                  <a:lnTo>
                    <a:pt x="28194" y="180848"/>
                  </a:lnTo>
                  <a:lnTo>
                    <a:pt x="0" y="180848"/>
                  </a:lnTo>
                  <a:lnTo>
                    <a:pt x="38100" y="257048"/>
                  </a:lnTo>
                  <a:lnTo>
                    <a:pt x="69850" y="193548"/>
                  </a:lnTo>
                  <a:lnTo>
                    <a:pt x="76200" y="180848"/>
                  </a:lnTo>
                  <a:close/>
                </a:path>
                <a:path w="2883535" h="257175">
                  <a:moveTo>
                    <a:pt x="2883408" y="180848"/>
                  </a:moveTo>
                  <a:lnTo>
                    <a:pt x="2855214" y="180848"/>
                  </a:lnTo>
                  <a:lnTo>
                    <a:pt x="2855214" y="0"/>
                  </a:lnTo>
                  <a:lnTo>
                    <a:pt x="2835402" y="0"/>
                  </a:lnTo>
                  <a:lnTo>
                    <a:pt x="2835402" y="180848"/>
                  </a:lnTo>
                  <a:lnTo>
                    <a:pt x="2807208" y="180848"/>
                  </a:lnTo>
                  <a:lnTo>
                    <a:pt x="2845308" y="257048"/>
                  </a:lnTo>
                  <a:lnTo>
                    <a:pt x="2877058" y="193548"/>
                  </a:lnTo>
                  <a:lnTo>
                    <a:pt x="2883408" y="180848"/>
                  </a:lnTo>
                  <a:close/>
                </a:path>
              </a:pathLst>
            </a:custGeom>
            <a:solidFill>
              <a:srgbClr val="1515DB"/>
            </a:solidFill>
          </p:spPr>
          <p:txBody>
            <a:bodyPr wrap="square" lIns="0" tIns="0" rIns="0" bIns="0" rtlCol="0"/>
            <a:lstStyle/>
            <a:p>
              <a:endParaRPr/>
            </a:p>
          </p:txBody>
        </p:sp>
        <p:sp>
          <p:nvSpPr>
            <p:cNvPr id="25" name="object 8">
              <a:extLst>
                <a:ext uri="{FF2B5EF4-FFF2-40B4-BE49-F238E27FC236}">
                  <a16:creationId xmlns:a16="http://schemas.microsoft.com/office/drawing/2014/main" id="{C1E9EF67-7FC4-45A6-90F7-9B934ADECF5B}"/>
                </a:ext>
              </a:extLst>
            </p:cNvPr>
            <p:cNvSpPr/>
            <p:nvPr/>
          </p:nvSpPr>
          <p:spPr>
            <a:xfrm>
              <a:off x="3423666" y="2630804"/>
              <a:ext cx="193294" cy="222504"/>
            </a:xfrm>
            <a:prstGeom prst="rect">
              <a:avLst/>
            </a:prstGeom>
            <a:blipFill>
              <a:blip r:embed="rId2" cstate="print"/>
              <a:stretch>
                <a:fillRect/>
              </a:stretch>
            </a:blipFill>
          </p:spPr>
          <p:txBody>
            <a:bodyPr wrap="square" lIns="0" tIns="0" rIns="0" bIns="0" rtlCol="0"/>
            <a:lstStyle/>
            <a:p>
              <a:endParaRPr/>
            </a:p>
          </p:txBody>
        </p:sp>
        <p:sp>
          <p:nvSpPr>
            <p:cNvPr id="26" name="object 9">
              <a:extLst>
                <a:ext uri="{FF2B5EF4-FFF2-40B4-BE49-F238E27FC236}">
                  <a16:creationId xmlns:a16="http://schemas.microsoft.com/office/drawing/2014/main" id="{9CBF631F-A824-4D7A-A915-68C19703C892}"/>
                </a:ext>
              </a:extLst>
            </p:cNvPr>
            <p:cNvSpPr/>
            <p:nvPr/>
          </p:nvSpPr>
          <p:spPr>
            <a:xfrm>
              <a:off x="6806946" y="5943993"/>
              <a:ext cx="193294" cy="222491"/>
            </a:xfrm>
            <a:prstGeom prst="rect">
              <a:avLst/>
            </a:prstGeom>
            <a:blipFill>
              <a:blip r:embed="rId3" cstate="print"/>
              <a:stretch>
                <a:fillRect/>
              </a:stretch>
            </a:blipFill>
          </p:spPr>
          <p:txBody>
            <a:bodyPr wrap="square" lIns="0" tIns="0" rIns="0" bIns="0" rtlCol="0"/>
            <a:lstStyle/>
            <a:p>
              <a:endParaRPr/>
            </a:p>
          </p:txBody>
        </p:sp>
        <p:sp>
          <p:nvSpPr>
            <p:cNvPr id="27" name="object 10">
              <a:extLst>
                <a:ext uri="{FF2B5EF4-FFF2-40B4-BE49-F238E27FC236}">
                  <a16:creationId xmlns:a16="http://schemas.microsoft.com/office/drawing/2014/main" id="{FA938D3D-2D2C-49C0-925B-08E4AE2D9CD6}"/>
                </a:ext>
              </a:extLst>
            </p:cNvPr>
            <p:cNvSpPr/>
            <p:nvPr/>
          </p:nvSpPr>
          <p:spPr>
            <a:xfrm>
              <a:off x="5049773" y="2815589"/>
              <a:ext cx="216026" cy="76200"/>
            </a:xfrm>
            <a:prstGeom prst="rect">
              <a:avLst/>
            </a:prstGeom>
            <a:blipFill>
              <a:blip r:embed="rId4" cstate="print"/>
              <a:stretch>
                <a:fillRect/>
              </a:stretch>
            </a:blipFill>
          </p:spPr>
          <p:txBody>
            <a:bodyPr wrap="square" lIns="0" tIns="0" rIns="0" bIns="0" rtlCol="0"/>
            <a:lstStyle/>
            <a:p>
              <a:endParaRPr/>
            </a:p>
          </p:txBody>
        </p:sp>
        <p:sp>
          <p:nvSpPr>
            <p:cNvPr id="42" name="object 11">
              <a:extLst>
                <a:ext uri="{FF2B5EF4-FFF2-40B4-BE49-F238E27FC236}">
                  <a16:creationId xmlns:a16="http://schemas.microsoft.com/office/drawing/2014/main" id="{C33DE0AB-F83E-4467-88DD-B086CC4CF9DD}"/>
                </a:ext>
              </a:extLst>
            </p:cNvPr>
            <p:cNvSpPr/>
            <p:nvPr/>
          </p:nvSpPr>
          <p:spPr>
            <a:xfrm>
              <a:off x="5049773" y="5839205"/>
              <a:ext cx="216026" cy="76200"/>
            </a:xfrm>
            <a:prstGeom prst="rect">
              <a:avLst/>
            </a:prstGeom>
            <a:blipFill>
              <a:blip r:embed="rId4" cstate="print"/>
              <a:stretch>
                <a:fillRect/>
              </a:stretch>
            </a:blipFill>
          </p:spPr>
          <p:txBody>
            <a:bodyPr wrap="square" lIns="0" tIns="0" rIns="0" bIns="0" rtlCol="0"/>
            <a:lstStyle/>
            <a:p>
              <a:endParaRPr/>
            </a:p>
          </p:txBody>
        </p:sp>
        <p:sp>
          <p:nvSpPr>
            <p:cNvPr id="43" name="object 12">
              <a:extLst>
                <a:ext uri="{FF2B5EF4-FFF2-40B4-BE49-F238E27FC236}">
                  <a16:creationId xmlns:a16="http://schemas.microsoft.com/office/drawing/2014/main" id="{AE321E7F-D07D-49E4-8036-44E91DE48A0A}"/>
                </a:ext>
              </a:extLst>
            </p:cNvPr>
            <p:cNvSpPr/>
            <p:nvPr/>
          </p:nvSpPr>
          <p:spPr>
            <a:xfrm>
              <a:off x="4826507" y="5999988"/>
              <a:ext cx="731520" cy="185928"/>
            </a:xfrm>
            <a:prstGeom prst="rect">
              <a:avLst/>
            </a:prstGeom>
            <a:blipFill>
              <a:blip r:embed="rId5" cstate="print"/>
              <a:stretch>
                <a:fillRect/>
              </a:stretch>
            </a:blipFill>
          </p:spPr>
          <p:txBody>
            <a:bodyPr wrap="square" lIns="0" tIns="0" rIns="0" bIns="0" rtlCol="0"/>
            <a:lstStyle/>
            <a:p>
              <a:endParaRPr/>
            </a:p>
          </p:txBody>
        </p:sp>
        <p:sp>
          <p:nvSpPr>
            <p:cNvPr id="44" name="object 13">
              <a:extLst>
                <a:ext uri="{FF2B5EF4-FFF2-40B4-BE49-F238E27FC236}">
                  <a16:creationId xmlns:a16="http://schemas.microsoft.com/office/drawing/2014/main" id="{B2D80B78-DB90-40E2-8EFE-5127391E224D}"/>
                </a:ext>
              </a:extLst>
            </p:cNvPr>
            <p:cNvSpPr/>
            <p:nvPr/>
          </p:nvSpPr>
          <p:spPr>
            <a:xfrm>
              <a:off x="6153911" y="4803647"/>
              <a:ext cx="1347215" cy="184404"/>
            </a:xfrm>
            <a:prstGeom prst="rect">
              <a:avLst/>
            </a:prstGeom>
            <a:blipFill>
              <a:blip r:embed="rId6" cstate="print"/>
              <a:stretch>
                <a:fillRect/>
              </a:stretch>
            </a:blipFill>
          </p:spPr>
          <p:txBody>
            <a:bodyPr wrap="square" lIns="0" tIns="0" rIns="0" bIns="0" rtlCol="0"/>
            <a:lstStyle/>
            <a:p>
              <a:endParaRPr/>
            </a:p>
          </p:txBody>
        </p:sp>
        <p:sp>
          <p:nvSpPr>
            <p:cNvPr id="45" name="object 14">
              <a:extLst>
                <a:ext uri="{FF2B5EF4-FFF2-40B4-BE49-F238E27FC236}">
                  <a16:creationId xmlns:a16="http://schemas.microsoft.com/office/drawing/2014/main" id="{BB12BBAC-280B-44AC-8DF3-55E862A8E055}"/>
                </a:ext>
              </a:extLst>
            </p:cNvPr>
            <p:cNvSpPr/>
            <p:nvPr/>
          </p:nvSpPr>
          <p:spPr>
            <a:xfrm>
              <a:off x="3552444" y="6036564"/>
              <a:ext cx="624839" cy="184403"/>
            </a:xfrm>
            <a:prstGeom prst="rect">
              <a:avLst/>
            </a:prstGeom>
            <a:blipFill>
              <a:blip r:embed="rId7" cstate="print"/>
              <a:stretch>
                <a:fillRect/>
              </a:stretch>
            </a:blipFill>
          </p:spPr>
          <p:txBody>
            <a:bodyPr wrap="square" lIns="0" tIns="0" rIns="0" bIns="0" rtlCol="0"/>
            <a:lstStyle/>
            <a:p>
              <a:endParaRPr/>
            </a:p>
          </p:txBody>
        </p:sp>
        <p:sp>
          <p:nvSpPr>
            <p:cNvPr id="46" name="object 15">
              <a:extLst>
                <a:ext uri="{FF2B5EF4-FFF2-40B4-BE49-F238E27FC236}">
                  <a16:creationId xmlns:a16="http://schemas.microsoft.com/office/drawing/2014/main" id="{AAE602FB-CC26-46B1-BE32-AD386162AFA6}"/>
                </a:ext>
              </a:extLst>
            </p:cNvPr>
            <p:cNvSpPr/>
            <p:nvPr/>
          </p:nvSpPr>
          <p:spPr>
            <a:xfrm>
              <a:off x="3455669" y="5662421"/>
              <a:ext cx="302260" cy="0"/>
            </a:xfrm>
            <a:custGeom>
              <a:avLst/>
              <a:gdLst/>
              <a:ahLst/>
              <a:cxnLst/>
              <a:rect l="l" t="t" r="r" b="b"/>
              <a:pathLst>
                <a:path w="302260">
                  <a:moveTo>
                    <a:pt x="302132" y="0"/>
                  </a:moveTo>
                  <a:lnTo>
                    <a:pt x="0" y="0"/>
                  </a:lnTo>
                </a:path>
              </a:pathLst>
            </a:custGeom>
            <a:ln w="19812">
              <a:solidFill>
                <a:srgbClr val="1515DB"/>
              </a:solidFill>
            </a:ln>
          </p:spPr>
          <p:txBody>
            <a:bodyPr wrap="square" lIns="0" tIns="0" rIns="0" bIns="0" rtlCol="0"/>
            <a:lstStyle/>
            <a:p>
              <a:endParaRPr/>
            </a:p>
          </p:txBody>
        </p:sp>
        <p:sp>
          <p:nvSpPr>
            <p:cNvPr id="47" name="object 16">
              <a:extLst>
                <a:ext uri="{FF2B5EF4-FFF2-40B4-BE49-F238E27FC236}">
                  <a16:creationId xmlns:a16="http://schemas.microsoft.com/office/drawing/2014/main" id="{08EC42FA-CF7C-447C-B797-C4D45413A1F5}"/>
                </a:ext>
              </a:extLst>
            </p:cNvPr>
            <p:cNvSpPr/>
            <p:nvPr/>
          </p:nvSpPr>
          <p:spPr>
            <a:xfrm>
              <a:off x="3427856" y="5450585"/>
              <a:ext cx="76200" cy="216204"/>
            </a:xfrm>
            <a:prstGeom prst="rect">
              <a:avLst/>
            </a:prstGeom>
            <a:blipFill>
              <a:blip r:embed="rId8" cstate="print"/>
              <a:stretch>
                <a:fillRect/>
              </a:stretch>
            </a:blipFill>
          </p:spPr>
          <p:txBody>
            <a:bodyPr wrap="square" lIns="0" tIns="0" rIns="0" bIns="0" rtlCol="0"/>
            <a:lstStyle/>
            <a:p>
              <a:endParaRPr/>
            </a:p>
          </p:txBody>
        </p:sp>
        <p:sp>
          <p:nvSpPr>
            <p:cNvPr id="48" name="object 17">
              <a:extLst>
                <a:ext uri="{FF2B5EF4-FFF2-40B4-BE49-F238E27FC236}">
                  <a16:creationId xmlns:a16="http://schemas.microsoft.com/office/drawing/2014/main" id="{9D04EBD2-C06D-409D-A706-EACD4F1E4392}"/>
                </a:ext>
              </a:extLst>
            </p:cNvPr>
            <p:cNvSpPr/>
            <p:nvPr/>
          </p:nvSpPr>
          <p:spPr>
            <a:xfrm>
              <a:off x="3754373" y="5662421"/>
              <a:ext cx="4445" cy="263525"/>
            </a:xfrm>
            <a:custGeom>
              <a:avLst/>
              <a:gdLst/>
              <a:ahLst/>
              <a:cxnLst/>
              <a:rect l="l" t="t" r="r" b="b"/>
              <a:pathLst>
                <a:path w="4445" h="263525">
                  <a:moveTo>
                    <a:pt x="0" y="0"/>
                  </a:moveTo>
                  <a:lnTo>
                    <a:pt x="4063" y="262928"/>
                  </a:lnTo>
                </a:path>
              </a:pathLst>
            </a:custGeom>
            <a:ln w="19812">
              <a:solidFill>
                <a:srgbClr val="1515DB"/>
              </a:solidFill>
            </a:ln>
          </p:spPr>
          <p:txBody>
            <a:bodyPr wrap="square" lIns="0" tIns="0" rIns="0" bIns="0" rtlCol="0"/>
            <a:lstStyle/>
            <a:p>
              <a:endParaRPr/>
            </a:p>
          </p:txBody>
        </p:sp>
        <p:sp>
          <p:nvSpPr>
            <p:cNvPr id="49" name="object 18">
              <a:extLst>
                <a:ext uri="{FF2B5EF4-FFF2-40B4-BE49-F238E27FC236}">
                  <a16:creationId xmlns:a16="http://schemas.microsoft.com/office/drawing/2014/main" id="{CF06EECF-6395-475D-A75B-B6C08B48A41F}"/>
                </a:ext>
              </a:extLst>
            </p:cNvPr>
            <p:cNvSpPr/>
            <p:nvPr/>
          </p:nvSpPr>
          <p:spPr>
            <a:xfrm>
              <a:off x="3752850" y="5886450"/>
              <a:ext cx="220345" cy="76200"/>
            </a:xfrm>
            <a:prstGeom prst="rect">
              <a:avLst/>
            </a:prstGeom>
            <a:blipFill>
              <a:blip r:embed="rId9" cstate="print"/>
              <a:stretch>
                <a:fillRect/>
              </a:stretch>
            </a:blipFill>
          </p:spPr>
          <p:txBody>
            <a:bodyPr wrap="square" lIns="0" tIns="0" rIns="0" bIns="0" rtlCol="0"/>
            <a:lstStyle/>
            <a:p>
              <a:endParaRPr/>
            </a:p>
          </p:txBody>
        </p:sp>
        <p:sp>
          <p:nvSpPr>
            <p:cNvPr id="50" name="object 19">
              <a:extLst>
                <a:ext uri="{FF2B5EF4-FFF2-40B4-BE49-F238E27FC236}">
                  <a16:creationId xmlns:a16="http://schemas.microsoft.com/office/drawing/2014/main" id="{37C4CB39-257C-4BD9-8910-B30E5B15608B}"/>
                </a:ext>
              </a:extLst>
            </p:cNvPr>
            <p:cNvSpPr/>
            <p:nvPr/>
          </p:nvSpPr>
          <p:spPr>
            <a:xfrm>
              <a:off x="3671316" y="3789743"/>
              <a:ext cx="182245" cy="935990"/>
            </a:xfrm>
            <a:custGeom>
              <a:avLst/>
              <a:gdLst/>
              <a:ahLst/>
              <a:cxnLst/>
              <a:rect l="l" t="t" r="r" b="b"/>
              <a:pathLst>
                <a:path w="182245" h="935989">
                  <a:moveTo>
                    <a:pt x="0" y="935736"/>
                  </a:moveTo>
                  <a:lnTo>
                    <a:pt x="181863" y="935736"/>
                  </a:lnTo>
                </a:path>
                <a:path w="182245" h="935989">
                  <a:moveTo>
                    <a:pt x="0" y="0"/>
                  </a:moveTo>
                  <a:lnTo>
                    <a:pt x="181863" y="0"/>
                  </a:lnTo>
                </a:path>
              </a:pathLst>
            </a:custGeom>
            <a:ln w="20447">
              <a:solidFill>
                <a:srgbClr val="000000"/>
              </a:solidFill>
            </a:ln>
          </p:spPr>
          <p:txBody>
            <a:bodyPr wrap="square" lIns="0" tIns="0" rIns="0" bIns="0" rtlCol="0"/>
            <a:lstStyle/>
            <a:p>
              <a:endParaRPr/>
            </a:p>
          </p:txBody>
        </p:sp>
        <p:sp>
          <p:nvSpPr>
            <p:cNvPr id="51" name="object 20">
              <a:extLst>
                <a:ext uri="{FF2B5EF4-FFF2-40B4-BE49-F238E27FC236}">
                  <a16:creationId xmlns:a16="http://schemas.microsoft.com/office/drawing/2014/main" id="{F7507F8F-71EF-41E7-A57C-D2400E3C6187}"/>
                </a:ext>
              </a:extLst>
            </p:cNvPr>
            <p:cNvSpPr/>
            <p:nvPr/>
          </p:nvSpPr>
          <p:spPr>
            <a:xfrm>
              <a:off x="4688903" y="5562600"/>
              <a:ext cx="1007744" cy="198755"/>
            </a:xfrm>
            <a:custGeom>
              <a:avLst/>
              <a:gdLst/>
              <a:ahLst/>
              <a:cxnLst/>
              <a:rect l="l" t="t" r="r" b="b"/>
              <a:pathLst>
                <a:path w="1007745" h="198754">
                  <a:moveTo>
                    <a:pt x="0" y="0"/>
                  </a:moveTo>
                  <a:lnTo>
                    <a:pt x="0" y="181825"/>
                  </a:lnTo>
                </a:path>
                <a:path w="1007745" h="198754">
                  <a:moveTo>
                    <a:pt x="1007363" y="16763"/>
                  </a:moveTo>
                  <a:lnTo>
                    <a:pt x="1007363" y="198589"/>
                  </a:lnTo>
                </a:path>
              </a:pathLst>
            </a:custGeom>
            <a:ln w="20446">
              <a:solidFill>
                <a:srgbClr val="000000"/>
              </a:solidFill>
            </a:ln>
          </p:spPr>
          <p:txBody>
            <a:bodyPr wrap="square" lIns="0" tIns="0" rIns="0" bIns="0" rtlCol="0"/>
            <a:lstStyle/>
            <a:p>
              <a:endParaRPr/>
            </a:p>
          </p:txBody>
        </p:sp>
        <p:sp>
          <p:nvSpPr>
            <p:cNvPr id="52" name="object 21">
              <a:extLst>
                <a:ext uri="{FF2B5EF4-FFF2-40B4-BE49-F238E27FC236}">
                  <a16:creationId xmlns:a16="http://schemas.microsoft.com/office/drawing/2014/main" id="{057F1CD6-38F4-4F51-9040-09F73BFE670B}"/>
                </a:ext>
              </a:extLst>
            </p:cNvPr>
            <p:cNvSpPr/>
            <p:nvPr/>
          </p:nvSpPr>
          <p:spPr>
            <a:xfrm>
              <a:off x="6704838" y="5589270"/>
              <a:ext cx="635" cy="162560"/>
            </a:xfrm>
            <a:custGeom>
              <a:avLst/>
              <a:gdLst/>
              <a:ahLst/>
              <a:cxnLst/>
              <a:rect l="l" t="t" r="r" b="b"/>
              <a:pathLst>
                <a:path w="634" h="162560">
                  <a:moveTo>
                    <a:pt x="317" y="-9906"/>
                  </a:moveTo>
                  <a:lnTo>
                    <a:pt x="317" y="171919"/>
                  </a:lnTo>
                </a:path>
              </a:pathLst>
            </a:custGeom>
            <a:ln w="20446">
              <a:solidFill>
                <a:srgbClr val="000000"/>
              </a:solidFill>
            </a:ln>
          </p:spPr>
          <p:txBody>
            <a:bodyPr wrap="square" lIns="0" tIns="0" rIns="0" bIns="0" rtlCol="0"/>
            <a:lstStyle/>
            <a:p>
              <a:endParaRPr/>
            </a:p>
          </p:txBody>
        </p:sp>
        <p:sp>
          <p:nvSpPr>
            <p:cNvPr id="53" name="object 22">
              <a:extLst>
                <a:ext uri="{FF2B5EF4-FFF2-40B4-BE49-F238E27FC236}">
                  <a16:creationId xmlns:a16="http://schemas.microsoft.com/office/drawing/2014/main" id="{37DDF9F0-837E-4D95-A698-386AD8DF1EAC}"/>
                </a:ext>
              </a:extLst>
            </p:cNvPr>
            <p:cNvSpPr/>
            <p:nvPr/>
          </p:nvSpPr>
          <p:spPr>
            <a:xfrm>
              <a:off x="3680459" y="4293107"/>
              <a:ext cx="162560" cy="864869"/>
            </a:xfrm>
            <a:custGeom>
              <a:avLst/>
              <a:gdLst/>
              <a:ahLst/>
              <a:cxnLst/>
              <a:rect l="l" t="t" r="r" b="b"/>
              <a:pathLst>
                <a:path w="162560" h="864870">
                  <a:moveTo>
                    <a:pt x="162051" y="864743"/>
                  </a:moveTo>
                  <a:lnTo>
                    <a:pt x="0" y="864108"/>
                  </a:lnTo>
                </a:path>
                <a:path w="162560" h="864870">
                  <a:moveTo>
                    <a:pt x="162051" y="635"/>
                  </a:moveTo>
                  <a:lnTo>
                    <a:pt x="0" y="0"/>
                  </a:lnTo>
                </a:path>
              </a:pathLst>
            </a:custGeom>
            <a:ln w="9144">
              <a:solidFill>
                <a:srgbClr val="000000"/>
              </a:solidFill>
            </a:ln>
          </p:spPr>
          <p:txBody>
            <a:bodyPr wrap="square" lIns="0" tIns="0" rIns="0" bIns="0" rtlCol="0"/>
            <a:lstStyle/>
            <a:p>
              <a:endParaRPr/>
            </a:p>
          </p:txBody>
        </p:sp>
        <p:sp>
          <p:nvSpPr>
            <p:cNvPr id="54" name="object 23">
              <a:extLst>
                <a:ext uri="{FF2B5EF4-FFF2-40B4-BE49-F238E27FC236}">
                  <a16:creationId xmlns:a16="http://schemas.microsoft.com/office/drawing/2014/main" id="{1A51DF85-C3F1-4D59-A63B-A5F5DA040478}"/>
                </a:ext>
              </a:extLst>
            </p:cNvPr>
            <p:cNvSpPr/>
            <p:nvPr/>
          </p:nvSpPr>
          <p:spPr>
            <a:xfrm>
              <a:off x="4236720" y="5562600"/>
              <a:ext cx="635" cy="162560"/>
            </a:xfrm>
            <a:custGeom>
              <a:avLst/>
              <a:gdLst/>
              <a:ahLst/>
              <a:cxnLst/>
              <a:rect l="l" t="t" r="r" b="b"/>
              <a:pathLst>
                <a:path w="635" h="162560">
                  <a:moveTo>
                    <a:pt x="0" y="162013"/>
                  </a:moveTo>
                  <a:lnTo>
                    <a:pt x="634" y="0"/>
                  </a:lnTo>
                </a:path>
              </a:pathLst>
            </a:custGeom>
            <a:ln w="9144">
              <a:solidFill>
                <a:srgbClr val="000000"/>
              </a:solidFill>
            </a:ln>
          </p:spPr>
          <p:txBody>
            <a:bodyPr wrap="square" lIns="0" tIns="0" rIns="0" bIns="0" rtlCol="0"/>
            <a:lstStyle/>
            <a:p>
              <a:endParaRPr/>
            </a:p>
          </p:txBody>
        </p:sp>
        <p:sp>
          <p:nvSpPr>
            <p:cNvPr id="55" name="object 24">
              <a:extLst>
                <a:ext uri="{FF2B5EF4-FFF2-40B4-BE49-F238E27FC236}">
                  <a16:creationId xmlns:a16="http://schemas.microsoft.com/office/drawing/2014/main" id="{EC2B6DDE-56E6-4FB4-893D-A16EEEBA6477}"/>
                </a:ext>
              </a:extLst>
            </p:cNvPr>
            <p:cNvSpPr/>
            <p:nvPr/>
          </p:nvSpPr>
          <p:spPr>
            <a:xfrm>
              <a:off x="6199632" y="5588508"/>
              <a:ext cx="635" cy="162560"/>
            </a:xfrm>
            <a:custGeom>
              <a:avLst/>
              <a:gdLst/>
              <a:ahLst/>
              <a:cxnLst/>
              <a:rect l="l" t="t" r="r" b="b"/>
              <a:pathLst>
                <a:path w="635" h="162560">
                  <a:moveTo>
                    <a:pt x="634" y="0"/>
                  </a:moveTo>
                  <a:lnTo>
                    <a:pt x="0" y="0"/>
                  </a:lnTo>
                  <a:lnTo>
                    <a:pt x="0" y="162013"/>
                  </a:lnTo>
                  <a:lnTo>
                    <a:pt x="634" y="162013"/>
                  </a:lnTo>
                  <a:lnTo>
                    <a:pt x="634" y="0"/>
                  </a:lnTo>
                  <a:close/>
                </a:path>
              </a:pathLst>
            </a:custGeom>
            <a:solidFill>
              <a:srgbClr val="000000"/>
            </a:solidFill>
          </p:spPr>
          <p:txBody>
            <a:bodyPr wrap="square" lIns="0" tIns="0" rIns="0" bIns="0" rtlCol="0"/>
            <a:lstStyle/>
            <a:p>
              <a:endParaRPr/>
            </a:p>
          </p:txBody>
        </p:sp>
        <p:sp>
          <p:nvSpPr>
            <p:cNvPr id="56" name="object 25">
              <a:extLst>
                <a:ext uri="{FF2B5EF4-FFF2-40B4-BE49-F238E27FC236}">
                  <a16:creationId xmlns:a16="http://schemas.microsoft.com/office/drawing/2014/main" id="{89652404-0029-4C96-931F-733EA92F8B9C}"/>
                </a:ext>
              </a:extLst>
            </p:cNvPr>
            <p:cNvSpPr/>
            <p:nvPr/>
          </p:nvSpPr>
          <p:spPr>
            <a:xfrm>
              <a:off x="2505455" y="3273551"/>
              <a:ext cx="842771" cy="184403"/>
            </a:xfrm>
            <a:prstGeom prst="rect">
              <a:avLst/>
            </a:prstGeom>
            <a:blipFill>
              <a:blip r:embed="rId10" cstate="print"/>
              <a:stretch>
                <a:fillRect/>
              </a:stretch>
            </a:blipFill>
          </p:spPr>
          <p:txBody>
            <a:bodyPr wrap="square" lIns="0" tIns="0" rIns="0" bIns="0" rtlCol="0"/>
            <a:lstStyle/>
            <a:p>
              <a:endParaRPr/>
            </a:p>
          </p:txBody>
        </p:sp>
        <p:sp>
          <p:nvSpPr>
            <p:cNvPr id="57" name="object 26">
              <a:extLst>
                <a:ext uri="{FF2B5EF4-FFF2-40B4-BE49-F238E27FC236}">
                  <a16:creationId xmlns:a16="http://schemas.microsoft.com/office/drawing/2014/main" id="{140588CF-05AE-4573-8C78-927E65B440D2}"/>
                </a:ext>
              </a:extLst>
            </p:cNvPr>
            <p:cNvSpPr/>
            <p:nvPr/>
          </p:nvSpPr>
          <p:spPr>
            <a:xfrm>
              <a:off x="2631947" y="5539740"/>
              <a:ext cx="624839" cy="184403"/>
            </a:xfrm>
            <a:prstGeom prst="rect">
              <a:avLst/>
            </a:prstGeom>
            <a:blipFill>
              <a:blip r:embed="rId11" cstate="print"/>
              <a:stretch>
                <a:fillRect/>
              </a:stretch>
            </a:blipFill>
          </p:spPr>
          <p:txBody>
            <a:bodyPr wrap="square" lIns="0" tIns="0" rIns="0" bIns="0" rtlCol="0"/>
            <a:lstStyle/>
            <a:p>
              <a:endParaRPr/>
            </a:p>
          </p:txBody>
        </p:sp>
      </p:grpSp>
      <p:sp>
        <p:nvSpPr>
          <p:cNvPr id="58" name="object 28">
            <a:extLst>
              <a:ext uri="{FF2B5EF4-FFF2-40B4-BE49-F238E27FC236}">
                <a16:creationId xmlns:a16="http://schemas.microsoft.com/office/drawing/2014/main" id="{BF425783-1C69-478C-A5A4-A8A93A35216F}"/>
              </a:ext>
            </a:extLst>
          </p:cNvPr>
          <p:cNvSpPr/>
          <p:nvPr/>
        </p:nvSpPr>
        <p:spPr>
          <a:xfrm>
            <a:off x="7642861" y="4996435"/>
            <a:ext cx="295655" cy="198119"/>
          </a:xfrm>
          <a:prstGeom prst="rect">
            <a:avLst/>
          </a:prstGeom>
          <a:blipFill>
            <a:blip r:embed="rId12" cstate="print"/>
            <a:stretch>
              <a:fillRect/>
            </a:stretch>
          </a:blipFill>
        </p:spPr>
        <p:txBody>
          <a:bodyPr wrap="square" lIns="0" tIns="0" rIns="0" bIns="0" rtlCol="0"/>
          <a:lstStyle/>
          <a:p>
            <a:endParaRPr/>
          </a:p>
        </p:txBody>
      </p:sp>
      <p:sp>
        <p:nvSpPr>
          <p:cNvPr id="59" name="object 29">
            <a:extLst>
              <a:ext uri="{FF2B5EF4-FFF2-40B4-BE49-F238E27FC236}">
                <a16:creationId xmlns:a16="http://schemas.microsoft.com/office/drawing/2014/main" id="{F92F0702-3704-469A-B07F-DA4DF0C8C395}"/>
              </a:ext>
            </a:extLst>
          </p:cNvPr>
          <p:cNvSpPr/>
          <p:nvPr/>
        </p:nvSpPr>
        <p:spPr>
          <a:xfrm>
            <a:off x="3227833" y="1227583"/>
            <a:ext cx="304800" cy="199644"/>
          </a:xfrm>
          <a:prstGeom prst="rect">
            <a:avLst/>
          </a:prstGeom>
          <a:blipFill>
            <a:blip r:embed="rId13" cstate="print"/>
            <a:stretch>
              <a:fillRect/>
            </a:stretch>
          </a:blipFill>
        </p:spPr>
        <p:txBody>
          <a:bodyPr wrap="square" lIns="0" tIns="0" rIns="0" bIns="0" rtlCol="0"/>
          <a:lstStyle/>
          <a:p>
            <a:endParaRPr/>
          </a:p>
        </p:txBody>
      </p:sp>
      <p:sp>
        <p:nvSpPr>
          <p:cNvPr id="60" name="object 30">
            <a:extLst>
              <a:ext uri="{FF2B5EF4-FFF2-40B4-BE49-F238E27FC236}">
                <a16:creationId xmlns:a16="http://schemas.microsoft.com/office/drawing/2014/main" id="{56E815F4-4581-40D5-9B04-432A304D84F8}"/>
              </a:ext>
            </a:extLst>
          </p:cNvPr>
          <p:cNvSpPr txBox="1"/>
          <p:nvPr/>
        </p:nvSpPr>
        <p:spPr>
          <a:xfrm>
            <a:off x="3028316" y="3966973"/>
            <a:ext cx="229870"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50</a:t>
            </a:r>
            <a:endParaRPr sz="1600">
              <a:latin typeface="Calibri"/>
              <a:cs typeface="Calibri"/>
            </a:endParaRPr>
          </a:p>
        </p:txBody>
      </p:sp>
      <p:sp>
        <p:nvSpPr>
          <p:cNvPr id="61" name="object 31">
            <a:extLst>
              <a:ext uri="{FF2B5EF4-FFF2-40B4-BE49-F238E27FC236}">
                <a16:creationId xmlns:a16="http://schemas.microsoft.com/office/drawing/2014/main" id="{07EFEEF8-081E-4141-9B4D-7735297A9DE9}"/>
              </a:ext>
            </a:extLst>
          </p:cNvPr>
          <p:cNvSpPr txBox="1"/>
          <p:nvPr/>
        </p:nvSpPr>
        <p:spPr>
          <a:xfrm>
            <a:off x="2965450" y="3056510"/>
            <a:ext cx="332105"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100</a:t>
            </a:r>
            <a:endParaRPr sz="1600">
              <a:latin typeface="Calibri"/>
              <a:cs typeface="Calibri"/>
            </a:endParaRPr>
          </a:p>
        </p:txBody>
      </p:sp>
      <p:sp>
        <p:nvSpPr>
          <p:cNvPr id="62" name="object 32">
            <a:extLst>
              <a:ext uri="{FF2B5EF4-FFF2-40B4-BE49-F238E27FC236}">
                <a16:creationId xmlns:a16="http://schemas.microsoft.com/office/drawing/2014/main" id="{F3154D1A-BA60-4DC0-AD3D-44B355E04553}"/>
              </a:ext>
            </a:extLst>
          </p:cNvPr>
          <p:cNvSpPr txBox="1"/>
          <p:nvPr/>
        </p:nvSpPr>
        <p:spPr>
          <a:xfrm>
            <a:off x="4168267" y="5094682"/>
            <a:ext cx="230504"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5</a:t>
            </a:r>
            <a:r>
              <a:rPr sz="1600" spc="-5" dirty="0">
                <a:latin typeface="Calibri"/>
                <a:cs typeface="Calibri"/>
              </a:rPr>
              <a:t>0</a:t>
            </a:r>
            <a:endParaRPr sz="1600">
              <a:latin typeface="Calibri"/>
              <a:cs typeface="Calibri"/>
            </a:endParaRPr>
          </a:p>
        </p:txBody>
      </p:sp>
      <p:sp>
        <p:nvSpPr>
          <p:cNvPr id="63" name="object 33">
            <a:extLst>
              <a:ext uri="{FF2B5EF4-FFF2-40B4-BE49-F238E27FC236}">
                <a16:creationId xmlns:a16="http://schemas.microsoft.com/office/drawing/2014/main" id="{04C18A15-9616-475A-9D0C-41FB145ECC60}"/>
              </a:ext>
            </a:extLst>
          </p:cNvPr>
          <p:cNvSpPr txBox="1"/>
          <p:nvPr/>
        </p:nvSpPr>
        <p:spPr>
          <a:xfrm>
            <a:off x="5198110" y="5094682"/>
            <a:ext cx="332105"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100</a:t>
            </a:r>
            <a:endParaRPr sz="1600">
              <a:latin typeface="Calibri"/>
              <a:cs typeface="Calibri"/>
            </a:endParaRPr>
          </a:p>
        </p:txBody>
      </p:sp>
      <p:sp>
        <p:nvSpPr>
          <p:cNvPr id="64" name="object 34">
            <a:extLst>
              <a:ext uri="{FF2B5EF4-FFF2-40B4-BE49-F238E27FC236}">
                <a16:creationId xmlns:a16="http://schemas.microsoft.com/office/drawing/2014/main" id="{BB6800EF-ED5A-458D-A98C-483EA5ED57B5}"/>
              </a:ext>
            </a:extLst>
          </p:cNvPr>
          <p:cNvSpPr/>
          <p:nvPr/>
        </p:nvSpPr>
        <p:spPr>
          <a:xfrm>
            <a:off x="3838943" y="1734693"/>
            <a:ext cx="676275" cy="992505"/>
          </a:xfrm>
          <a:custGeom>
            <a:avLst/>
            <a:gdLst/>
            <a:ahLst/>
            <a:cxnLst/>
            <a:rect l="l" t="t" r="r" b="b"/>
            <a:pathLst>
              <a:path w="676275" h="992504">
                <a:moveTo>
                  <a:pt x="73955" y="867195"/>
                </a:moveTo>
                <a:lnTo>
                  <a:pt x="49639" y="867505"/>
                </a:lnTo>
                <a:lnTo>
                  <a:pt x="27179" y="876911"/>
                </a:lnTo>
                <a:lnTo>
                  <a:pt x="9411" y="894842"/>
                </a:lnTo>
                <a:lnTo>
                  <a:pt x="0" y="918253"/>
                </a:lnTo>
                <a:lnTo>
                  <a:pt x="315" y="942594"/>
                </a:lnTo>
                <a:lnTo>
                  <a:pt x="9751" y="965029"/>
                </a:lnTo>
                <a:lnTo>
                  <a:pt x="27699" y="982726"/>
                </a:lnTo>
                <a:lnTo>
                  <a:pt x="51040" y="992157"/>
                </a:lnTo>
                <a:lnTo>
                  <a:pt x="75356" y="991885"/>
                </a:lnTo>
                <a:lnTo>
                  <a:pt x="97815" y="982493"/>
                </a:lnTo>
                <a:lnTo>
                  <a:pt x="115583" y="964565"/>
                </a:lnTo>
                <a:lnTo>
                  <a:pt x="124995" y="941151"/>
                </a:lnTo>
                <a:lnTo>
                  <a:pt x="124892" y="933196"/>
                </a:lnTo>
                <a:lnTo>
                  <a:pt x="67831" y="933196"/>
                </a:lnTo>
                <a:lnTo>
                  <a:pt x="57163" y="926211"/>
                </a:lnTo>
                <a:lnTo>
                  <a:pt x="91328" y="874161"/>
                </a:lnTo>
                <a:lnTo>
                  <a:pt x="73955" y="867195"/>
                </a:lnTo>
                <a:close/>
              </a:path>
              <a:path w="676275" h="992504">
                <a:moveTo>
                  <a:pt x="91328" y="874161"/>
                </a:moveTo>
                <a:lnTo>
                  <a:pt x="57163" y="926211"/>
                </a:lnTo>
                <a:lnTo>
                  <a:pt x="67831" y="933196"/>
                </a:lnTo>
                <a:lnTo>
                  <a:pt x="101969" y="881180"/>
                </a:lnTo>
                <a:lnTo>
                  <a:pt x="97295" y="876554"/>
                </a:lnTo>
                <a:lnTo>
                  <a:pt x="91328" y="874161"/>
                </a:lnTo>
                <a:close/>
              </a:path>
              <a:path w="676275" h="992504">
                <a:moveTo>
                  <a:pt x="101969" y="881180"/>
                </a:moveTo>
                <a:lnTo>
                  <a:pt x="67831" y="933196"/>
                </a:lnTo>
                <a:lnTo>
                  <a:pt x="124892" y="933196"/>
                </a:lnTo>
                <a:lnTo>
                  <a:pt x="124680" y="916797"/>
                </a:lnTo>
                <a:lnTo>
                  <a:pt x="115244" y="894324"/>
                </a:lnTo>
                <a:lnTo>
                  <a:pt x="101969" y="881180"/>
                </a:lnTo>
                <a:close/>
              </a:path>
              <a:path w="676275" h="992504">
                <a:moveTo>
                  <a:pt x="665112" y="0"/>
                </a:moveTo>
                <a:lnTo>
                  <a:pt x="91328" y="874161"/>
                </a:lnTo>
                <a:lnTo>
                  <a:pt x="97295" y="876554"/>
                </a:lnTo>
                <a:lnTo>
                  <a:pt x="101969" y="881180"/>
                </a:lnTo>
                <a:lnTo>
                  <a:pt x="675780" y="6858"/>
                </a:lnTo>
                <a:lnTo>
                  <a:pt x="665112" y="0"/>
                </a:lnTo>
                <a:close/>
              </a:path>
            </a:pathLst>
          </a:custGeom>
          <a:solidFill>
            <a:srgbClr val="FF0000"/>
          </a:solidFill>
        </p:spPr>
        <p:txBody>
          <a:bodyPr wrap="square" lIns="0" tIns="0" rIns="0" bIns="0" rtlCol="0"/>
          <a:lstStyle/>
          <a:p>
            <a:endParaRPr/>
          </a:p>
        </p:txBody>
      </p:sp>
      <p:sp>
        <p:nvSpPr>
          <p:cNvPr id="65" name="object 35">
            <a:extLst>
              <a:ext uri="{FF2B5EF4-FFF2-40B4-BE49-F238E27FC236}">
                <a16:creationId xmlns:a16="http://schemas.microsoft.com/office/drawing/2014/main" id="{B216A3EA-5010-4BA4-8BE7-DE6268260466}"/>
              </a:ext>
            </a:extLst>
          </p:cNvPr>
          <p:cNvSpPr txBox="1"/>
          <p:nvPr/>
        </p:nvSpPr>
        <p:spPr>
          <a:xfrm>
            <a:off x="4411473" y="1384301"/>
            <a:ext cx="506730" cy="330835"/>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(S2)</a:t>
            </a:r>
            <a:endParaRPr sz="2000">
              <a:latin typeface="Arial"/>
              <a:cs typeface="Arial"/>
            </a:endParaRPr>
          </a:p>
        </p:txBody>
      </p:sp>
      <p:sp>
        <p:nvSpPr>
          <p:cNvPr id="66" name="object 36">
            <a:extLst>
              <a:ext uri="{FF2B5EF4-FFF2-40B4-BE49-F238E27FC236}">
                <a16:creationId xmlns:a16="http://schemas.microsoft.com/office/drawing/2014/main" id="{7F2C9FED-751C-43B9-9F00-2F12E21BCD9C}"/>
              </a:ext>
            </a:extLst>
          </p:cNvPr>
          <p:cNvSpPr/>
          <p:nvPr/>
        </p:nvSpPr>
        <p:spPr>
          <a:xfrm>
            <a:off x="4840862" y="3352166"/>
            <a:ext cx="845819" cy="341630"/>
          </a:xfrm>
          <a:custGeom>
            <a:avLst/>
            <a:gdLst/>
            <a:ahLst/>
            <a:cxnLst/>
            <a:rect l="l" t="t" r="r" b="b"/>
            <a:pathLst>
              <a:path w="845820" h="341629">
                <a:moveTo>
                  <a:pt x="67415" y="214633"/>
                </a:moveTo>
                <a:lnTo>
                  <a:pt x="42416" y="218059"/>
                </a:lnTo>
                <a:lnTo>
                  <a:pt x="20768" y="230913"/>
                </a:lnTo>
                <a:lnTo>
                  <a:pt x="6205" y="250412"/>
                </a:lnTo>
                <a:lnTo>
                  <a:pt x="0" y="273958"/>
                </a:lnTo>
                <a:lnTo>
                  <a:pt x="3427" y="298958"/>
                </a:lnTo>
                <a:lnTo>
                  <a:pt x="16281" y="320659"/>
                </a:lnTo>
                <a:lnTo>
                  <a:pt x="35780" y="335216"/>
                </a:lnTo>
                <a:lnTo>
                  <a:pt x="59326" y="341391"/>
                </a:lnTo>
                <a:lnTo>
                  <a:pt x="84326" y="337947"/>
                </a:lnTo>
                <a:lnTo>
                  <a:pt x="105973" y="325094"/>
                </a:lnTo>
                <a:lnTo>
                  <a:pt x="120536" y="305609"/>
                </a:lnTo>
                <a:lnTo>
                  <a:pt x="126248" y="283972"/>
                </a:lnTo>
                <a:lnTo>
                  <a:pt x="65403" y="283972"/>
                </a:lnTo>
                <a:lnTo>
                  <a:pt x="61339" y="272034"/>
                </a:lnTo>
                <a:lnTo>
                  <a:pt x="119998" y="251570"/>
                </a:lnTo>
                <a:lnTo>
                  <a:pt x="110460" y="235454"/>
                </a:lnTo>
                <a:lnTo>
                  <a:pt x="90961" y="220853"/>
                </a:lnTo>
                <a:lnTo>
                  <a:pt x="67415" y="214633"/>
                </a:lnTo>
                <a:close/>
              </a:path>
              <a:path w="845820" h="341629">
                <a:moveTo>
                  <a:pt x="119998" y="251570"/>
                </a:moveTo>
                <a:lnTo>
                  <a:pt x="61339" y="272034"/>
                </a:lnTo>
                <a:lnTo>
                  <a:pt x="65403" y="283972"/>
                </a:lnTo>
                <a:lnTo>
                  <a:pt x="124180" y="263470"/>
                </a:lnTo>
                <a:lnTo>
                  <a:pt x="123315" y="257175"/>
                </a:lnTo>
                <a:lnTo>
                  <a:pt x="119998" y="251570"/>
                </a:lnTo>
                <a:close/>
              </a:path>
              <a:path w="845820" h="341629">
                <a:moveTo>
                  <a:pt x="124180" y="263470"/>
                </a:moveTo>
                <a:lnTo>
                  <a:pt x="65403" y="283972"/>
                </a:lnTo>
                <a:lnTo>
                  <a:pt x="126248" y="283972"/>
                </a:lnTo>
                <a:lnTo>
                  <a:pt x="126742" y="282100"/>
                </a:lnTo>
                <a:lnTo>
                  <a:pt x="124180" y="263470"/>
                </a:lnTo>
                <a:close/>
              </a:path>
              <a:path w="845820" h="341629">
                <a:moveTo>
                  <a:pt x="841119" y="0"/>
                </a:moveTo>
                <a:lnTo>
                  <a:pt x="119998" y="251570"/>
                </a:lnTo>
                <a:lnTo>
                  <a:pt x="123315" y="257175"/>
                </a:lnTo>
                <a:lnTo>
                  <a:pt x="124180" y="263470"/>
                </a:lnTo>
                <a:lnTo>
                  <a:pt x="845310" y="11937"/>
                </a:lnTo>
                <a:lnTo>
                  <a:pt x="841119" y="0"/>
                </a:lnTo>
                <a:close/>
              </a:path>
            </a:pathLst>
          </a:custGeom>
          <a:solidFill>
            <a:srgbClr val="FF0000"/>
          </a:solidFill>
        </p:spPr>
        <p:txBody>
          <a:bodyPr wrap="square" lIns="0" tIns="0" rIns="0" bIns="0" rtlCol="0"/>
          <a:lstStyle/>
          <a:p>
            <a:endParaRPr/>
          </a:p>
        </p:txBody>
      </p:sp>
      <p:sp>
        <p:nvSpPr>
          <p:cNvPr id="67" name="object 37">
            <a:extLst>
              <a:ext uri="{FF2B5EF4-FFF2-40B4-BE49-F238E27FC236}">
                <a16:creationId xmlns:a16="http://schemas.microsoft.com/office/drawing/2014/main" id="{A44EEE71-A846-4424-8C77-7D8CECB57DBE}"/>
              </a:ext>
            </a:extLst>
          </p:cNvPr>
          <p:cNvSpPr txBox="1"/>
          <p:nvPr/>
        </p:nvSpPr>
        <p:spPr>
          <a:xfrm>
            <a:off x="5684521" y="3106674"/>
            <a:ext cx="2106295" cy="388620"/>
          </a:xfrm>
          <a:prstGeom prst="rect">
            <a:avLst/>
          </a:prstGeom>
          <a:ln w="9144">
            <a:solidFill>
              <a:srgbClr val="FF0000"/>
            </a:solidFill>
          </a:ln>
        </p:spPr>
        <p:txBody>
          <a:bodyPr vert="horz" wrap="square" lIns="0" tIns="8255" rIns="0" bIns="0" rtlCol="0">
            <a:spAutoFit/>
          </a:bodyPr>
          <a:lstStyle/>
          <a:p>
            <a:pPr marL="86360">
              <a:lnSpc>
                <a:spcPct val="100000"/>
              </a:lnSpc>
              <a:spcBef>
                <a:spcPts val="65"/>
              </a:spcBef>
              <a:tabLst>
                <a:tab pos="775335" algn="l"/>
              </a:tabLst>
            </a:pPr>
            <a:r>
              <a:rPr sz="2000" dirty="0">
                <a:latin typeface="Arial"/>
                <a:cs typeface="Arial"/>
              </a:rPr>
              <a:t>(S3)	</a:t>
            </a:r>
            <a:r>
              <a:rPr lang="es-ES" sz="2000" dirty="0">
                <a:solidFill>
                  <a:srgbClr val="FF0000"/>
                </a:solidFill>
                <a:latin typeface="Arial"/>
                <a:cs typeface="Arial"/>
              </a:rPr>
              <a:t>OF</a:t>
            </a:r>
            <a:r>
              <a:rPr sz="2000" dirty="0">
                <a:solidFill>
                  <a:srgbClr val="FF0000"/>
                </a:solidFill>
                <a:latin typeface="Arial"/>
                <a:cs typeface="Arial"/>
              </a:rPr>
              <a:t>=-41250</a:t>
            </a:r>
            <a:endParaRPr sz="2000" dirty="0">
              <a:latin typeface="Arial"/>
              <a:cs typeface="Arial"/>
            </a:endParaRPr>
          </a:p>
        </p:txBody>
      </p:sp>
      <p:sp>
        <p:nvSpPr>
          <p:cNvPr id="68" name="object 38">
            <a:extLst>
              <a:ext uri="{FF2B5EF4-FFF2-40B4-BE49-F238E27FC236}">
                <a16:creationId xmlns:a16="http://schemas.microsoft.com/office/drawing/2014/main" id="{58A4409F-0AE2-4714-B3CB-D3CEABA6EF3D}"/>
              </a:ext>
            </a:extLst>
          </p:cNvPr>
          <p:cNvSpPr/>
          <p:nvPr/>
        </p:nvSpPr>
        <p:spPr>
          <a:xfrm>
            <a:off x="2672716" y="2208276"/>
            <a:ext cx="2870835" cy="3316604"/>
          </a:xfrm>
          <a:custGeom>
            <a:avLst/>
            <a:gdLst/>
            <a:ahLst/>
            <a:cxnLst/>
            <a:rect l="l" t="t" r="r" b="b"/>
            <a:pathLst>
              <a:path w="2870835" h="3316604">
                <a:moveTo>
                  <a:pt x="770585" y="477862"/>
                </a:moveTo>
                <a:lnTo>
                  <a:pt x="770509" y="471805"/>
                </a:lnTo>
                <a:lnTo>
                  <a:pt x="770280" y="453529"/>
                </a:lnTo>
                <a:lnTo>
                  <a:pt x="760869" y="431088"/>
                </a:lnTo>
                <a:lnTo>
                  <a:pt x="742950" y="413385"/>
                </a:lnTo>
                <a:lnTo>
                  <a:pt x="719531" y="404037"/>
                </a:lnTo>
                <a:lnTo>
                  <a:pt x="695172" y="404342"/>
                </a:lnTo>
                <a:lnTo>
                  <a:pt x="672706" y="413753"/>
                </a:lnTo>
                <a:lnTo>
                  <a:pt x="659498" y="427062"/>
                </a:lnTo>
                <a:lnTo>
                  <a:pt x="6858" y="0"/>
                </a:lnTo>
                <a:lnTo>
                  <a:pt x="0" y="10668"/>
                </a:lnTo>
                <a:lnTo>
                  <a:pt x="652526" y="437730"/>
                </a:lnTo>
                <a:lnTo>
                  <a:pt x="645591" y="455142"/>
                </a:lnTo>
                <a:lnTo>
                  <a:pt x="645947" y="479488"/>
                </a:lnTo>
                <a:lnTo>
                  <a:pt x="655396" y="501942"/>
                </a:lnTo>
                <a:lnTo>
                  <a:pt x="673354" y="519684"/>
                </a:lnTo>
                <a:lnTo>
                  <a:pt x="696760" y="529031"/>
                </a:lnTo>
                <a:lnTo>
                  <a:pt x="721106" y="528675"/>
                </a:lnTo>
                <a:lnTo>
                  <a:pt x="743534" y="519226"/>
                </a:lnTo>
                <a:lnTo>
                  <a:pt x="761238" y="501269"/>
                </a:lnTo>
                <a:lnTo>
                  <a:pt x="770585" y="477862"/>
                </a:lnTo>
                <a:close/>
              </a:path>
              <a:path w="2870835" h="3316604">
                <a:moveTo>
                  <a:pt x="2870835" y="3305860"/>
                </a:moveTo>
                <a:lnTo>
                  <a:pt x="2251125" y="2873400"/>
                </a:lnTo>
                <a:lnTo>
                  <a:pt x="2258593" y="2856242"/>
                </a:lnTo>
                <a:lnTo>
                  <a:pt x="2258898" y="2837815"/>
                </a:lnTo>
                <a:lnTo>
                  <a:pt x="2232787" y="2790952"/>
                </a:lnTo>
                <a:lnTo>
                  <a:pt x="2185352" y="2780512"/>
                </a:lnTo>
                <a:lnTo>
                  <a:pt x="2162632" y="2789275"/>
                </a:lnTo>
                <a:lnTo>
                  <a:pt x="2144395" y="2806687"/>
                </a:lnTo>
                <a:lnTo>
                  <a:pt x="2134324" y="2829814"/>
                </a:lnTo>
                <a:lnTo>
                  <a:pt x="2133930" y="2854147"/>
                </a:lnTo>
                <a:lnTo>
                  <a:pt x="2142693" y="2876867"/>
                </a:lnTo>
                <a:lnTo>
                  <a:pt x="2160143" y="2895092"/>
                </a:lnTo>
                <a:lnTo>
                  <a:pt x="2183231" y="2905150"/>
                </a:lnTo>
                <a:lnTo>
                  <a:pt x="2207577" y="2905544"/>
                </a:lnTo>
                <a:lnTo>
                  <a:pt x="2230285" y="2896781"/>
                </a:lnTo>
                <a:lnTo>
                  <a:pt x="2243823" y="2883852"/>
                </a:lnTo>
                <a:lnTo>
                  <a:pt x="2863596" y="3316274"/>
                </a:lnTo>
                <a:lnTo>
                  <a:pt x="2870835" y="3305860"/>
                </a:lnTo>
                <a:close/>
              </a:path>
            </a:pathLst>
          </a:custGeom>
          <a:solidFill>
            <a:srgbClr val="FF0000"/>
          </a:solidFill>
        </p:spPr>
        <p:txBody>
          <a:bodyPr wrap="square" lIns="0" tIns="0" rIns="0" bIns="0" rtlCol="0"/>
          <a:lstStyle/>
          <a:p>
            <a:endParaRPr/>
          </a:p>
        </p:txBody>
      </p:sp>
      <p:sp>
        <p:nvSpPr>
          <p:cNvPr id="69" name="object 39">
            <a:extLst>
              <a:ext uri="{FF2B5EF4-FFF2-40B4-BE49-F238E27FC236}">
                <a16:creationId xmlns:a16="http://schemas.microsoft.com/office/drawing/2014/main" id="{24330F91-7B3F-4BC8-A1AE-2F4686D23357}"/>
              </a:ext>
            </a:extLst>
          </p:cNvPr>
          <p:cNvSpPr txBox="1"/>
          <p:nvPr/>
        </p:nvSpPr>
        <p:spPr>
          <a:xfrm>
            <a:off x="5599939" y="5430266"/>
            <a:ext cx="507365" cy="331470"/>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(S5)</a:t>
            </a:r>
            <a:endParaRPr sz="2000">
              <a:latin typeface="Arial"/>
              <a:cs typeface="Arial"/>
            </a:endParaRPr>
          </a:p>
        </p:txBody>
      </p:sp>
      <p:sp>
        <p:nvSpPr>
          <p:cNvPr id="70" name="object 40">
            <a:extLst>
              <a:ext uri="{FF2B5EF4-FFF2-40B4-BE49-F238E27FC236}">
                <a16:creationId xmlns:a16="http://schemas.microsoft.com/office/drawing/2014/main" id="{F9C54175-88B6-4E14-8601-16F0334BE5C1}"/>
              </a:ext>
            </a:extLst>
          </p:cNvPr>
          <p:cNvSpPr txBox="1"/>
          <p:nvPr/>
        </p:nvSpPr>
        <p:spPr>
          <a:xfrm>
            <a:off x="2183639" y="1905585"/>
            <a:ext cx="507365" cy="331470"/>
          </a:xfrm>
          <a:prstGeom prst="rect">
            <a:avLst/>
          </a:prstGeom>
        </p:spPr>
        <p:txBody>
          <a:bodyPr vert="horz" wrap="square" lIns="0" tIns="13335" rIns="0" bIns="0" rtlCol="0">
            <a:spAutoFit/>
          </a:bodyPr>
          <a:lstStyle/>
          <a:p>
            <a:pPr marL="12700">
              <a:lnSpc>
                <a:spcPct val="100000"/>
              </a:lnSpc>
              <a:spcBef>
                <a:spcPts val="105"/>
              </a:spcBef>
            </a:pPr>
            <a:r>
              <a:rPr sz="2000" dirty="0">
                <a:latin typeface="Arial"/>
                <a:cs typeface="Arial"/>
              </a:rPr>
              <a:t>(S6)</a:t>
            </a:r>
            <a:endParaRPr sz="2000">
              <a:latin typeface="Arial"/>
              <a:cs typeface="Arial"/>
            </a:endParaRPr>
          </a:p>
        </p:txBody>
      </p:sp>
      <p:sp>
        <p:nvSpPr>
          <p:cNvPr id="71" name="object 41">
            <a:extLst>
              <a:ext uri="{FF2B5EF4-FFF2-40B4-BE49-F238E27FC236}">
                <a16:creationId xmlns:a16="http://schemas.microsoft.com/office/drawing/2014/main" id="{5DDE5FFC-9945-4C01-A71F-05C58095058F}"/>
              </a:ext>
            </a:extLst>
          </p:cNvPr>
          <p:cNvSpPr/>
          <p:nvPr/>
        </p:nvSpPr>
        <p:spPr>
          <a:xfrm>
            <a:off x="2434209" y="4989353"/>
            <a:ext cx="993775" cy="505459"/>
          </a:xfrm>
          <a:custGeom>
            <a:avLst/>
            <a:gdLst/>
            <a:ahLst/>
            <a:cxnLst/>
            <a:rect l="l" t="t" r="r" b="b"/>
            <a:pathLst>
              <a:path w="993775" h="505460">
                <a:moveTo>
                  <a:pt x="871090" y="84234"/>
                </a:moveTo>
                <a:lnTo>
                  <a:pt x="0" y="493872"/>
                </a:lnTo>
                <a:lnTo>
                  <a:pt x="5334" y="505365"/>
                </a:lnTo>
                <a:lnTo>
                  <a:pt x="876490" y="95697"/>
                </a:lnTo>
                <a:lnTo>
                  <a:pt x="872617" y="90495"/>
                </a:lnTo>
                <a:lnTo>
                  <a:pt x="871090" y="84234"/>
                </a:lnTo>
                <a:close/>
              </a:path>
              <a:path w="993775" h="505460">
                <a:moveTo>
                  <a:pt x="992786" y="57716"/>
                </a:moveTo>
                <a:lnTo>
                  <a:pt x="927481" y="57716"/>
                </a:lnTo>
                <a:lnTo>
                  <a:pt x="932814" y="69209"/>
                </a:lnTo>
                <a:lnTo>
                  <a:pt x="876490" y="95697"/>
                </a:lnTo>
                <a:lnTo>
                  <a:pt x="887690" y="110739"/>
                </a:lnTo>
                <a:lnTo>
                  <a:pt x="908621" y="123213"/>
                </a:lnTo>
                <a:lnTo>
                  <a:pt x="932695" y="126938"/>
                </a:lnTo>
                <a:lnTo>
                  <a:pt x="957199" y="120936"/>
                </a:lnTo>
                <a:lnTo>
                  <a:pt x="977390" y="105897"/>
                </a:lnTo>
                <a:lnTo>
                  <a:pt x="989853" y="84991"/>
                </a:lnTo>
                <a:lnTo>
                  <a:pt x="993578" y="60934"/>
                </a:lnTo>
                <a:lnTo>
                  <a:pt x="992786" y="57716"/>
                </a:lnTo>
                <a:close/>
              </a:path>
              <a:path w="993775" h="505460">
                <a:moveTo>
                  <a:pt x="927481" y="57716"/>
                </a:moveTo>
                <a:lnTo>
                  <a:pt x="871090" y="84234"/>
                </a:lnTo>
                <a:lnTo>
                  <a:pt x="872617" y="90495"/>
                </a:lnTo>
                <a:lnTo>
                  <a:pt x="876490" y="95697"/>
                </a:lnTo>
                <a:lnTo>
                  <a:pt x="932814" y="69209"/>
                </a:lnTo>
                <a:lnTo>
                  <a:pt x="927481" y="57716"/>
                </a:lnTo>
                <a:close/>
              </a:path>
              <a:path w="993775" h="505460">
                <a:moveTo>
                  <a:pt x="927598" y="0"/>
                </a:moveTo>
                <a:lnTo>
                  <a:pt x="903097" y="6001"/>
                </a:lnTo>
                <a:lnTo>
                  <a:pt x="882850" y="21036"/>
                </a:lnTo>
                <a:lnTo>
                  <a:pt x="870378" y="41942"/>
                </a:lnTo>
                <a:lnTo>
                  <a:pt x="866646" y="66002"/>
                </a:lnTo>
                <a:lnTo>
                  <a:pt x="871090" y="84234"/>
                </a:lnTo>
                <a:lnTo>
                  <a:pt x="927481" y="57716"/>
                </a:lnTo>
                <a:lnTo>
                  <a:pt x="992786" y="57716"/>
                </a:lnTo>
                <a:lnTo>
                  <a:pt x="987551" y="36443"/>
                </a:lnTo>
                <a:lnTo>
                  <a:pt x="972552" y="16199"/>
                </a:lnTo>
                <a:lnTo>
                  <a:pt x="951658" y="3725"/>
                </a:lnTo>
                <a:lnTo>
                  <a:pt x="927598" y="0"/>
                </a:lnTo>
                <a:close/>
              </a:path>
            </a:pathLst>
          </a:custGeom>
          <a:solidFill>
            <a:srgbClr val="FF0000"/>
          </a:solidFill>
        </p:spPr>
        <p:txBody>
          <a:bodyPr wrap="square" lIns="0" tIns="0" rIns="0" bIns="0" rtlCol="0"/>
          <a:lstStyle/>
          <a:p>
            <a:endParaRPr/>
          </a:p>
        </p:txBody>
      </p:sp>
      <p:sp>
        <p:nvSpPr>
          <p:cNvPr id="72" name="object 42">
            <a:extLst>
              <a:ext uri="{FF2B5EF4-FFF2-40B4-BE49-F238E27FC236}">
                <a16:creationId xmlns:a16="http://schemas.microsoft.com/office/drawing/2014/main" id="{2495E441-3EBC-4090-899C-DB9F9FF06543}"/>
              </a:ext>
            </a:extLst>
          </p:cNvPr>
          <p:cNvSpPr txBox="1"/>
          <p:nvPr/>
        </p:nvSpPr>
        <p:spPr>
          <a:xfrm>
            <a:off x="3268473" y="1905585"/>
            <a:ext cx="274955" cy="331470"/>
          </a:xfrm>
          <a:prstGeom prst="rect">
            <a:avLst/>
          </a:prstGeom>
        </p:spPr>
        <p:txBody>
          <a:bodyPr vert="horz" wrap="square" lIns="0" tIns="13335" rIns="0" bIns="0" rtlCol="0">
            <a:spAutoFit/>
          </a:bodyPr>
          <a:lstStyle/>
          <a:p>
            <a:pPr marL="12700">
              <a:lnSpc>
                <a:spcPct val="100000"/>
              </a:lnSpc>
              <a:spcBef>
                <a:spcPts val="105"/>
              </a:spcBef>
              <a:tabLst>
                <a:tab pos="261620" algn="l"/>
              </a:tabLst>
            </a:pPr>
            <a:r>
              <a:rPr sz="2000" u="heavy" dirty="0">
                <a:uFill>
                  <a:solidFill>
                    <a:srgbClr val="000000"/>
                  </a:solidFill>
                </a:uFill>
                <a:latin typeface="Arial"/>
                <a:cs typeface="Arial"/>
              </a:rPr>
              <a:t> 	</a:t>
            </a:r>
            <a:endParaRPr sz="2000">
              <a:latin typeface="Arial"/>
              <a:cs typeface="Arial"/>
            </a:endParaRPr>
          </a:p>
        </p:txBody>
      </p:sp>
      <p:sp>
        <p:nvSpPr>
          <p:cNvPr id="73" name="object 43">
            <a:extLst>
              <a:ext uri="{FF2B5EF4-FFF2-40B4-BE49-F238E27FC236}">
                <a16:creationId xmlns:a16="http://schemas.microsoft.com/office/drawing/2014/main" id="{5743DA35-E0D5-46C6-ACBA-C456E3632C6E}"/>
              </a:ext>
            </a:extLst>
          </p:cNvPr>
          <p:cNvSpPr txBox="1"/>
          <p:nvPr/>
        </p:nvSpPr>
        <p:spPr>
          <a:xfrm>
            <a:off x="1865122" y="5381803"/>
            <a:ext cx="506730"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Arial"/>
                <a:cs typeface="Arial"/>
              </a:rPr>
              <a:t>(S8)</a:t>
            </a:r>
            <a:endParaRPr sz="2000">
              <a:latin typeface="Arial"/>
              <a:cs typeface="Arial"/>
            </a:endParaRPr>
          </a:p>
        </p:txBody>
      </p:sp>
    </p:spTree>
    <p:extLst>
      <p:ext uri="{BB962C8B-B14F-4D97-AF65-F5344CB8AC3E}">
        <p14:creationId xmlns:p14="http://schemas.microsoft.com/office/powerpoint/2010/main" val="2880083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Tipos de soluciones (I)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41</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19" name="object 3">
            <a:extLst>
              <a:ext uri="{FF2B5EF4-FFF2-40B4-BE49-F238E27FC236}">
                <a16:creationId xmlns:a16="http://schemas.microsoft.com/office/drawing/2014/main" id="{AF605FF0-F71C-4617-B40B-2A55A5646AFF}"/>
              </a:ext>
            </a:extLst>
          </p:cNvPr>
          <p:cNvSpPr txBox="1"/>
          <p:nvPr/>
        </p:nvSpPr>
        <p:spPr>
          <a:xfrm>
            <a:off x="533400" y="1735141"/>
            <a:ext cx="8338184" cy="320601"/>
          </a:xfrm>
          <a:prstGeom prst="rect">
            <a:avLst/>
          </a:prstGeom>
        </p:spPr>
        <p:txBody>
          <a:bodyPr vert="horz" wrap="square" lIns="0" tIns="12700" rIns="0" bIns="0" rtlCol="0">
            <a:spAutoFit/>
          </a:bodyPr>
          <a:lstStyle/>
          <a:p>
            <a:pPr marL="54610">
              <a:lnSpc>
                <a:spcPct val="100000"/>
              </a:lnSpc>
              <a:tabLst>
                <a:tab pos="4807585" algn="l"/>
              </a:tabLst>
            </a:pPr>
            <a:r>
              <a:rPr lang="es-ES_tradnl" sz="2000" dirty="0">
                <a:solidFill>
                  <a:srgbClr val="D74518"/>
                </a:solidFill>
                <a:latin typeface="Arial"/>
                <a:cs typeface="Arial"/>
              </a:rPr>
              <a:t>Solución óptima única (vértice)</a:t>
            </a:r>
            <a:r>
              <a:rPr sz="2000" dirty="0">
                <a:solidFill>
                  <a:srgbClr val="D74518"/>
                </a:solidFill>
                <a:latin typeface="Arial"/>
                <a:cs typeface="Arial"/>
              </a:rPr>
              <a:t>	</a:t>
            </a:r>
            <a:r>
              <a:rPr lang="es-ES_tradnl" sz="2000" dirty="0">
                <a:solidFill>
                  <a:srgbClr val="D74518"/>
                </a:solidFill>
                <a:latin typeface="Arial"/>
                <a:cs typeface="Arial"/>
              </a:rPr>
              <a:t>      </a:t>
            </a:r>
            <a:r>
              <a:rPr sz="2000" dirty="0" err="1">
                <a:solidFill>
                  <a:srgbClr val="D74518"/>
                </a:solidFill>
                <a:latin typeface="Arial"/>
                <a:cs typeface="Arial"/>
              </a:rPr>
              <a:t>Infinit</a:t>
            </a:r>
            <a:r>
              <a:rPr lang="es-ES_tradnl" sz="2000" dirty="0">
                <a:solidFill>
                  <a:srgbClr val="D74518"/>
                </a:solidFill>
                <a:latin typeface="Arial"/>
                <a:cs typeface="Arial"/>
              </a:rPr>
              <a:t>as soluciones </a:t>
            </a:r>
            <a:r>
              <a:rPr sz="2000" dirty="0">
                <a:solidFill>
                  <a:srgbClr val="D74518"/>
                </a:solidFill>
                <a:latin typeface="Arial"/>
                <a:cs typeface="Arial"/>
              </a:rPr>
              <a:t>(e</a:t>
            </a:r>
            <a:r>
              <a:rPr lang="es-ES_tradnl" sz="2000" dirty="0">
                <a:solidFill>
                  <a:srgbClr val="D74518"/>
                </a:solidFill>
                <a:latin typeface="Arial"/>
                <a:cs typeface="Arial"/>
              </a:rPr>
              <a:t>j</a:t>
            </a:r>
            <a:r>
              <a:rPr sz="2000" dirty="0">
                <a:solidFill>
                  <a:srgbClr val="D74518"/>
                </a:solidFill>
                <a:latin typeface="Arial"/>
                <a:cs typeface="Arial"/>
              </a:rPr>
              <a:t>e)</a:t>
            </a:r>
            <a:endParaRPr sz="2000" dirty="0">
              <a:latin typeface="Arial"/>
              <a:cs typeface="Arial"/>
            </a:endParaRPr>
          </a:p>
        </p:txBody>
      </p:sp>
      <p:grpSp>
        <p:nvGrpSpPr>
          <p:cNvPr id="20" name="object 4">
            <a:extLst>
              <a:ext uri="{FF2B5EF4-FFF2-40B4-BE49-F238E27FC236}">
                <a16:creationId xmlns:a16="http://schemas.microsoft.com/office/drawing/2014/main" id="{B0A70904-A35E-4F78-8362-2F409380DC29}"/>
              </a:ext>
            </a:extLst>
          </p:cNvPr>
          <p:cNvGrpSpPr/>
          <p:nvPr/>
        </p:nvGrpSpPr>
        <p:grpSpPr>
          <a:xfrm>
            <a:off x="690176" y="2489884"/>
            <a:ext cx="3490595" cy="2820035"/>
            <a:chOff x="745998" y="3345941"/>
            <a:chExt cx="3490595" cy="2820035"/>
          </a:xfrm>
        </p:grpSpPr>
        <p:sp>
          <p:nvSpPr>
            <p:cNvPr id="21" name="object 5">
              <a:extLst>
                <a:ext uri="{FF2B5EF4-FFF2-40B4-BE49-F238E27FC236}">
                  <a16:creationId xmlns:a16="http://schemas.microsoft.com/office/drawing/2014/main" id="{16FFA0FB-95AA-4208-AAF5-8597236B49F8}"/>
                </a:ext>
              </a:extLst>
            </p:cNvPr>
            <p:cNvSpPr/>
            <p:nvPr/>
          </p:nvSpPr>
          <p:spPr>
            <a:xfrm>
              <a:off x="1010412" y="4143755"/>
              <a:ext cx="1188720" cy="1673860"/>
            </a:xfrm>
            <a:custGeom>
              <a:avLst/>
              <a:gdLst/>
              <a:ahLst/>
              <a:cxnLst/>
              <a:rect l="l" t="t" r="r" b="b"/>
              <a:pathLst>
                <a:path w="1188720" h="1673860">
                  <a:moveTo>
                    <a:pt x="407797" y="0"/>
                  </a:moveTo>
                  <a:lnTo>
                    <a:pt x="3454" y="3048"/>
                  </a:lnTo>
                  <a:lnTo>
                    <a:pt x="5621" y="756160"/>
                  </a:lnTo>
                  <a:lnTo>
                    <a:pt x="4762" y="1159600"/>
                  </a:lnTo>
                  <a:lnTo>
                    <a:pt x="2493" y="1463633"/>
                  </a:lnTo>
                  <a:lnTo>
                    <a:pt x="0" y="1667205"/>
                  </a:lnTo>
                  <a:lnTo>
                    <a:pt x="1174877" y="1673352"/>
                  </a:lnTo>
                  <a:lnTo>
                    <a:pt x="1188720" y="679831"/>
                  </a:lnTo>
                  <a:lnTo>
                    <a:pt x="407797" y="0"/>
                  </a:lnTo>
                  <a:close/>
                </a:path>
              </a:pathLst>
            </a:custGeom>
            <a:solidFill>
              <a:srgbClr val="D9D9D9"/>
            </a:solidFill>
          </p:spPr>
          <p:txBody>
            <a:bodyPr wrap="square" lIns="0" tIns="0" rIns="0" bIns="0" rtlCol="0"/>
            <a:lstStyle/>
            <a:p>
              <a:endParaRPr/>
            </a:p>
          </p:txBody>
        </p:sp>
        <p:sp>
          <p:nvSpPr>
            <p:cNvPr id="22" name="object 6">
              <a:extLst>
                <a:ext uri="{FF2B5EF4-FFF2-40B4-BE49-F238E27FC236}">
                  <a16:creationId xmlns:a16="http://schemas.microsoft.com/office/drawing/2014/main" id="{5676A057-E29A-4960-AAD2-A958783E9AA6}"/>
                </a:ext>
              </a:extLst>
            </p:cNvPr>
            <p:cNvSpPr/>
            <p:nvPr/>
          </p:nvSpPr>
          <p:spPr>
            <a:xfrm>
              <a:off x="953262" y="3345941"/>
              <a:ext cx="3283585" cy="2569210"/>
            </a:xfrm>
            <a:custGeom>
              <a:avLst/>
              <a:gdLst/>
              <a:ahLst/>
              <a:cxnLst/>
              <a:rect l="l" t="t" r="r" b="b"/>
              <a:pathLst>
                <a:path w="3283585" h="2569210">
                  <a:moveTo>
                    <a:pt x="3283204" y="2467356"/>
                  </a:moveTo>
                  <a:lnTo>
                    <a:pt x="3257283" y="2454402"/>
                  </a:lnTo>
                  <a:lnTo>
                    <a:pt x="3205480" y="2428494"/>
                  </a:lnTo>
                  <a:lnTo>
                    <a:pt x="3205480" y="2454402"/>
                  </a:lnTo>
                  <a:lnTo>
                    <a:pt x="69342" y="2454402"/>
                  </a:lnTo>
                  <a:lnTo>
                    <a:pt x="69342" y="77724"/>
                  </a:lnTo>
                  <a:lnTo>
                    <a:pt x="95250" y="77724"/>
                  </a:lnTo>
                  <a:lnTo>
                    <a:pt x="88773" y="64770"/>
                  </a:lnTo>
                  <a:lnTo>
                    <a:pt x="56388" y="0"/>
                  </a:lnTo>
                  <a:lnTo>
                    <a:pt x="17526" y="77724"/>
                  </a:lnTo>
                  <a:lnTo>
                    <a:pt x="43434" y="77724"/>
                  </a:lnTo>
                  <a:lnTo>
                    <a:pt x="43434" y="2454402"/>
                  </a:lnTo>
                  <a:lnTo>
                    <a:pt x="0" y="2454402"/>
                  </a:lnTo>
                  <a:lnTo>
                    <a:pt x="0" y="2480310"/>
                  </a:lnTo>
                  <a:lnTo>
                    <a:pt x="43434" y="2480310"/>
                  </a:lnTo>
                  <a:lnTo>
                    <a:pt x="43434" y="2569006"/>
                  </a:lnTo>
                  <a:lnTo>
                    <a:pt x="69342" y="2569006"/>
                  </a:lnTo>
                  <a:lnTo>
                    <a:pt x="69342" y="2480310"/>
                  </a:lnTo>
                  <a:lnTo>
                    <a:pt x="3205480" y="2480310"/>
                  </a:lnTo>
                  <a:lnTo>
                    <a:pt x="3205480" y="2506218"/>
                  </a:lnTo>
                  <a:lnTo>
                    <a:pt x="3257283" y="2480310"/>
                  </a:lnTo>
                  <a:lnTo>
                    <a:pt x="3283204" y="2467356"/>
                  </a:lnTo>
                  <a:close/>
                </a:path>
              </a:pathLst>
            </a:custGeom>
            <a:solidFill>
              <a:srgbClr val="000000"/>
            </a:solidFill>
          </p:spPr>
          <p:txBody>
            <a:bodyPr wrap="square" lIns="0" tIns="0" rIns="0" bIns="0" rtlCol="0"/>
            <a:lstStyle/>
            <a:p>
              <a:endParaRPr/>
            </a:p>
          </p:txBody>
        </p:sp>
        <p:sp>
          <p:nvSpPr>
            <p:cNvPr id="23" name="object 7">
              <a:extLst>
                <a:ext uri="{FF2B5EF4-FFF2-40B4-BE49-F238E27FC236}">
                  <a16:creationId xmlns:a16="http://schemas.microsoft.com/office/drawing/2014/main" id="{ECC2C229-EF41-458E-9EAE-65738BBA9EAC}"/>
                </a:ext>
              </a:extLst>
            </p:cNvPr>
            <p:cNvSpPr/>
            <p:nvPr/>
          </p:nvSpPr>
          <p:spPr>
            <a:xfrm>
              <a:off x="4003548" y="4302251"/>
              <a:ext cx="24130" cy="24130"/>
            </a:xfrm>
            <a:custGeom>
              <a:avLst/>
              <a:gdLst/>
              <a:ahLst/>
              <a:cxnLst/>
              <a:rect l="l" t="t" r="r" b="b"/>
              <a:pathLst>
                <a:path w="24129" h="24129">
                  <a:moveTo>
                    <a:pt x="23875" y="0"/>
                  </a:moveTo>
                  <a:lnTo>
                    <a:pt x="0" y="24003"/>
                  </a:lnTo>
                </a:path>
              </a:pathLst>
            </a:custGeom>
            <a:ln w="9144">
              <a:solidFill>
                <a:srgbClr val="339966"/>
              </a:solidFill>
            </a:ln>
          </p:spPr>
          <p:txBody>
            <a:bodyPr wrap="square" lIns="0" tIns="0" rIns="0" bIns="0" rtlCol="0"/>
            <a:lstStyle/>
            <a:p>
              <a:endParaRPr/>
            </a:p>
          </p:txBody>
        </p:sp>
        <p:sp>
          <p:nvSpPr>
            <p:cNvPr id="24" name="object 8">
              <a:extLst>
                <a:ext uri="{FF2B5EF4-FFF2-40B4-BE49-F238E27FC236}">
                  <a16:creationId xmlns:a16="http://schemas.microsoft.com/office/drawing/2014/main" id="{20DBB629-0A8A-4EF7-AF7C-F2095BEA2D9D}"/>
                </a:ext>
              </a:extLst>
            </p:cNvPr>
            <p:cNvSpPr/>
            <p:nvPr/>
          </p:nvSpPr>
          <p:spPr>
            <a:xfrm>
              <a:off x="784098" y="3697985"/>
              <a:ext cx="2773680" cy="2317750"/>
            </a:xfrm>
            <a:custGeom>
              <a:avLst/>
              <a:gdLst/>
              <a:ahLst/>
              <a:cxnLst/>
              <a:rect l="l" t="t" r="r" b="b"/>
              <a:pathLst>
                <a:path w="2773679" h="2317750">
                  <a:moveTo>
                    <a:pt x="1414271" y="150875"/>
                  </a:moveTo>
                  <a:lnTo>
                    <a:pt x="1409700" y="2266530"/>
                  </a:lnTo>
                </a:path>
                <a:path w="2773679" h="2317750">
                  <a:moveTo>
                    <a:pt x="0" y="452627"/>
                  </a:moveTo>
                  <a:lnTo>
                    <a:pt x="2207641" y="452627"/>
                  </a:lnTo>
                </a:path>
                <a:path w="2773679" h="2317750">
                  <a:moveTo>
                    <a:pt x="114299" y="0"/>
                  </a:moveTo>
                  <a:lnTo>
                    <a:pt x="2773679" y="2317153"/>
                  </a:lnTo>
                </a:path>
              </a:pathLst>
            </a:custGeom>
            <a:ln w="19812">
              <a:solidFill>
                <a:srgbClr val="1515DB"/>
              </a:solidFill>
            </a:ln>
          </p:spPr>
          <p:txBody>
            <a:bodyPr wrap="square" lIns="0" tIns="0" rIns="0" bIns="0" rtlCol="0"/>
            <a:lstStyle/>
            <a:p>
              <a:endParaRPr/>
            </a:p>
          </p:txBody>
        </p:sp>
        <p:sp>
          <p:nvSpPr>
            <p:cNvPr id="25" name="object 9">
              <a:extLst>
                <a:ext uri="{FF2B5EF4-FFF2-40B4-BE49-F238E27FC236}">
                  <a16:creationId xmlns:a16="http://schemas.microsoft.com/office/drawing/2014/main" id="{FD3C6DDA-160C-46F8-AE8F-41D6A9F9C102}"/>
                </a:ext>
              </a:extLst>
            </p:cNvPr>
            <p:cNvSpPr/>
            <p:nvPr/>
          </p:nvSpPr>
          <p:spPr>
            <a:xfrm>
              <a:off x="745998" y="4150613"/>
              <a:ext cx="76199" cy="179831"/>
            </a:xfrm>
            <a:prstGeom prst="rect">
              <a:avLst/>
            </a:prstGeom>
            <a:blipFill>
              <a:blip r:embed="rId2" cstate="print"/>
              <a:stretch>
                <a:fillRect/>
              </a:stretch>
            </a:blipFill>
          </p:spPr>
          <p:txBody>
            <a:bodyPr wrap="square" lIns="0" tIns="0" rIns="0" bIns="0" rtlCol="0"/>
            <a:lstStyle/>
            <a:p>
              <a:endParaRPr/>
            </a:p>
          </p:txBody>
        </p:sp>
        <p:sp>
          <p:nvSpPr>
            <p:cNvPr id="26" name="object 10">
              <a:extLst>
                <a:ext uri="{FF2B5EF4-FFF2-40B4-BE49-F238E27FC236}">
                  <a16:creationId xmlns:a16="http://schemas.microsoft.com/office/drawing/2014/main" id="{EDD47504-FA3B-4985-8997-5ED09177639F}"/>
                </a:ext>
              </a:extLst>
            </p:cNvPr>
            <p:cNvSpPr/>
            <p:nvPr/>
          </p:nvSpPr>
          <p:spPr>
            <a:xfrm>
              <a:off x="2952749" y="4150613"/>
              <a:ext cx="76200" cy="179831"/>
            </a:xfrm>
            <a:prstGeom prst="rect">
              <a:avLst/>
            </a:prstGeom>
            <a:blipFill>
              <a:blip r:embed="rId2" cstate="print"/>
              <a:stretch>
                <a:fillRect/>
              </a:stretch>
            </a:blipFill>
          </p:spPr>
          <p:txBody>
            <a:bodyPr wrap="square" lIns="0" tIns="0" rIns="0" bIns="0" rtlCol="0"/>
            <a:lstStyle/>
            <a:p>
              <a:endParaRPr/>
            </a:p>
          </p:txBody>
        </p:sp>
        <p:sp>
          <p:nvSpPr>
            <p:cNvPr id="27" name="object 11">
              <a:extLst>
                <a:ext uri="{FF2B5EF4-FFF2-40B4-BE49-F238E27FC236}">
                  <a16:creationId xmlns:a16="http://schemas.microsoft.com/office/drawing/2014/main" id="{A6CC918D-EA3E-4D5A-9A9F-9233179585B8}"/>
                </a:ext>
              </a:extLst>
            </p:cNvPr>
            <p:cNvSpPr/>
            <p:nvPr/>
          </p:nvSpPr>
          <p:spPr>
            <a:xfrm>
              <a:off x="750570" y="3691127"/>
              <a:ext cx="153187" cy="157988"/>
            </a:xfrm>
            <a:prstGeom prst="rect">
              <a:avLst/>
            </a:prstGeom>
            <a:blipFill>
              <a:blip r:embed="rId3" cstate="print"/>
              <a:stretch>
                <a:fillRect/>
              </a:stretch>
            </a:blipFill>
          </p:spPr>
          <p:txBody>
            <a:bodyPr wrap="square" lIns="0" tIns="0" rIns="0" bIns="0" rtlCol="0"/>
            <a:lstStyle/>
            <a:p>
              <a:endParaRPr/>
            </a:p>
          </p:txBody>
        </p:sp>
        <p:sp>
          <p:nvSpPr>
            <p:cNvPr id="42" name="object 12">
              <a:extLst>
                <a:ext uri="{FF2B5EF4-FFF2-40B4-BE49-F238E27FC236}">
                  <a16:creationId xmlns:a16="http://schemas.microsoft.com/office/drawing/2014/main" id="{0BCA2960-DB72-4696-BC93-07A58CDF527F}"/>
                </a:ext>
              </a:extLst>
            </p:cNvPr>
            <p:cNvSpPr/>
            <p:nvPr/>
          </p:nvSpPr>
          <p:spPr>
            <a:xfrm>
              <a:off x="3411474" y="6007582"/>
              <a:ext cx="153162" cy="158000"/>
            </a:xfrm>
            <a:prstGeom prst="rect">
              <a:avLst/>
            </a:prstGeom>
            <a:blipFill>
              <a:blip r:embed="rId4" cstate="print"/>
              <a:stretch>
                <a:fillRect/>
              </a:stretch>
            </a:blipFill>
          </p:spPr>
          <p:txBody>
            <a:bodyPr wrap="square" lIns="0" tIns="0" rIns="0" bIns="0" rtlCol="0"/>
            <a:lstStyle/>
            <a:p>
              <a:endParaRPr/>
            </a:p>
          </p:txBody>
        </p:sp>
        <p:sp>
          <p:nvSpPr>
            <p:cNvPr id="43" name="object 13">
              <a:extLst>
                <a:ext uri="{FF2B5EF4-FFF2-40B4-BE49-F238E27FC236}">
                  <a16:creationId xmlns:a16="http://schemas.microsoft.com/office/drawing/2014/main" id="{0B3AAB03-EFA7-4F4A-B041-DCB2F72FB1BB}"/>
                </a:ext>
              </a:extLst>
            </p:cNvPr>
            <p:cNvSpPr/>
            <p:nvPr/>
          </p:nvSpPr>
          <p:spPr>
            <a:xfrm>
              <a:off x="2029206" y="3810761"/>
              <a:ext cx="169799" cy="76200"/>
            </a:xfrm>
            <a:prstGeom prst="rect">
              <a:avLst/>
            </a:prstGeom>
            <a:blipFill>
              <a:blip r:embed="rId5" cstate="print"/>
              <a:stretch>
                <a:fillRect/>
              </a:stretch>
            </a:blipFill>
          </p:spPr>
          <p:txBody>
            <a:bodyPr wrap="square" lIns="0" tIns="0" rIns="0" bIns="0" rtlCol="0"/>
            <a:lstStyle/>
            <a:p>
              <a:endParaRPr/>
            </a:p>
          </p:txBody>
        </p:sp>
        <p:sp>
          <p:nvSpPr>
            <p:cNvPr id="44" name="object 14">
              <a:extLst>
                <a:ext uri="{FF2B5EF4-FFF2-40B4-BE49-F238E27FC236}">
                  <a16:creationId xmlns:a16="http://schemas.microsoft.com/office/drawing/2014/main" id="{3811B55B-DCB2-4326-A271-655D25B5E8B4}"/>
                </a:ext>
              </a:extLst>
            </p:cNvPr>
            <p:cNvSpPr/>
            <p:nvPr/>
          </p:nvSpPr>
          <p:spPr>
            <a:xfrm>
              <a:off x="2029206" y="5926073"/>
              <a:ext cx="169799" cy="76200"/>
            </a:xfrm>
            <a:prstGeom prst="rect">
              <a:avLst/>
            </a:prstGeom>
            <a:blipFill>
              <a:blip r:embed="rId5" cstate="print"/>
              <a:stretch>
                <a:fillRect/>
              </a:stretch>
            </a:blipFill>
          </p:spPr>
          <p:txBody>
            <a:bodyPr wrap="square" lIns="0" tIns="0" rIns="0" bIns="0" rtlCol="0"/>
            <a:lstStyle/>
            <a:p>
              <a:endParaRPr/>
            </a:p>
          </p:txBody>
        </p:sp>
        <p:sp>
          <p:nvSpPr>
            <p:cNvPr id="45" name="object 15">
              <a:extLst>
                <a:ext uri="{FF2B5EF4-FFF2-40B4-BE49-F238E27FC236}">
                  <a16:creationId xmlns:a16="http://schemas.microsoft.com/office/drawing/2014/main" id="{233D0433-252B-49CD-8327-B83BD473B5A7}"/>
                </a:ext>
              </a:extLst>
            </p:cNvPr>
            <p:cNvSpPr/>
            <p:nvPr/>
          </p:nvSpPr>
          <p:spPr>
            <a:xfrm>
              <a:off x="746061" y="5665469"/>
              <a:ext cx="436765" cy="370332"/>
            </a:xfrm>
            <a:prstGeom prst="rect">
              <a:avLst/>
            </a:prstGeom>
            <a:blipFill>
              <a:blip r:embed="rId6" cstate="print"/>
              <a:stretch>
                <a:fillRect/>
              </a:stretch>
            </a:blipFill>
          </p:spPr>
          <p:txBody>
            <a:bodyPr wrap="square" lIns="0" tIns="0" rIns="0" bIns="0" rtlCol="0"/>
            <a:lstStyle/>
            <a:p>
              <a:endParaRPr/>
            </a:p>
          </p:txBody>
        </p:sp>
        <p:sp>
          <p:nvSpPr>
            <p:cNvPr id="46" name="object 16">
              <a:extLst>
                <a:ext uri="{FF2B5EF4-FFF2-40B4-BE49-F238E27FC236}">
                  <a16:creationId xmlns:a16="http://schemas.microsoft.com/office/drawing/2014/main" id="{BDB61FAF-69E5-4DD9-A203-8730F410EA60}"/>
                </a:ext>
              </a:extLst>
            </p:cNvPr>
            <p:cNvSpPr/>
            <p:nvPr/>
          </p:nvSpPr>
          <p:spPr>
            <a:xfrm>
              <a:off x="943356" y="4502911"/>
              <a:ext cx="147320" cy="655320"/>
            </a:xfrm>
            <a:custGeom>
              <a:avLst/>
              <a:gdLst/>
              <a:ahLst/>
              <a:cxnLst/>
              <a:rect l="l" t="t" r="r" b="b"/>
              <a:pathLst>
                <a:path w="147319" h="655320">
                  <a:moveTo>
                    <a:pt x="0" y="655319"/>
                  </a:moveTo>
                  <a:lnTo>
                    <a:pt x="147180" y="655319"/>
                  </a:lnTo>
                </a:path>
                <a:path w="147319" h="655320">
                  <a:moveTo>
                    <a:pt x="0" y="0"/>
                  </a:moveTo>
                  <a:lnTo>
                    <a:pt x="147180" y="0"/>
                  </a:lnTo>
                </a:path>
              </a:pathLst>
            </a:custGeom>
            <a:ln w="20320">
              <a:solidFill>
                <a:srgbClr val="000000"/>
              </a:solidFill>
            </a:ln>
          </p:spPr>
          <p:txBody>
            <a:bodyPr wrap="square" lIns="0" tIns="0" rIns="0" bIns="0" rtlCol="0"/>
            <a:lstStyle/>
            <a:p>
              <a:endParaRPr/>
            </a:p>
          </p:txBody>
        </p:sp>
        <p:sp>
          <p:nvSpPr>
            <p:cNvPr id="47" name="object 17">
              <a:extLst>
                <a:ext uri="{FF2B5EF4-FFF2-40B4-BE49-F238E27FC236}">
                  <a16:creationId xmlns:a16="http://schemas.microsoft.com/office/drawing/2014/main" id="{07252895-D64B-4F5A-A437-BE82E352FD47}"/>
                </a:ext>
              </a:extLst>
            </p:cNvPr>
            <p:cNvSpPr/>
            <p:nvPr/>
          </p:nvSpPr>
          <p:spPr>
            <a:xfrm>
              <a:off x="929640" y="3798823"/>
              <a:ext cx="816610" cy="2075814"/>
            </a:xfrm>
            <a:custGeom>
              <a:avLst/>
              <a:gdLst/>
              <a:ahLst/>
              <a:cxnLst/>
              <a:rect l="l" t="t" r="r" b="b"/>
              <a:pathLst>
                <a:path w="816610" h="2075814">
                  <a:moveTo>
                    <a:pt x="0" y="0"/>
                  </a:moveTo>
                  <a:lnTo>
                    <a:pt x="147180" y="0"/>
                  </a:lnTo>
                </a:path>
                <a:path w="816610" h="2075814">
                  <a:moveTo>
                    <a:pt x="816356" y="1942083"/>
                  </a:moveTo>
                  <a:lnTo>
                    <a:pt x="816356" y="2075230"/>
                  </a:lnTo>
                </a:path>
              </a:pathLst>
            </a:custGeom>
            <a:ln w="20319">
              <a:solidFill>
                <a:srgbClr val="000000"/>
              </a:solidFill>
            </a:ln>
          </p:spPr>
          <p:txBody>
            <a:bodyPr wrap="square" lIns="0" tIns="0" rIns="0" bIns="0" rtlCol="0"/>
            <a:lstStyle/>
            <a:p>
              <a:endParaRPr/>
            </a:p>
          </p:txBody>
        </p:sp>
        <p:sp>
          <p:nvSpPr>
            <p:cNvPr id="48" name="object 18">
              <a:extLst>
                <a:ext uri="{FF2B5EF4-FFF2-40B4-BE49-F238E27FC236}">
                  <a16:creationId xmlns:a16="http://schemas.microsoft.com/office/drawing/2014/main" id="{8DDF98CB-4D3C-461A-8FE3-05E0DEE85910}"/>
                </a:ext>
              </a:extLst>
            </p:cNvPr>
            <p:cNvSpPr/>
            <p:nvPr/>
          </p:nvSpPr>
          <p:spPr>
            <a:xfrm>
              <a:off x="2538221" y="5763005"/>
              <a:ext cx="635" cy="113664"/>
            </a:xfrm>
            <a:custGeom>
              <a:avLst/>
              <a:gdLst/>
              <a:ahLst/>
              <a:cxnLst/>
              <a:rect l="l" t="t" r="r" b="b"/>
              <a:pathLst>
                <a:path w="635" h="113664">
                  <a:moveTo>
                    <a:pt x="507" y="0"/>
                  </a:moveTo>
                  <a:lnTo>
                    <a:pt x="0" y="0"/>
                  </a:lnTo>
                  <a:lnTo>
                    <a:pt x="0" y="113334"/>
                  </a:lnTo>
                  <a:lnTo>
                    <a:pt x="507" y="113334"/>
                  </a:lnTo>
                  <a:lnTo>
                    <a:pt x="507" y="0"/>
                  </a:lnTo>
                  <a:close/>
                </a:path>
              </a:pathLst>
            </a:custGeom>
            <a:solidFill>
              <a:srgbClr val="000000"/>
            </a:solidFill>
          </p:spPr>
          <p:txBody>
            <a:bodyPr wrap="square" lIns="0" tIns="0" rIns="0" bIns="0" rtlCol="0"/>
            <a:lstStyle/>
            <a:p>
              <a:endParaRPr/>
            </a:p>
          </p:txBody>
        </p:sp>
        <p:sp>
          <p:nvSpPr>
            <p:cNvPr id="49" name="object 19">
              <a:extLst>
                <a:ext uri="{FF2B5EF4-FFF2-40B4-BE49-F238E27FC236}">
                  <a16:creationId xmlns:a16="http://schemas.microsoft.com/office/drawing/2014/main" id="{29B92DC6-01D2-40D5-B39C-735851C6AE72}"/>
                </a:ext>
              </a:extLst>
            </p:cNvPr>
            <p:cNvSpPr/>
            <p:nvPr/>
          </p:nvSpPr>
          <p:spPr>
            <a:xfrm>
              <a:off x="3330702" y="5763005"/>
              <a:ext cx="635" cy="113664"/>
            </a:xfrm>
            <a:custGeom>
              <a:avLst/>
              <a:gdLst/>
              <a:ahLst/>
              <a:cxnLst/>
              <a:rect l="l" t="t" r="r" b="b"/>
              <a:pathLst>
                <a:path w="635" h="113664">
                  <a:moveTo>
                    <a:pt x="253" y="-9905"/>
                  </a:moveTo>
                  <a:lnTo>
                    <a:pt x="253" y="123240"/>
                  </a:lnTo>
                </a:path>
              </a:pathLst>
            </a:custGeom>
            <a:ln w="20319">
              <a:solidFill>
                <a:srgbClr val="000000"/>
              </a:solidFill>
            </a:ln>
          </p:spPr>
          <p:txBody>
            <a:bodyPr wrap="square" lIns="0" tIns="0" rIns="0" bIns="0" rtlCol="0"/>
            <a:lstStyle/>
            <a:p>
              <a:endParaRPr/>
            </a:p>
          </p:txBody>
        </p:sp>
        <p:sp>
          <p:nvSpPr>
            <p:cNvPr id="50" name="object 20">
              <a:extLst>
                <a:ext uri="{FF2B5EF4-FFF2-40B4-BE49-F238E27FC236}">
                  <a16:creationId xmlns:a16="http://schemas.microsoft.com/office/drawing/2014/main" id="{59915BCB-7E51-41A7-B3B6-25EF78845994}"/>
                </a:ext>
              </a:extLst>
            </p:cNvPr>
            <p:cNvSpPr/>
            <p:nvPr/>
          </p:nvSpPr>
          <p:spPr>
            <a:xfrm>
              <a:off x="952500" y="4855463"/>
              <a:ext cx="438150" cy="1002030"/>
            </a:xfrm>
            <a:custGeom>
              <a:avLst/>
              <a:gdLst/>
              <a:ahLst/>
              <a:cxnLst/>
              <a:rect l="l" t="t" r="r" b="b"/>
              <a:pathLst>
                <a:path w="438150" h="1002029">
                  <a:moveTo>
                    <a:pt x="127368" y="605536"/>
                  </a:moveTo>
                  <a:lnTo>
                    <a:pt x="0" y="605028"/>
                  </a:lnTo>
                </a:path>
                <a:path w="438150" h="1002029">
                  <a:moveTo>
                    <a:pt x="127368" y="508"/>
                  </a:moveTo>
                  <a:lnTo>
                    <a:pt x="0" y="0"/>
                  </a:lnTo>
                </a:path>
                <a:path w="438150" h="1002029">
                  <a:moveTo>
                    <a:pt x="437388" y="1001826"/>
                  </a:moveTo>
                  <a:lnTo>
                    <a:pt x="437896" y="888492"/>
                  </a:lnTo>
                </a:path>
              </a:pathLst>
            </a:custGeom>
            <a:ln w="9144">
              <a:solidFill>
                <a:srgbClr val="000000"/>
              </a:solidFill>
            </a:ln>
          </p:spPr>
          <p:txBody>
            <a:bodyPr wrap="square" lIns="0" tIns="0" rIns="0" bIns="0" rtlCol="0"/>
            <a:lstStyle/>
            <a:p>
              <a:endParaRPr/>
            </a:p>
          </p:txBody>
        </p:sp>
        <p:sp>
          <p:nvSpPr>
            <p:cNvPr id="51" name="object 21">
              <a:extLst>
                <a:ext uri="{FF2B5EF4-FFF2-40B4-BE49-F238E27FC236}">
                  <a16:creationId xmlns:a16="http://schemas.microsoft.com/office/drawing/2014/main" id="{A7324B38-3A9D-408A-9F90-8082CBE6289B}"/>
                </a:ext>
              </a:extLst>
            </p:cNvPr>
            <p:cNvSpPr/>
            <p:nvPr/>
          </p:nvSpPr>
          <p:spPr>
            <a:xfrm>
              <a:off x="2933699" y="5762243"/>
              <a:ext cx="635" cy="113664"/>
            </a:xfrm>
            <a:custGeom>
              <a:avLst/>
              <a:gdLst/>
              <a:ahLst/>
              <a:cxnLst/>
              <a:rect l="l" t="t" r="r" b="b"/>
              <a:pathLst>
                <a:path w="635" h="113664">
                  <a:moveTo>
                    <a:pt x="507" y="0"/>
                  </a:moveTo>
                  <a:lnTo>
                    <a:pt x="0" y="0"/>
                  </a:lnTo>
                  <a:lnTo>
                    <a:pt x="0" y="113334"/>
                  </a:lnTo>
                  <a:lnTo>
                    <a:pt x="507" y="113334"/>
                  </a:lnTo>
                  <a:lnTo>
                    <a:pt x="507" y="0"/>
                  </a:lnTo>
                  <a:close/>
                </a:path>
              </a:pathLst>
            </a:custGeom>
            <a:solidFill>
              <a:srgbClr val="000000"/>
            </a:solidFill>
          </p:spPr>
          <p:txBody>
            <a:bodyPr wrap="square" lIns="0" tIns="0" rIns="0" bIns="0" rtlCol="0"/>
            <a:lstStyle/>
            <a:p>
              <a:endParaRPr/>
            </a:p>
          </p:txBody>
        </p:sp>
      </p:grpSp>
      <p:sp>
        <p:nvSpPr>
          <p:cNvPr id="52" name="object 22">
            <a:extLst>
              <a:ext uri="{FF2B5EF4-FFF2-40B4-BE49-F238E27FC236}">
                <a16:creationId xmlns:a16="http://schemas.microsoft.com/office/drawing/2014/main" id="{090D0659-0F15-4B25-B593-8E8D15C7D08E}"/>
              </a:ext>
            </a:extLst>
          </p:cNvPr>
          <p:cNvSpPr/>
          <p:nvPr/>
        </p:nvSpPr>
        <p:spPr>
          <a:xfrm>
            <a:off x="4304342" y="4918378"/>
            <a:ext cx="233172" cy="138684"/>
          </a:xfrm>
          <a:prstGeom prst="rect">
            <a:avLst/>
          </a:prstGeom>
          <a:blipFill>
            <a:blip r:embed="rId7" cstate="print"/>
            <a:stretch>
              <a:fillRect/>
            </a:stretch>
          </a:blipFill>
        </p:spPr>
        <p:txBody>
          <a:bodyPr wrap="square" lIns="0" tIns="0" rIns="0" bIns="0" rtlCol="0"/>
          <a:lstStyle/>
          <a:p>
            <a:endParaRPr/>
          </a:p>
        </p:txBody>
      </p:sp>
      <p:sp>
        <p:nvSpPr>
          <p:cNvPr id="53" name="object 23">
            <a:extLst>
              <a:ext uri="{FF2B5EF4-FFF2-40B4-BE49-F238E27FC236}">
                <a16:creationId xmlns:a16="http://schemas.microsoft.com/office/drawing/2014/main" id="{3FA88A51-E283-4826-8203-FE90213A8203}"/>
              </a:ext>
            </a:extLst>
          </p:cNvPr>
          <p:cNvSpPr/>
          <p:nvPr/>
        </p:nvSpPr>
        <p:spPr>
          <a:xfrm>
            <a:off x="834194" y="2281859"/>
            <a:ext cx="239268" cy="140208"/>
          </a:xfrm>
          <a:prstGeom prst="rect">
            <a:avLst/>
          </a:prstGeom>
          <a:blipFill>
            <a:blip r:embed="rId8" cstate="print"/>
            <a:stretch>
              <a:fillRect/>
            </a:stretch>
          </a:blipFill>
        </p:spPr>
        <p:txBody>
          <a:bodyPr wrap="square" lIns="0" tIns="0" rIns="0" bIns="0" rtlCol="0"/>
          <a:lstStyle/>
          <a:p>
            <a:endParaRPr/>
          </a:p>
        </p:txBody>
      </p:sp>
      <p:sp>
        <p:nvSpPr>
          <p:cNvPr id="54" name="object 24">
            <a:extLst>
              <a:ext uri="{FF2B5EF4-FFF2-40B4-BE49-F238E27FC236}">
                <a16:creationId xmlns:a16="http://schemas.microsoft.com/office/drawing/2014/main" id="{821DCD27-B8CF-432D-912D-93FD936525C4}"/>
              </a:ext>
            </a:extLst>
          </p:cNvPr>
          <p:cNvSpPr txBox="1"/>
          <p:nvPr/>
        </p:nvSpPr>
        <p:spPr>
          <a:xfrm>
            <a:off x="651415" y="4204893"/>
            <a:ext cx="229870"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50</a:t>
            </a:r>
            <a:endParaRPr sz="1600">
              <a:latin typeface="Calibri"/>
              <a:cs typeface="Calibri"/>
            </a:endParaRPr>
          </a:p>
        </p:txBody>
      </p:sp>
      <p:sp>
        <p:nvSpPr>
          <p:cNvPr id="55" name="object 25">
            <a:extLst>
              <a:ext uri="{FF2B5EF4-FFF2-40B4-BE49-F238E27FC236}">
                <a16:creationId xmlns:a16="http://schemas.microsoft.com/office/drawing/2014/main" id="{C0C252B8-27CA-4AC7-9E29-E61DE8E458D3}"/>
              </a:ext>
            </a:extLst>
          </p:cNvPr>
          <p:cNvSpPr txBox="1"/>
          <p:nvPr/>
        </p:nvSpPr>
        <p:spPr>
          <a:xfrm>
            <a:off x="591369" y="3568241"/>
            <a:ext cx="332105"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100</a:t>
            </a:r>
            <a:endParaRPr sz="1600">
              <a:latin typeface="Calibri"/>
              <a:cs typeface="Calibri"/>
            </a:endParaRPr>
          </a:p>
        </p:txBody>
      </p:sp>
      <p:sp>
        <p:nvSpPr>
          <p:cNvPr id="56" name="object 26">
            <a:extLst>
              <a:ext uri="{FF2B5EF4-FFF2-40B4-BE49-F238E27FC236}">
                <a16:creationId xmlns:a16="http://schemas.microsoft.com/office/drawing/2014/main" id="{B1C48C48-83F7-47B0-B8C0-24F9EE2307DD}"/>
              </a:ext>
            </a:extLst>
          </p:cNvPr>
          <p:cNvSpPr txBox="1"/>
          <p:nvPr/>
        </p:nvSpPr>
        <p:spPr>
          <a:xfrm>
            <a:off x="1547553" y="4993766"/>
            <a:ext cx="230504"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5</a:t>
            </a:r>
            <a:r>
              <a:rPr sz="1600" spc="-5" dirty="0">
                <a:latin typeface="Calibri"/>
                <a:cs typeface="Calibri"/>
              </a:rPr>
              <a:t>0</a:t>
            </a:r>
            <a:endParaRPr sz="1600">
              <a:latin typeface="Calibri"/>
              <a:cs typeface="Calibri"/>
            </a:endParaRPr>
          </a:p>
        </p:txBody>
      </p:sp>
      <p:sp>
        <p:nvSpPr>
          <p:cNvPr id="57" name="object 27">
            <a:extLst>
              <a:ext uri="{FF2B5EF4-FFF2-40B4-BE49-F238E27FC236}">
                <a16:creationId xmlns:a16="http://schemas.microsoft.com/office/drawing/2014/main" id="{24BB31D3-6A9D-4E69-A2AB-57C327A1DCA8}"/>
              </a:ext>
            </a:extLst>
          </p:cNvPr>
          <p:cNvSpPr txBox="1"/>
          <p:nvPr/>
        </p:nvSpPr>
        <p:spPr>
          <a:xfrm>
            <a:off x="2346382" y="4993766"/>
            <a:ext cx="332105"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100</a:t>
            </a:r>
            <a:endParaRPr sz="1600">
              <a:latin typeface="Calibri"/>
              <a:cs typeface="Calibri"/>
            </a:endParaRPr>
          </a:p>
        </p:txBody>
      </p:sp>
      <p:grpSp>
        <p:nvGrpSpPr>
          <p:cNvPr id="58" name="object 28">
            <a:extLst>
              <a:ext uri="{FF2B5EF4-FFF2-40B4-BE49-F238E27FC236}">
                <a16:creationId xmlns:a16="http://schemas.microsoft.com/office/drawing/2014/main" id="{2D853677-B3DD-4A20-A153-09C0C45A9C6B}"/>
              </a:ext>
            </a:extLst>
          </p:cNvPr>
          <p:cNvGrpSpPr/>
          <p:nvPr/>
        </p:nvGrpSpPr>
        <p:grpSpPr>
          <a:xfrm>
            <a:off x="814381" y="2836595"/>
            <a:ext cx="1972945" cy="2275840"/>
            <a:chOff x="870203" y="3692652"/>
            <a:chExt cx="1972945" cy="2275840"/>
          </a:xfrm>
        </p:grpSpPr>
        <p:sp>
          <p:nvSpPr>
            <p:cNvPr id="59" name="object 29">
              <a:extLst>
                <a:ext uri="{FF2B5EF4-FFF2-40B4-BE49-F238E27FC236}">
                  <a16:creationId xmlns:a16="http://schemas.microsoft.com/office/drawing/2014/main" id="{4D167670-33E2-4E80-B91C-F7CD423A3AF7}"/>
                </a:ext>
              </a:extLst>
            </p:cNvPr>
            <p:cNvSpPr/>
            <p:nvPr/>
          </p:nvSpPr>
          <p:spPr>
            <a:xfrm>
              <a:off x="874775" y="3697224"/>
              <a:ext cx="1964055" cy="2266315"/>
            </a:xfrm>
            <a:custGeom>
              <a:avLst/>
              <a:gdLst/>
              <a:ahLst/>
              <a:cxnLst/>
              <a:rect l="l" t="t" r="r" b="b"/>
              <a:pathLst>
                <a:path w="1964055" h="2266315">
                  <a:moveTo>
                    <a:pt x="1963801" y="1964537"/>
                  </a:moveTo>
                  <a:lnTo>
                    <a:pt x="396240" y="0"/>
                  </a:lnTo>
                </a:path>
                <a:path w="1964055" h="2266315">
                  <a:moveTo>
                    <a:pt x="1849501" y="2071217"/>
                  </a:moveTo>
                  <a:lnTo>
                    <a:pt x="281940" y="106680"/>
                  </a:lnTo>
                </a:path>
                <a:path w="1964055" h="2266315">
                  <a:moveTo>
                    <a:pt x="1736725" y="2177897"/>
                  </a:moveTo>
                  <a:lnTo>
                    <a:pt x="169164" y="213359"/>
                  </a:lnTo>
                </a:path>
                <a:path w="1964055" h="2266315">
                  <a:moveTo>
                    <a:pt x="1567561" y="2266289"/>
                  </a:moveTo>
                  <a:lnTo>
                    <a:pt x="0" y="301751"/>
                  </a:lnTo>
                </a:path>
              </a:pathLst>
            </a:custGeom>
            <a:ln w="9144">
              <a:solidFill>
                <a:srgbClr val="000000"/>
              </a:solidFill>
              <a:prstDash val="sysDash"/>
            </a:ln>
          </p:spPr>
          <p:txBody>
            <a:bodyPr wrap="square" lIns="0" tIns="0" rIns="0" bIns="0" rtlCol="0"/>
            <a:lstStyle/>
            <a:p>
              <a:endParaRPr/>
            </a:p>
          </p:txBody>
        </p:sp>
        <p:sp>
          <p:nvSpPr>
            <p:cNvPr id="60" name="object 30">
              <a:extLst>
                <a:ext uri="{FF2B5EF4-FFF2-40B4-BE49-F238E27FC236}">
                  <a16:creationId xmlns:a16="http://schemas.microsoft.com/office/drawing/2014/main" id="{76A421D8-8AFE-41CB-A50C-C4290DC9CD18}"/>
                </a:ext>
              </a:extLst>
            </p:cNvPr>
            <p:cNvSpPr/>
            <p:nvPr/>
          </p:nvSpPr>
          <p:spPr>
            <a:xfrm>
              <a:off x="2134115" y="4755396"/>
              <a:ext cx="126984" cy="126984"/>
            </a:xfrm>
            <a:prstGeom prst="rect">
              <a:avLst/>
            </a:prstGeom>
            <a:blipFill>
              <a:blip r:embed="rId9" cstate="print"/>
              <a:stretch>
                <a:fillRect/>
              </a:stretch>
            </a:blipFill>
          </p:spPr>
          <p:txBody>
            <a:bodyPr wrap="square" lIns="0" tIns="0" rIns="0" bIns="0" rtlCol="0"/>
            <a:lstStyle/>
            <a:p>
              <a:endParaRPr/>
            </a:p>
          </p:txBody>
        </p:sp>
      </p:grpSp>
      <p:grpSp>
        <p:nvGrpSpPr>
          <p:cNvPr id="61" name="object 31">
            <a:extLst>
              <a:ext uri="{FF2B5EF4-FFF2-40B4-BE49-F238E27FC236}">
                <a16:creationId xmlns:a16="http://schemas.microsoft.com/office/drawing/2014/main" id="{293F3F6A-EA72-4C88-A442-7BFD3D7C8E23}"/>
              </a:ext>
            </a:extLst>
          </p:cNvPr>
          <p:cNvGrpSpPr/>
          <p:nvPr/>
        </p:nvGrpSpPr>
        <p:grpSpPr>
          <a:xfrm>
            <a:off x="5658416" y="2412160"/>
            <a:ext cx="3490595" cy="2821305"/>
            <a:chOff x="5714238" y="3268217"/>
            <a:chExt cx="3490595" cy="2821305"/>
          </a:xfrm>
        </p:grpSpPr>
        <p:sp>
          <p:nvSpPr>
            <p:cNvPr id="62" name="object 32">
              <a:extLst>
                <a:ext uri="{FF2B5EF4-FFF2-40B4-BE49-F238E27FC236}">
                  <a16:creationId xmlns:a16="http://schemas.microsoft.com/office/drawing/2014/main" id="{5A62C0FA-8B0A-4280-A841-FA80E6E1CCD7}"/>
                </a:ext>
              </a:extLst>
            </p:cNvPr>
            <p:cNvSpPr/>
            <p:nvPr/>
          </p:nvSpPr>
          <p:spPr>
            <a:xfrm>
              <a:off x="5980176" y="4066031"/>
              <a:ext cx="1188720" cy="1673860"/>
            </a:xfrm>
            <a:custGeom>
              <a:avLst/>
              <a:gdLst/>
              <a:ahLst/>
              <a:cxnLst/>
              <a:rect l="l" t="t" r="r" b="b"/>
              <a:pathLst>
                <a:path w="1188720" h="1673860">
                  <a:moveTo>
                    <a:pt x="407797" y="0"/>
                  </a:moveTo>
                  <a:lnTo>
                    <a:pt x="3428" y="3048"/>
                  </a:lnTo>
                  <a:lnTo>
                    <a:pt x="5580" y="756160"/>
                  </a:lnTo>
                  <a:lnTo>
                    <a:pt x="4726" y="1159600"/>
                  </a:lnTo>
                  <a:lnTo>
                    <a:pt x="2474" y="1463633"/>
                  </a:lnTo>
                  <a:lnTo>
                    <a:pt x="0" y="1667205"/>
                  </a:lnTo>
                  <a:lnTo>
                    <a:pt x="1174877" y="1673352"/>
                  </a:lnTo>
                  <a:lnTo>
                    <a:pt x="1188720" y="679831"/>
                  </a:lnTo>
                  <a:lnTo>
                    <a:pt x="407797" y="0"/>
                  </a:lnTo>
                  <a:close/>
                </a:path>
              </a:pathLst>
            </a:custGeom>
            <a:solidFill>
              <a:srgbClr val="D9D9D9"/>
            </a:solidFill>
          </p:spPr>
          <p:txBody>
            <a:bodyPr wrap="square" lIns="0" tIns="0" rIns="0" bIns="0" rtlCol="0"/>
            <a:lstStyle/>
            <a:p>
              <a:endParaRPr/>
            </a:p>
          </p:txBody>
        </p:sp>
        <p:sp>
          <p:nvSpPr>
            <p:cNvPr id="63" name="object 33">
              <a:extLst>
                <a:ext uri="{FF2B5EF4-FFF2-40B4-BE49-F238E27FC236}">
                  <a16:creationId xmlns:a16="http://schemas.microsoft.com/office/drawing/2014/main" id="{85ADA547-AD14-47EB-9F54-DDCB7155756E}"/>
                </a:ext>
              </a:extLst>
            </p:cNvPr>
            <p:cNvSpPr/>
            <p:nvPr/>
          </p:nvSpPr>
          <p:spPr>
            <a:xfrm>
              <a:off x="5921502" y="3268217"/>
              <a:ext cx="3283585" cy="2569210"/>
            </a:xfrm>
            <a:custGeom>
              <a:avLst/>
              <a:gdLst/>
              <a:ahLst/>
              <a:cxnLst/>
              <a:rect l="l" t="t" r="r" b="b"/>
              <a:pathLst>
                <a:path w="3283584" h="2569210">
                  <a:moveTo>
                    <a:pt x="3283204" y="2467356"/>
                  </a:moveTo>
                  <a:lnTo>
                    <a:pt x="3257296" y="2454402"/>
                  </a:lnTo>
                  <a:lnTo>
                    <a:pt x="3205480" y="2428494"/>
                  </a:lnTo>
                  <a:lnTo>
                    <a:pt x="3205480" y="2454402"/>
                  </a:lnTo>
                  <a:lnTo>
                    <a:pt x="69342" y="2454402"/>
                  </a:lnTo>
                  <a:lnTo>
                    <a:pt x="69342" y="77724"/>
                  </a:lnTo>
                  <a:lnTo>
                    <a:pt x="95250" y="77724"/>
                  </a:lnTo>
                  <a:lnTo>
                    <a:pt x="88773" y="64770"/>
                  </a:lnTo>
                  <a:lnTo>
                    <a:pt x="56388" y="0"/>
                  </a:lnTo>
                  <a:lnTo>
                    <a:pt x="17526" y="77724"/>
                  </a:lnTo>
                  <a:lnTo>
                    <a:pt x="43434" y="77724"/>
                  </a:lnTo>
                  <a:lnTo>
                    <a:pt x="43434" y="2454402"/>
                  </a:lnTo>
                  <a:lnTo>
                    <a:pt x="0" y="2454402"/>
                  </a:lnTo>
                  <a:lnTo>
                    <a:pt x="0" y="2480310"/>
                  </a:lnTo>
                  <a:lnTo>
                    <a:pt x="43434" y="2480310"/>
                  </a:lnTo>
                  <a:lnTo>
                    <a:pt x="43434" y="2569006"/>
                  </a:lnTo>
                  <a:lnTo>
                    <a:pt x="69342" y="2569006"/>
                  </a:lnTo>
                  <a:lnTo>
                    <a:pt x="69342" y="2480310"/>
                  </a:lnTo>
                  <a:lnTo>
                    <a:pt x="3205480" y="2480310"/>
                  </a:lnTo>
                  <a:lnTo>
                    <a:pt x="3205480" y="2506218"/>
                  </a:lnTo>
                  <a:lnTo>
                    <a:pt x="3257296" y="2480310"/>
                  </a:lnTo>
                  <a:lnTo>
                    <a:pt x="3283204" y="2467356"/>
                  </a:lnTo>
                  <a:close/>
                </a:path>
              </a:pathLst>
            </a:custGeom>
            <a:solidFill>
              <a:srgbClr val="000000"/>
            </a:solidFill>
          </p:spPr>
          <p:txBody>
            <a:bodyPr wrap="square" lIns="0" tIns="0" rIns="0" bIns="0" rtlCol="0"/>
            <a:lstStyle/>
            <a:p>
              <a:endParaRPr/>
            </a:p>
          </p:txBody>
        </p:sp>
        <p:sp>
          <p:nvSpPr>
            <p:cNvPr id="64" name="object 34">
              <a:extLst>
                <a:ext uri="{FF2B5EF4-FFF2-40B4-BE49-F238E27FC236}">
                  <a16:creationId xmlns:a16="http://schemas.microsoft.com/office/drawing/2014/main" id="{B4EDE7B9-08D3-411D-BAC4-9EDC52ABE9C2}"/>
                </a:ext>
              </a:extLst>
            </p:cNvPr>
            <p:cNvSpPr/>
            <p:nvPr/>
          </p:nvSpPr>
          <p:spPr>
            <a:xfrm>
              <a:off x="8971788" y="4224527"/>
              <a:ext cx="24130" cy="24130"/>
            </a:xfrm>
            <a:custGeom>
              <a:avLst/>
              <a:gdLst/>
              <a:ahLst/>
              <a:cxnLst/>
              <a:rect l="l" t="t" r="r" b="b"/>
              <a:pathLst>
                <a:path w="24129" h="24129">
                  <a:moveTo>
                    <a:pt x="23875" y="0"/>
                  </a:moveTo>
                  <a:lnTo>
                    <a:pt x="0" y="24003"/>
                  </a:lnTo>
                </a:path>
              </a:pathLst>
            </a:custGeom>
            <a:ln w="9144">
              <a:solidFill>
                <a:srgbClr val="339966"/>
              </a:solidFill>
            </a:ln>
          </p:spPr>
          <p:txBody>
            <a:bodyPr wrap="square" lIns="0" tIns="0" rIns="0" bIns="0" rtlCol="0"/>
            <a:lstStyle/>
            <a:p>
              <a:endParaRPr/>
            </a:p>
          </p:txBody>
        </p:sp>
        <p:sp>
          <p:nvSpPr>
            <p:cNvPr id="65" name="object 35">
              <a:extLst>
                <a:ext uri="{FF2B5EF4-FFF2-40B4-BE49-F238E27FC236}">
                  <a16:creationId xmlns:a16="http://schemas.microsoft.com/office/drawing/2014/main" id="{C6432B82-AC62-48F8-B201-4872EBE92A10}"/>
                </a:ext>
              </a:extLst>
            </p:cNvPr>
            <p:cNvSpPr/>
            <p:nvPr/>
          </p:nvSpPr>
          <p:spPr>
            <a:xfrm>
              <a:off x="5752338" y="3620261"/>
              <a:ext cx="2773680" cy="2317750"/>
            </a:xfrm>
            <a:custGeom>
              <a:avLst/>
              <a:gdLst/>
              <a:ahLst/>
              <a:cxnLst/>
              <a:rect l="l" t="t" r="r" b="b"/>
              <a:pathLst>
                <a:path w="2773679" h="2317750">
                  <a:moveTo>
                    <a:pt x="1415795" y="150875"/>
                  </a:moveTo>
                  <a:lnTo>
                    <a:pt x="1411223" y="2266530"/>
                  </a:lnTo>
                </a:path>
                <a:path w="2773679" h="2317750">
                  <a:moveTo>
                    <a:pt x="0" y="454151"/>
                  </a:moveTo>
                  <a:lnTo>
                    <a:pt x="2207641" y="454151"/>
                  </a:lnTo>
                </a:path>
                <a:path w="2773679" h="2317750">
                  <a:moveTo>
                    <a:pt x="114300" y="0"/>
                  </a:moveTo>
                  <a:lnTo>
                    <a:pt x="2773680" y="2317140"/>
                  </a:lnTo>
                </a:path>
              </a:pathLst>
            </a:custGeom>
            <a:ln w="19812">
              <a:solidFill>
                <a:srgbClr val="1515DB"/>
              </a:solidFill>
            </a:ln>
          </p:spPr>
          <p:txBody>
            <a:bodyPr wrap="square" lIns="0" tIns="0" rIns="0" bIns="0" rtlCol="0"/>
            <a:lstStyle/>
            <a:p>
              <a:endParaRPr/>
            </a:p>
          </p:txBody>
        </p:sp>
        <p:sp>
          <p:nvSpPr>
            <p:cNvPr id="66" name="object 36">
              <a:extLst>
                <a:ext uri="{FF2B5EF4-FFF2-40B4-BE49-F238E27FC236}">
                  <a16:creationId xmlns:a16="http://schemas.microsoft.com/office/drawing/2014/main" id="{D232A65E-AC05-4012-9538-CA8B1592471F}"/>
                </a:ext>
              </a:extLst>
            </p:cNvPr>
            <p:cNvSpPr/>
            <p:nvPr/>
          </p:nvSpPr>
          <p:spPr>
            <a:xfrm>
              <a:off x="5714238" y="4074413"/>
              <a:ext cx="76200" cy="179831"/>
            </a:xfrm>
            <a:prstGeom prst="rect">
              <a:avLst/>
            </a:prstGeom>
            <a:blipFill>
              <a:blip r:embed="rId2" cstate="print"/>
              <a:stretch>
                <a:fillRect/>
              </a:stretch>
            </a:blipFill>
          </p:spPr>
          <p:txBody>
            <a:bodyPr wrap="square" lIns="0" tIns="0" rIns="0" bIns="0" rtlCol="0"/>
            <a:lstStyle/>
            <a:p>
              <a:endParaRPr/>
            </a:p>
          </p:txBody>
        </p:sp>
        <p:sp>
          <p:nvSpPr>
            <p:cNvPr id="67" name="object 37">
              <a:extLst>
                <a:ext uri="{FF2B5EF4-FFF2-40B4-BE49-F238E27FC236}">
                  <a16:creationId xmlns:a16="http://schemas.microsoft.com/office/drawing/2014/main" id="{0BD1D871-2BEF-4B8F-9486-600D2D1F0B3E}"/>
                </a:ext>
              </a:extLst>
            </p:cNvPr>
            <p:cNvSpPr/>
            <p:nvPr/>
          </p:nvSpPr>
          <p:spPr>
            <a:xfrm>
              <a:off x="7920989" y="4074413"/>
              <a:ext cx="76200" cy="179831"/>
            </a:xfrm>
            <a:prstGeom prst="rect">
              <a:avLst/>
            </a:prstGeom>
            <a:blipFill>
              <a:blip r:embed="rId2" cstate="print"/>
              <a:stretch>
                <a:fillRect/>
              </a:stretch>
            </a:blipFill>
          </p:spPr>
          <p:txBody>
            <a:bodyPr wrap="square" lIns="0" tIns="0" rIns="0" bIns="0" rtlCol="0"/>
            <a:lstStyle/>
            <a:p>
              <a:endParaRPr/>
            </a:p>
          </p:txBody>
        </p:sp>
        <p:sp>
          <p:nvSpPr>
            <p:cNvPr id="68" name="object 38">
              <a:extLst>
                <a:ext uri="{FF2B5EF4-FFF2-40B4-BE49-F238E27FC236}">
                  <a16:creationId xmlns:a16="http://schemas.microsoft.com/office/drawing/2014/main" id="{72CD7661-E701-4B4B-80A6-F0050006470B}"/>
                </a:ext>
              </a:extLst>
            </p:cNvPr>
            <p:cNvSpPr/>
            <p:nvPr/>
          </p:nvSpPr>
          <p:spPr>
            <a:xfrm>
              <a:off x="5718810" y="3613403"/>
              <a:ext cx="153162" cy="157987"/>
            </a:xfrm>
            <a:prstGeom prst="rect">
              <a:avLst/>
            </a:prstGeom>
            <a:blipFill>
              <a:blip r:embed="rId10" cstate="print"/>
              <a:stretch>
                <a:fillRect/>
              </a:stretch>
            </a:blipFill>
          </p:spPr>
          <p:txBody>
            <a:bodyPr wrap="square" lIns="0" tIns="0" rIns="0" bIns="0" rtlCol="0"/>
            <a:lstStyle/>
            <a:p>
              <a:endParaRPr/>
            </a:p>
          </p:txBody>
        </p:sp>
        <p:sp>
          <p:nvSpPr>
            <p:cNvPr id="69" name="object 39">
              <a:extLst>
                <a:ext uri="{FF2B5EF4-FFF2-40B4-BE49-F238E27FC236}">
                  <a16:creationId xmlns:a16="http://schemas.microsoft.com/office/drawing/2014/main" id="{DEEEEFA8-8A8C-4A82-AC37-5383E4D79807}"/>
                </a:ext>
              </a:extLst>
            </p:cNvPr>
            <p:cNvSpPr/>
            <p:nvPr/>
          </p:nvSpPr>
          <p:spPr>
            <a:xfrm>
              <a:off x="8379714" y="5931382"/>
              <a:ext cx="153161" cy="158000"/>
            </a:xfrm>
            <a:prstGeom prst="rect">
              <a:avLst/>
            </a:prstGeom>
            <a:blipFill>
              <a:blip r:embed="rId4" cstate="print"/>
              <a:stretch>
                <a:fillRect/>
              </a:stretch>
            </a:blipFill>
          </p:spPr>
          <p:txBody>
            <a:bodyPr wrap="square" lIns="0" tIns="0" rIns="0" bIns="0" rtlCol="0"/>
            <a:lstStyle/>
            <a:p>
              <a:endParaRPr/>
            </a:p>
          </p:txBody>
        </p:sp>
        <p:sp>
          <p:nvSpPr>
            <p:cNvPr id="70" name="object 40">
              <a:extLst>
                <a:ext uri="{FF2B5EF4-FFF2-40B4-BE49-F238E27FC236}">
                  <a16:creationId xmlns:a16="http://schemas.microsoft.com/office/drawing/2014/main" id="{F96DB967-4C69-4CA6-9C8E-092A34F86A43}"/>
                </a:ext>
              </a:extLst>
            </p:cNvPr>
            <p:cNvSpPr/>
            <p:nvPr/>
          </p:nvSpPr>
          <p:spPr>
            <a:xfrm>
              <a:off x="6997446" y="3733037"/>
              <a:ext cx="169799" cy="76200"/>
            </a:xfrm>
            <a:prstGeom prst="rect">
              <a:avLst/>
            </a:prstGeom>
            <a:blipFill>
              <a:blip r:embed="rId5" cstate="print"/>
              <a:stretch>
                <a:fillRect/>
              </a:stretch>
            </a:blipFill>
          </p:spPr>
          <p:txBody>
            <a:bodyPr wrap="square" lIns="0" tIns="0" rIns="0" bIns="0" rtlCol="0"/>
            <a:lstStyle/>
            <a:p>
              <a:endParaRPr/>
            </a:p>
          </p:txBody>
        </p:sp>
        <p:sp>
          <p:nvSpPr>
            <p:cNvPr id="71" name="object 41">
              <a:extLst>
                <a:ext uri="{FF2B5EF4-FFF2-40B4-BE49-F238E27FC236}">
                  <a16:creationId xmlns:a16="http://schemas.microsoft.com/office/drawing/2014/main" id="{1BA947B5-0596-41D9-ADCE-61FD7517B2EF}"/>
                </a:ext>
              </a:extLst>
            </p:cNvPr>
            <p:cNvSpPr/>
            <p:nvPr/>
          </p:nvSpPr>
          <p:spPr>
            <a:xfrm>
              <a:off x="6997446" y="5849873"/>
              <a:ext cx="169799" cy="76200"/>
            </a:xfrm>
            <a:prstGeom prst="rect">
              <a:avLst/>
            </a:prstGeom>
            <a:blipFill>
              <a:blip r:embed="rId5" cstate="print"/>
              <a:stretch>
                <a:fillRect/>
              </a:stretch>
            </a:blipFill>
          </p:spPr>
          <p:txBody>
            <a:bodyPr wrap="square" lIns="0" tIns="0" rIns="0" bIns="0" rtlCol="0"/>
            <a:lstStyle/>
            <a:p>
              <a:endParaRPr/>
            </a:p>
          </p:txBody>
        </p:sp>
        <p:sp>
          <p:nvSpPr>
            <p:cNvPr id="72" name="object 42">
              <a:extLst>
                <a:ext uri="{FF2B5EF4-FFF2-40B4-BE49-F238E27FC236}">
                  <a16:creationId xmlns:a16="http://schemas.microsoft.com/office/drawing/2014/main" id="{E5AF9147-7759-4EF1-8718-670197BA51CB}"/>
                </a:ext>
              </a:extLst>
            </p:cNvPr>
            <p:cNvSpPr/>
            <p:nvPr/>
          </p:nvSpPr>
          <p:spPr>
            <a:xfrm>
              <a:off x="5714365" y="5589269"/>
              <a:ext cx="436752" cy="368808"/>
            </a:xfrm>
            <a:prstGeom prst="rect">
              <a:avLst/>
            </a:prstGeom>
            <a:blipFill>
              <a:blip r:embed="rId11" cstate="print"/>
              <a:stretch>
                <a:fillRect/>
              </a:stretch>
            </a:blipFill>
          </p:spPr>
          <p:txBody>
            <a:bodyPr wrap="square" lIns="0" tIns="0" rIns="0" bIns="0" rtlCol="0"/>
            <a:lstStyle/>
            <a:p>
              <a:endParaRPr/>
            </a:p>
          </p:txBody>
        </p:sp>
        <p:sp>
          <p:nvSpPr>
            <p:cNvPr id="73" name="object 43">
              <a:extLst>
                <a:ext uri="{FF2B5EF4-FFF2-40B4-BE49-F238E27FC236}">
                  <a16:creationId xmlns:a16="http://schemas.microsoft.com/office/drawing/2014/main" id="{4610F35F-1991-4273-BC59-D27045A96C79}"/>
                </a:ext>
              </a:extLst>
            </p:cNvPr>
            <p:cNvSpPr/>
            <p:nvPr/>
          </p:nvSpPr>
          <p:spPr>
            <a:xfrm>
              <a:off x="5897880" y="3721099"/>
              <a:ext cx="161290" cy="1361440"/>
            </a:xfrm>
            <a:custGeom>
              <a:avLst/>
              <a:gdLst/>
              <a:ahLst/>
              <a:cxnLst/>
              <a:rect l="l" t="t" r="r" b="b"/>
              <a:pathLst>
                <a:path w="161289" h="1361439">
                  <a:moveTo>
                    <a:pt x="13715" y="1360932"/>
                  </a:moveTo>
                  <a:lnTo>
                    <a:pt x="160908" y="1360932"/>
                  </a:lnTo>
                </a:path>
                <a:path w="161289" h="1361439">
                  <a:moveTo>
                    <a:pt x="13715" y="705612"/>
                  </a:moveTo>
                  <a:lnTo>
                    <a:pt x="160908" y="705612"/>
                  </a:lnTo>
                </a:path>
                <a:path w="161289" h="1361439">
                  <a:moveTo>
                    <a:pt x="0" y="0"/>
                  </a:moveTo>
                  <a:lnTo>
                    <a:pt x="147192" y="0"/>
                  </a:lnTo>
                </a:path>
              </a:pathLst>
            </a:custGeom>
            <a:ln w="20320">
              <a:solidFill>
                <a:srgbClr val="000000"/>
              </a:solidFill>
            </a:ln>
          </p:spPr>
          <p:txBody>
            <a:bodyPr wrap="square" lIns="0" tIns="0" rIns="0" bIns="0" rtlCol="0"/>
            <a:lstStyle/>
            <a:p>
              <a:endParaRPr/>
            </a:p>
          </p:txBody>
        </p:sp>
        <p:sp>
          <p:nvSpPr>
            <p:cNvPr id="74" name="object 44">
              <a:extLst>
                <a:ext uri="{FF2B5EF4-FFF2-40B4-BE49-F238E27FC236}">
                  <a16:creationId xmlns:a16="http://schemas.microsoft.com/office/drawing/2014/main" id="{0DB373E2-0751-4FBA-9015-F0DCB678C48B}"/>
                </a:ext>
              </a:extLst>
            </p:cNvPr>
            <p:cNvSpPr/>
            <p:nvPr/>
          </p:nvSpPr>
          <p:spPr>
            <a:xfrm>
              <a:off x="6713982" y="5673089"/>
              <a:ext cx="635" cy="113664"/>
            </a:xfrm>
            <a:custGeom>
              <a:avLst/>
              <a:gdLst/>
              <a:ahLst/>
              <a:cxnLst/>
              <a:rect l="l" t="t" r="r" b="b"/>
              <a:pathLst>
                <a:path w="634" h="113664">
                  <a:moveTo>
                    <a:pt x="508" y="0"/>
                  </a:moveTo>
                  <a:lnTo>
                    <a:pt x="0" y="0"/>
                  </a:lnTo>
                  <a:lnTo>
                    <a:pt x="0" y="113334"/>
                  </a:lnTo>
                  <a:lnTo>
                    <a:pt x="508" y="113334"/>
                  </a:lnTo>
                  <a:lnTo>
                    <a:pt x="508" y="0"/>
                  </a:lnTo>
                  <a:close/>
                </a:path>
              </a:pathLst>
            </a:custGeom>
            <a:solidFill>
              <a:srgbClr val="000000"/>
            </a:solidFill>
          </p:spPr>
          <p:txBody>
            <a:bodyPr wrap="square" lIns="0" tIns="0" rIns="0" bIns="0" rtlCol="0"/>
            <a:lstStyle/>
            <a:p>
              <a:endParaRPr/>
            </a:p>
          </p:txBody>
        </p:sp>
        <p:sp>
          <p:nvSpPr>
            <p:cNvPr id="75" name="object 45">
              <a:extLst>
                <a:ext uri="{FF2B5EF4-FFF2-40B4-BE49-F238E27FC236}">
                  <a16:creationId xmlns:a16="http://schemas.microsoft.com/office/drawing/2014/main" id="{C460B65C-E9F6-4ADE-BB4E-0D389F09F41B}"/>
                </a:ext>
              </a:extLst>
            </p:cNvPr>
            <p:cNvSpPr/>
            <p:nvPr/>
          </p:nvSpPr>
          <p:spPr>
            <a:xfrm>
              <a:off x="7506461" y="5685282"/>
              <a:ext cx="635" cy="113664"/>
            </a:xfrm>
            <a:custGeom>
              <a:avLst/>
              <a:gdLst/>
              <a:ahLst/>
              <a:cxnLst/>
              <a:rect l="l" t="t" r="r" b="b"/>
              <a:pathLst>
                <a:path w="634" h="113664">
                  <a:moveTo>
                    <a:pt x="253" y="-9905"/>
                  </a:moveTo>
                  <a:lnTo>
                    <a:pt x="253" y="123240"/>
                  </a:lnTo>
                </a:path>
              </a:pathLst>
            </a:custGeom>
            <a:ln w="20320">
              <a:solidFill>
                <a:srgbClr val="000000"/>
              </a:solidFill>
            </a:ln>
          </p:spPr>
          <p:txBody>
            <a:bodyPr wrap="square" lIns="0" tIns="0" rIns="0" bIns="0" rtlCol="0"/>
            <a:lstStyle/>
            <a:p>
              <a:endParaRPr/>
            </a:p>
          </p:txBody>
        </p:sp>
        <p:sp>
          <p:nvSpPr>
            <p:cNvPr id="76" name="object 46">
              <a:extLst>
                <a:ext uri="{FF2B5EF4-FFF2-40B4-BE49-F238E27FC236}">
                  <a16:creationId xmlns:a16="http://schemas.microsoft.com/office/drawing/2014/main" id="{390E360F-4F1B-43BB-A5EA-6B18EF268511}"/>
                </a:ext>
              </a:extLst>
            </p:cNvPr>
            <p:cNvSpPr/>
            <p:nvPr/>
          </p:nvSpPr>
          <p:spPr>
            <a:xfrm>
              <a:off x="8298942" y="5685282"/>
              <a:ext cx="635" cy="113664"/>
            </a:xfrm>
            <a:custGeom>
              <a:avLst/>
              <a:gdLst/>
              <a:ahLst/>
              <a:cxnLst/>
              <a:rect l="l" t="t" r="r" b="b"/>
              <a:pathLst>
                <a:path w="634" h="113664">
                  <a:moveTo>
                    <a:pt x="507" y="0"/>
                  </a:moveTo>
                  <a:lnTo>
                    <a:pt x="0" y="0"/>
                  </a:lnTo>
                  <a:lnTo>
                    <a:pt x="0" y="113334"/>
                  </a:lnTo>
                  <a:lnTo>
                    <a:pt x="507" y="113334"/>
                  </a:lnTo>
                  <a:lnTo>
                    <a:pt x="507" y="0"/>
                  </a:lnTo>
                  <a:close/>
                </a:path>
              </a:pathLst>
            </a:custGeom>
            <a:solidFill>
              <a:srgbClr val="000000"/>
            </a:solidFill>
          </p:spPr>
          <p:txBody>
            <a:bodyPr wrap="square" lIns="0" tIns="0" rIns="0" bIns="0" rtlCol="0"/>
            <a:lstStyle/>
            <a:p>
              <a:endParaRPr/>
            </a:p>
          </p:txBody>
        </p:sp>
        <p:sp>
          <p:nvSpPr>
            <p:cNvPr id="77" name="object 47">
              <a:extLst>
                <a:ext uri="{FF2B5EF4-FFF2-40B4-BE49-F238E27FC236}">
                  <a16:creationId xmlns:a16="http://schemas.microsoft.com/office/drawing/2014/main" id="{6EAC8CB3-EF7F-4445-8948-9D0CD97C1D39}"/>
                </a:ext>
              </a:extLst>
            </p:cNvPr>
            <p:cNvSpPr/>
            <p:nvPr/>
          </p:nvSpPr>
          <p:spPr>
            <a:xfrm>
              <a:off x="5920740" y="4777739"/>
              <a:ext cx="127635" cy="605790"/>
            </a:xfrm>
            <a:custGeom>
              <a:avLst/>
              <a:gdLst/>
              <a:ahLst/>
              <a:cxnLst/>
              <a:rect l="l" t="t" r="r" b="b"/>
              <a:pathLst>
                <a:path w="127635" h="605789">
                  <a:moveTo>
                    <a:pt x="127381" y="605536"/>
                  </a:moveTo>
                  <a:lnTo>
                    <a:pt x="0" y="605028"/>
                  </a:lnTo>
                </a:path>
                <a:path w="127635" h="605789">
                  <a:moveTo>
                    <a:pt x="127381" y="508"/>
                  </a:moveTo>
                  <a:lnTo>
                    <a:pt x="0" y="0"/>
                  </a:lnTo>
                </a:path>
              </a:pathLst>
            </a:custGeom>
            <a:ln w="9144">
              <a:solidFill>
                <a:srgbClr val="000000"/>
              </a:solidFill>
            </a:ln>
          </p:spPr>
          <p:txBody>
            <a:bodyPr wrap="square" lIns="0" tIns="0" rIns="0" bIns="0" rtlCol="0"/>
            <a:lstStyle/>
            <a:p>
              <a:endParaRPr/>
            </a:p>
          </p:txBody>
        </p:sp>
        <p:sp>
          <p:nvSpPr>
            <p:cNvPr id="78" name="object 48">
              <a:extLst>
                <a:ext uri="{FF2B5EF4-FFF2-40B4-BE49-F238E27FC236}">
                  <a16:creationId xmlns:a16="http://schemas.microsoft.com/office/drawing/2014/main" id="{81EA9335-6F58-4C56-A36A-6BC90743B55E}"/>
                </a:ext>
              </a:extLst>
            </p:cNvPr>
            <p:cNvSpPr/>
            <p:nvPr/>
          </p:nvSpPr>
          <p:spPr>
            <a:xfrm>
              <a:off x="6358128" y="5666232"/>
              <a:ext cx="635" cy="113664"/>
            </a:xfrm>
            <a:custGeom>
              <a:avLst/>
              <a:gdLst/>
              <a:ahLst/>
              <a:cxnLst/>
              <a:rect l="l" t="t" r="r" b="b"/>
              <a:pathLst>
                <a:path w="635" h="113664">
                  <a:moveTo>
                    <a:pt x="508" y="0"/>
                  </a:moveTo>
                  <a:lnTo>
                    <a:pt x="0" y="0"/>
                  </a:lnTo>
                  <a:lnTo>
                    <a:pt x="0" y="113334"/>
                  </a:lnTo>
                  <a:lnTo>
                    <a:pt x="508" y="113334"/>
                  </a:lnTo>
                  <a:lnTo>
                    <a:pt x="508" y="0"/>
                  </a:lnTo>
                  <a:close/>
                </a:path>
              </a:pathLst>
            </a:custGeom>
            <a:solidFill>
              <a:srgbClr val="000000"/>
            </a:solidFill>
          </p:spPr>
          <p:txBody>
            <a:bodyPr wrap="square" lIns="0" tIns="0" rIns="0" bIns="0" rtlCol="0"/>
            <a:lstStyle/>
            <a:p>
              <a:endParaRPr/>
            </a:p>
          </p:txBody>
        </p:sp>
        <p:sp>
          <p:nvSpPr>
            <p:cNvPr id="79" name="object 49">
              <a:extLst>
                <a:ext uri="{FF2B5EF4-FFF2-40B4-BE49-F238E27FC236}">
                  <a16:creationId xmlns:a16="http://schemas.microsoft.com/office/drawing/2014/main" id="{C93C4E74-4A1D-4165-99E7-C883E69F3915}"/>
                </a:ext>
              </a:extLst>
            </p:cNvPr>
            <p:cNvSpPr/>
            <p:nvPr/>
          </p:nvSpPr>
          <p:spPr>
            <a:xfrm>
              <a:off x="7901939" y="5684519"/>
              <a:ext cx="635" cy="113664"/>
            </a:xfrm>
            <a:custGeom>
              <a:avLst/>
              <a:gdLst/>
              <a:ahLst/>
              <a:cxnLst/>
              <a:rect l="l" t="t" r="r" b="b"/>
              <a:pathLst>
                <a:path w="634" h="113664">
                  <a:moveTo>
                    <a:pt x="0" y="113334"/>
                  </a:moveTo>
                  <a:lnTo>
                    <a:pt x="507" y="0"/>
                  </a:lnTo>
                </a:path>
              </a:pathLst>
            </a:custGeom>
            <a:ln w="9144">
              <a:solidFill>
                <a:srgbClr val="000000"/>
              </a:solidFill>
            </a:ln>
          </p:spPr>
          <p:txBody>
            <a:bodyPr wrap="square" lIns="0" tIns="0" rIns="0" bIns="0" rtlCol="0"/>
            <a:lstStyle/>
            <a:p>
              <a:endParaRPr/>
            </a:p>
          </p:txBody>
        </p:sp>
      </p:grpSp>
      <p:sp>
        <p:nvSpPr>
          <p:cNvPr id="80" name="object 50">
            <a:extLst>
              <a:ext uri="{FF2B5EF4-FFF2-40B4-BE49-F238E27FC236}">
                <a16:creationId xmlns:a16="http://schemas.microsoft.com/office/drawing/2014/main" id="{6C8BECF6-C53A-4919-B2B8-FFB1395A8492}"/>
              </a:ext>
            </a:extLst>
          </p:cNvPr>
          <p:cNvSpPr/>
          <p:nvPr/>
        </p:nvSpPr>
        <p:spPr>
          <a:xfrm>
            <a:off x="9272582" y="4840654"/>
            <a:ext cx="233172" cy="140207"/>
          </a:xfrm>
          <a:prstGeom prst="rect">
            <a:avLst/>
          </a:prstGeom>
          <a:blipFill>
            <a:blip r:embed="rId7" cstate="print"/>
            <a:stretch>
              <a:fillRect/>
            </a:stretch>
          </a:blipFill>
        </p:spPr>
        <p:txBody>
          <a:bodyPr wrap="square" lIns="0" tIns="0" rIns="0" bIns="0" rtlCol="0"/>
          <a:lstStyle/>
          <a:p>
            <a:endParaRPr/>
          </a:p>
        </p:txBody>
      </p:sp>
      <p:sp>
        <p:nvSpPr>
          <p:cNvPr id="81" name="object 51">
            <a:extLst>
              <a:ext uri="{FF2B5EF4-FFF2-40B4-BE49-F238E27FC236}">
                <a16:creationId xmlns:a16="http://schemas.microsoft.com/office/drawing/2014/main" id="{BE8B29A0-6367-4E97-8287-62DCFE8449E3}"/>
              </a:ext>
            </a:extLst>
          </p:cNvPr>
          <p:cNvSpPr/>
          <p:nvPr/>
        </p:nvSpPr>
        <p:spPr>
          <a:xfrm>
            <a:off x="5802433" y="2205659"/>
            <a:ext cx="239267" cy="138684"/>
          </a:xfrm>
          <a:prstGeom prst="rect">
            <a:avLst/>
          </a:prstGeom>
          <a:blipFill>
            <a:blip r:embed="rId8" cstate="print"/>
            <a:stretch>
              <a:fillRect/>
            </a:stretch>
          </a:blipFill>
        </p:spPr>
        <p:txBody>
          <a:bodyPr wrap="square" lIns="0" tIns="0" rIns="0" bIns="0" rtlCol="0"/>
          <a:lstStyle/>
          <a:p>
            <a:endParaRPr/>
          </a:p>
        </p:txBody>
      </p:sp>
      <p:sp>
        <p:nvSpPr>
          <p:cNvPr id="82" name="object 52">
            <a:extLst>
              <a:ext uri="{FF2B5EF4-FFF2-40B4-BE49-F238E27FC236}">
                <a16:creationId xmlns:a16="http://schemas.microsoft.com/office/drawing/2014/main" id="{8FFC67D3-F4DB-4940-A015-3F289FF6BC68}"/>
              </a:ext>
            </a:extLst>
          </p:cNvPr>
          <p:cNvSpPr txBox="1"/>
          <p:nvPr/>
        </p:nvSpPr>
        <p:spPr>
          <a:xfrm>
            <a:off x="5620824" y="4127803"/>
            <a:ext cx="229870"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50</a:t>
            </a:r>
            <a:endParaRPr sz="1600">
              <a:latin typeface="Calibri"/>
              <a:cs typeface="Calibri"/>
            </a:endParaRPr>
          </a:p>
        </p:txBody>
      </p:sp>
      <p:sp>
        <p:nvSpPr>
          <p:cNvPr id="83" name="object 53">
            <a:extLst>
              <a:ext uri="{FF2B5EF4-FFF2-40B4-BE49-F238E27FC236}">
                <a16:creationId xmlns:a16="http://schemas.microsoft.com/office/drawing/2014/main" id="{217AE3AA-954E-48AA-BD46-3323A5ADC18B}"/>
              </a:ext>
            </a:extLst>
          </p:cNvPr>
          <p:cNvSpPr txBox="1"/>
          <p:nvPr/>
        </p:nvSpPr>
        <p:spPr>
          <a:xfrm>
            <a:off x="5560880" y="3490467"/>
            <a:ext cx="332105" cy="269240"/>
          </a:xfrm>
          <a:prstGeom prst="rect">
            <a:avLst/>
          </a:prstGeom>
        </p:spPr>
        <p:txBody>
          <a:bodyPr vert="horz" wrap="square" lIns="0" tIns="12065" rIns="0" bIns="0" rtlCol="0">
            <a:spAutoFit/>
          </a:bodyPr>
          <a:lstStyle/>
          <a:p>
            <a:pPr marL="12700">
              <a:lnSpc>
                <a:spcPct val="100000"/>
              </a:lnSpc>
              <a:spcBef>
                <a:spcPts val="95"/>
              </a:spcBef>
            </a:pPr>
            <a:r>
              <a:rPr sz="1600" spc="-15" dirty="0">
                <a:latin typeface="Calibri"/>
                <a:cs typeface="Calibri"/>
              </a:rPr>
              <a:t>100</a:t>
            </a:r>
            <a:endParaRPr sz="1600">
              <a:latin typeface="Calibri"/>
              <a:cs typeface="Calibri"/>
            </a:endParaRPr>
          </a:p>
        </p:txBody>
      </p:sp>
      <p:sp>
        <p:nvSpPr>
          <p:cNvPr id="84" name="object 54">
            <a:extLst>
              <a:ext uri="{FF2B5EF4-FFF2-40B4-BE49-F238E27FC236}">
                <a16:creationId xmlns:a16="http://schemas.microsoft.com/office/drawing/2014/main" id="{328AEFBD-7C5B-4D39-92B9-341D89C7B78A}"/>
              </a:ext>
            </a:extLst>
          </p:cNvPr>
          <p:cNvSpPr txBox="1"/>
          <p:nvPr/>
        </p:nvSpPr>
        <p:spPr>
          <a:xfrm>
            <a:off x="6516935" y="4916651"/>
            <a:ext cx="230504"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5</a:t>
            </a:r>
            <a:r>
              <a:rPr sz="1600" spc="-5" dirty="0">
                <a:latin typeface="Calibri"/>
                <a:cs typeface="Calibri"/>
              </a:rPr>
              <a:t>0</a:t>
            </a:r>
            <a:endParaRPr sz="1600">
              <a:latin typeface="Calibri"/>
              <a:cs typeface="Calibri"/>
            </a:endParaRPr>
          </a:p>
        </p:txBody>
      </p:sp>
      <p:sp>
        <p:nvSpPr>
          <p:cNvPr id="85" name="object 55">
            <a:extLst>
              <a:ext uri="{FF2B5EF4-FFF2-40B4-BE49-F238E27FC236}">
                <a16:creationId xmlns:a16="http://schemas.microsoft.com/office/drawing/2014/main" id="{64A51C75-3858-4603-93C5-5DFD060F10A5}"/>
              </a:ext>
            </a:extLst>
          </p:cNvPr>
          <p:cNvSpPr txBox="1"/>
          <p:nvPr/>
        </p:nvSpPr>
        <p:spPr>
          <a:xfrm>
            <a:off x="7315893" y="4916651"/>
            <a:ext cx="332105"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100</a:t>
            </a:r>
            <a:endParaRPr sz="1600">
              <a:latin typeface="Calibri"/>
              <a:cs typeface="Calibri"/>
            </a:endParaRPr>
          </a:p>
        </p:txBody>
      </p:sp>
      <p:grpSp>
        <p:nvGrpSpPr>
          <p:cNvPr id="86" name="object 56">
            <a:extLst>
              <a:ext uri="{FF2B5EF4-FFF2-40B4-BE49-F238E27FC236}">
                <a16:creationId xmlns:a16="http://schemas.microsoft.com/office/drawing/2014/main" id="{6A7BD452-6890-4941-98E0-CB01D1165DE7}"/>
              </a:ext>
            </a:extLst>
          </p:cNvPr>
          <p:cNvGrpSpPr/>
          <p:nvPr/>
        </p:nvGrpSpPr>
        <p:grpSpPr>
          <a:xfrm>
            <a:off x="5323898" y="2583610"/>
            <a:ext cx="2891155" cy="2499360"/>
            <a:chOff x="5379720" y="3439667"/>
            <a:chExt cx="2891155" cy="2499360"/>
          </a:xfrm>
        </p:grpSpPr>
        <p:sp>
          <p:nvSpPr>
            <p:cNvPr id="87" name="object 57">
              <a:extLst>
                <a:ext uri="{FF2B5EF4-FFF2-40B4-BE49-F238E27FC236}">
                  <a16:creationId xmlns:a16="http://schemas.microsoft.com/office/drawing/2014/main" id="{A2B819F9-8C93-48C1-B601-60A84347D64E}"/>
                </a:ext>
              </a:extLst>
            </p:cNvPr>
            <p:cNvSpPr/>
            <p:nvPr/>
          </p:nvSpPr>
          <p:spPr>
            <a:xfrm>
              <a:off x="5384292" y="3444239"/>
              <a:ext cx="2881630" cy="2490470"/>
            </a:xfrm>
            <a:custGeom>
              <a:avLst/>
              <a:gdLst/>
              <a:ahLst/>
              <a:cxnLst/>
              <a:rect l="l" t="t" r="r" b="b"/>
              <a:pathLst>
                <a:path w="2881629" h="2490470">
                  <a:moveTo>
                    <a:pt x="2593466" y="2288857"/>
                  </a:moveTo>
                  <a:lnTo>
                    <a:pt x="278892" y="288036"/>
                  </a:lnTo>
                </a:path>
                <a:path w="2881629" h="2490470">
                  <a:moveTo>
                    <a:pt x="2387727" y="2345245"/>
                  </a:moveTo>
                  <a:lnTo>
                    <a:pt x="73152" y="344424"/>
                  </a:lnTo>
                </a:path>
                <a:path w="2881629" h="2490470">
                  <a:moveTo>
                    <a:pt x="2314575" y="2490025"/>
                  </a:moveTo>
                  <a:lnTo>
                    <a:pt x="0" y="489204"/>
                  </a:lnTo>
                </a:path>
                <a:path w="2881629" h="2490470">
                  <a:moveTo>
                    <a:pt x="2881503" y="2000758"/>
                  </a:moveTo>
                  <a:lnTo>
                    <a:pt x="566928" y="0"/>
                  </a:lnTo>
                </a:path>
              </a:pathLst>
            </a:custGeom>
            <a:ln w="9144">
              <a:solidFill>
                <a:srgbClr val="000000"/>
              </a:solidFill>
              <a:prstDash val="sysDash"/>
            </a:ln>
          </p:spPr>
          <p:txBody>
            <a:bodyPr wrap="square" lIns="0" tIns="0" rIns="0" bIns="0" rtlCol="0"/>
            <a:lstStyle/>
            <a:p>
              <a:endParaRPr/>
            </a:p>
          </p:txBody>
        </p:sp>
        <p:sp>
          <p:nvSpPr>
            <p:cNvPr id="88" name="object 58">
              <a:extLst>
                <a:ext uri="{FF2B5EF4-FFF2-40B4-BE49-F238E27FC236}">
                  <a16:creationId xmlns:a16="http://schemas.microsoft.com/office/drawing/2014/main" id="{EC0C7E34-2446-41F8-8F56-43407AD2BE15}"/>
                </a:ext>
              </a:extLst>
            </p:cNvPr>
            <p:cNvSpPr/>
            <p:nvPr/>
          </p:nvSpPr>
          <p:spPr>
            <a:xfrm>
              <a:off x="6387846" y="4066793"/>
              <a:ext cx="781050" cy="680085"/>
            </a:xfrm>
            <a:custGeom>
              <a:avLst/>
              <a:gdLst/>
              <a:ahLst/>
              <a:cxnLst/>
              <a:rect l="l" t="t" r="r" b="b"/>
              <a:pathLst>
                <a:path w="781050" h="680085">
                  <a:moveTo>
                    <a:pt x="781050" y="679703"/>
                  </a:moveTo>
                  <a:lnTo>
                    <a:pt x="0" y="0"/>
                  </a:lnTo>
                </a:path>
              </a:pathLst>
            </a:custGeom>
            <a:ln w="44196">
              <a:solidFill>
                <a:srgbClr val="FF0000"/>
              </a:solidFill>
            </a:ln>
          </p:spPr>
          <p:txBody>
            <a:bodyPr wrap="square" lIns="0" tIns="0" rIns="0" bIns="0" rtlCol="0"/>
            <a:lstStyle/>
            <a:p>
              <a:endParaRPr/>
            </a:p>
          </p:txBody>
        </p:sp>
      </p:grpSp>
    </p:spTree>
    <p:extLst>
      <p:ext uri="{BB962C8B-B14F-4D97-AF65-F5344CB8AC3E}">
        <p14:creationId xmlns:p14="http://schemas.microsoft.com/office/powerpoint/2010/main" val="24318355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Tipos de soluciones (II)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42</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grpSp>
        <p:nvGrpSpPr>
          <p:cNvPr id="89" name="object 2">
            <a:extLst>
              <a:ext uri="{FF2B5EF4-FFF2-40B4-BE49-F238E27FC236}">
                <a16:creationId xmlns:a16="http://schemas.microsoft.com/office/drawing/2014/main" id="{A40F2AC7-1CD7-4DE8-BD78-47B4498A5225}"/>
              </a:ext>
            </a:extLst>
          </p:cNvPr>
          <p:cNvGrpSpPr/>
          <p:nvPr/>
        </p:nvGrpSpPr>
        <p:grpSpPr>
          <a:xfrm>
            <a:off x="569359" y="2433812"/>
            <a:ext cx="3490595" cy="2689860"/>
            <a:chOff x="746061" y="3345941"/>
            <a:chExt cx="3490595" cy="2689860"/>
          </a:xfrm>
        </p:grpSpPr>
        <p:sp>
          <p:nvSpPr>
            <p:cNvPr id="90" name="object 3">
              <a:extLst>
                <a:ext uri="{FF2B5EF4-FFF2-40B4-BE49-F238E27FC236}">
                  <a16:creationId xmlns:a16="http://schemas.microsoft.com/office/drawing/2014/main" id="{A083D94A-6934-4947-87F5-406416F73E8A}"/>
                </a:ext>
              </a:extLst>
            </p:cNvPr>
            <p:cNvSpPr/>
            <p:nvPr/>
          </p:nvSpPr>
          <p:spPr>
            <a:xfrm>
              <a:off x="992123" y="3700271"/>
              <a:ext cx="2738755" cy="2115820"/>
            </a:xfrm>
            <a:custGeom>
              <a:avLst/>
              <a:gdLst/>
              <a:ahLst/>
              <a:cxnLst/>
              <a:rect l="l" t="t" r="r" b="b"/>
              <a:pathLst>
                <a:path w="2738754" h="2115820">
                  <a:moveTo>
                    <a:pt x="1074165" y="0"/>
                  </a:moveTo>
                  <a:lnTo>
                    <a:pt x="5321" y="1147952"/>
                  </a:lnTo>
                  <a:lnTo>
                    <a:pt x="0" y="2115312"/>
                  </a:lnTo>
                  <a:lnTo>
                    <a:pt x="1180592" y="2104682"/>
                  </a:lnTo>
                  <a:lnTo>
                    <a:pt x="2625214" y="1360551"/>
                  </a:lnTo>
                  <a:lnTo>
                    <a:pt x="2621661" y="1360551"/>
                  </a:lnTo>
                  <a:lnTo>
                    <a:pt x="2620262" y="1353607"/>
                  </a:lnTo>
                  <a:lnTo>
                    <a:pt x="2613463" y="1315813"/>
                  </a:lnTo>
                  <a:lnTo>
                    <a:pt x="2608962" y="1266295"/>
                  </a:lnTo>
                  <a:lnTo>
                    <a:pt x="2606760" y="1205196"/>
                  </a:lnTo>
                  <a:lnTo>
                    <a:pt x="2605659" y="1174622"/>
                  </a:lnTo>
                  <a:lnTo>
                    <a:pt x="2609215" y="1169289"/>
                  </a:lnTo>
                  <a:lnTo>
                    <a:pt x="2612263" y="1163573"/>
                  </a:lnTo>
                  <a:lnTo>
                    <a:pt x="2616327" y="1158620"/>
                  </a:lnTo>
                  <a:lnTo>
                    <a:pt x="2625296" y="1148978"/>
                  </a:lnTo>
                  <a:lnTo>
                    <a:pt x="2631408" y="1143492"/>
                  </a:lnTo>
                  <a:lnTo>
                    <a:pt x="2636615" y="1137600"/>
                  </a:lnTo>
                  <a:lnTo>
                    <a:pt x="2642870" y="1126744"/>
                  </a:lnTo>
                  <a:lnTo>
                    <a:pt x="2645410" y="1121790"/>
                  </a:lnTo>
                  <a:lnTo>
                    <a:pt x="2646045" y="1115948"/>
                  </a:lnTo>
                  <a:lnTo>
                    <a:pt x="2648204" y="1110741"/>
                  </a:lnTo>
                  <a:lnTo>
                    <a:pt x="2651379" y="1103502"/>
                  </a:lnTo>
                  <a:lnTo>
                    <a:pt x="2655316" y="1096645"/>
                  </a:lnTo>
                  <a:lnTo>
                    <a:pt x="2658872" y="1089533"/>
                  </a:lnTo>
                  <a:lnTo>
                    <a:pt x="2664382" y="1085748"/>
                  </a:lnTo>
                  <a:lnTo>
                    <a:pt x="2670000" y="1082119"/>
                  </a:lnTo>
                  <a:lnTo>
                    <a:pt x="2675356" y="1078228"/>
                  </a:lnTo>
                  <a:lnTo>
                    <a:pt x="2680080" y="1073658"/>
                  </a:lnTo>
                  <a:lnTo>
                    <a:pt x="2685288" y="1067561"/>
                  </a:lnTo>
                  <a:lnTo>
                    <a:pt x="2687701" y="1059560"/>
                  </a:lnTo>
                  <a:lnTo>
                    <a:pt x="2690749" y="1052321"/>
                  </a:lnTo>
                  <a:lnTo>
                    <a:pt x="2701416" y="1004569"/>
                  </a:lnTo>
                  <a:lnTo>
                    <a:pt x="2707036" y="938085"/>
                  </a:lnTo>
                  <a:lnTo>
                    <a:pt x="2709525" y="904843"/>
                  </a:lnTo>
                  <a:lnTo>
                    <a:pt x="2712085" y="871601"/>
                  </a:lnTo>
                  <a:lnTo>
                    <a:pt x="2710306" y="864488"/>
                  </a:lnTo>
                  <a:lnTo>
                    <a:pt x="2709291" y="857250"/>
                  </a:lnTo>
                  <a:lnTo>
                    <a:pt x="2706751" y="850391"/>
                  </a:lnTo>
                  <a:lnTo>
                    <a:pt x="2419604" y="850391"/>
                  </a:lnTo>
                  <a:lnTo>
                    <a:pt x="2408830" y="849487"/>
                  </a:lnTo>
                  <a:lnTo>
                    <a:pt x="2397998" y="848868"/>
                  </a:lnTo>
                  <a:lnTo>
                    <a:pt x="2362194" y="831125"/>
                  </a:lnTo>
                  <a:lnTo>
                    <a:pt x="2350752" y="785639"/>
                  </a:lnTo>
                  <a:lnTo>
                    <a:pt x="2350389" y="770635"/>
                  </a:lnTo>
                  <a:lnTo>
                    <a:pt x="2352728" y="764786"/>
                  </a:lnTo>
                  <a:lnTo>
                    <a:pt x="2357485" y="759841"/>
                  </a:lnTo>
                  <a:lnTo>
                    <a:pt x="2362694" y="754991"/>
                  </a:lnTo>
                  <a:lnTo>
                    <a:pt x="2366391" y="749426"/>
                  </a:lnTo>
                  <a:lnTo>
                    <a:pt x="2368796" y="740362"/>
                  </a:lnTo>
                  <a:lnTo>
                    <a:pt x="2370010" y="731012"/>
                  </a:lnTo>
                  <a:lnTo>
                    <a:pt x="2370748" y="721566"/>
                  </a:lnTo>
                  <a:lnTo>
                    <a:pt x="2371725" y="712215"/>
                  </a:lnTo>
                  <a:lnTo>
                    <a:pt x="2387600" y="664336"/>
                  </a:lnTo>
                  <a:lnTo>
                    <a:pt x="2394839" y="592772"/>
                  </a:lnTo>
                  <a:lnTo>
                    <a:pt x="2395305" y="584580"/>
                  </a:lnTo>
                  <a:lnTo>
                    <a:pt x="1994153" y="584580"/>
                  </a:lnTo>
                  <a:lnTo>
                    <a:pt x="1984694" y="581910"/>
                  </a:lnTo>
                  <a:lnTo>
                    <a:pt x="1971583" y="514807"/>
                  </a:lnTo>
                  <a:lnTo>
                    <a:pt x="1970652" y="466221"/>
                  </a:lnTo>
                  <a:lnTo>
                    <a:pt x="1969942" y="417621"/>
                  </a:lnTo>
                  <a:lnTo>
                    <a:pt x="1969367" y="369016"/>
                  </a:lnTo>
                  <a:lnTo>
                    <a:pt x="1969112" y="345439"/>
                  </a:lnTo>
                  <a:lnTo>
                    <a:pt x="1552828" y="345439"/>
                  </a:lnTo>
                  <a:lnTo>
                    <a:pt x="1524879" y="337331"/>
                  </a:lnTo>
                  <a:lnTo>
                    <a:pt x="1515490" y="334898"/>
                  </a:lnTo>
                  <a:lnTo>
                    <a:pt x="1508700" y="333797"/>
                  </a:lnTo>
                  <a:lnTo>
                    <a:pt x="1501743" y="333232"/>
                  </a:lnTo>
                  <a:lnTo>
                    <a:pt x="1495024" y="332166"/>
                  </a:lnTo>
                  <a:lnTo>
                    <a:pt x="1463899" y="297305"/>
                  </a:lnTo>
                  <a:lnTo>
                    <a:pt x="1457070" y="287019"/>
                  </a:lnTo>
                  <a:lnTo>
                    <a:pt x="1452880" y="285622"/>
                  </a:lnTo>
                  <a:lnTo>
                    <a:pt x="1445006" y="285622"/>
                  </a:lnTo>
                  <a:lnTo>
                    <a:pt x="1437132" y="277748"/>
                  </a:lnTo>
                  <a:lnTo>
                    <a:pt x="1436624" y="271271"/>
                  </a:lnTo>
                  <a:lnTo>
                    <a:pt x="1435734" y="265683"/>
                  </a:lnTo>
                  <a:lnTo>
                    <a:pt x="1434224" y="252460"/>
                  </a:lnTo>
                  <a:lnTo>
                    <a:pt x="1433274" y="239140"/>
                  </a:lnTo>
                  <a:lnTo>
                    <a:pt x="1432252" y="225821"/>
                  </a:lnTo>
                  <a:lnTo>
                    <a:pt x="1430527" y="212597"/>
                  </a:lnTo>
                  <a:lnTo>
                    <a:pt x="1428396" y="203176"/>
                  </a:lnTo>
                  <a:lnTo>
                    <a:pt x="1425670" y="193897"/>
                  </a:lnTo>
                  <a:lnTo>
                    <a:pt x="1422705" y="184665"/>
                  </a:lnTo>
                  <a:lnTo>
                    <a:pt x="1419859" y="175386"/>
                  </a:lnTo>
                  <a:lnTo>
                    <a:pt x="1411557" y="169025"/>
                  </a:lnTo>
                  <a:lnTo>
                    <a:pt x="1403064" y="162877"/>
                  </a:lnTo>
                  <a:lnTo>
                    <a:pt x="1394999" y="156348"/>
                  </a:lnTo>
                  <a:lnTo>
                    <a:pt x="1387983" y="148844"/>
                  </a:lnTo>
                  <a:lnTo>
                    <a:pt x="1383411" y="143001"/>
                  </a:lnTo>
                  <a:lnTo>
                    <a:pt x="1387220" y="133222"/>
                  </a:lnTo>
                  <a:lnTo>
                    <a:pt x="1382649" y="127507"/>
                  </a:lnTo>
                  <a:lnTo>
                    <a:pt x="1381184" y="125729"/>
                  </a:lnTo>
                  <a:lnTo>
                    <a:pt x="1371092" y="125729"/>
                  </a:lnTo>
                  <a:lnTo>
                    <a:pt x="1366646" y="122300"/>
                  </a:lnTo>
                  <a:lnTo>
                    <a:pt x="1361694" y="118236"/>
                  </a:lnTo>
                  <a:lnTo>
                    <a:pt x="1359534" y="111632"/>
                  </a:lnTo>
                  <a:lnTo>
                    <a:pt x="1355978" y="106298"/>
                  </a:lnTo>
                  <a:lnTo>
                    <a:pt x="1350645" y="102742"/>
                  </a:lnTo>
                  <a:lnTo>
                    <a:pt x="1342898" y="101345"/>
                  </a:lnTo>
                  <a:lnTo>
                    <a:pt x="1340103" y="95630"/>
                  </a:lnTo>
                  <a:lnTo>
                    <a:pt x="1332609" y="73511"/>
                  </a:lnTo>
                  <a:lnTo>
                    <a:pt x="1334246" y="65357"/>
                  </a:lnTo>
                  <a:lnTo>
                    <a:pt x="1333478" y="63037"/>
                  </a:lnTo>
                  <a:lnTo>
                    <a:pt x="1318768" y="58419"/>
                  </a:lnTo>
                  <a:lnTo>
                    <a:pt x="1219041" y="50954"/>
                  </a:lnTo>
                  <a:lnTo>
                    <a:pt x="1185799" y="47878"/>
                  </a:lnTo>
                  <a:lnTo>
                    <a:pt x="1141686" y="35180"/>
                  </a:lnTo>
                  <a:lnTo>
                    <a:pt x="1122299" y="24256"/>
                  </a:lnTo>
                  <a:lnTo>
                    <a:pt x="1116711" y="21208"/>
                  </a:lnTo>
                  <a:lnTo>
                    <a:pt x="1106170" y="15734"/>
                  </a:lnTo>
                  <a:lnTo>
                    <a:pt x="1074165" y="0"/>
                  </a:lnTo>
                  <a:close/>
                </a:path>
                <a:path w="2738754" h="2115820">
                  <a:moveTo>
                    <a:pt x="2738628" y="1302130"/>
                  </a:moveTo>
                  <a:lnTo>
                    <a:pt x="2621661" y="1360551"/>
                  </a:lnTo>
                  <a:lnTo>
                    <a:pt x="2625214" y="1360551"/>
                  </a:lnTo>
                  <a:lnTo>
                    <a:pt x="2738628" y="1302130"/>
                  </a:lnTo>
                  <a:close/>
                </a:path>
                <a:path w="2738754" h="2115820">
                  <a:moveTo>
                    <a:pt x="2621661" y="818514"/>
                  </a:moveTo>
                  <a:lnTo>
                    <a:pt x="2525755" y="842540"/>
                  </a:lnTo>
                  <a:lnTo>
                    <a:pt x="2509123" y="846222"/>
                  </a:lnTo>
                  <a:lnTo>
                    <a:pt x="2494686" y="847429"/>
                  </a:lnTo>
                  <a:lnTo>
                    <a:pt x="2469245" y="848154"/>
                  </a:lnTo>
                  <a:lnTo>
                    <a:pt x="2419604" y="850391"/>
                  </a:lnTo>
                  <a:lnTo>
                    <a:pt x="2706751" y="850391"/>
                  </a:lnTo>
                  <a:lnTo>
                    <a:pt x="2695652" y="828641"/>
                  </a:lnTo>
                  <a:lnTo>
                    <a:pt x="2682160" y="821832"/>
                  </a:lnTo>
                  <a:lnTo>
                    <a:pt x="2659691" y="821334"/>
                  </a:lnTo>
                  <a:lnTo>
                    <a:pt x="2621661" y="818514"/>
                  </a:lnTo>
                  <a:close/>
                </a:path>
                <a:path w="2738754" h="2115820">
                  <a:moveTo>
                    <a:pt x="2323846" y="494283"/>
                  </a:moveTo>
                  <a:lnTo>
                    <a:pt x="2285396" y="503999"/>
                  </a:lnTo>
                  <a:lnTo>
                    <a:pt x="2275589" y="506106"/>
                  </a:lnTo>
                  <a:lnTo>
                    <a:pt x="2254758" y="510285"/>
                  </a:lnTo>
                  <a:lnTo>
                    <a:pt x="2249170" y="511301"/>
                  </a:lnTo>
                  <a:lnTo>
                    <a:pt x="2244090" y="513714"/>
                  </a:lnTo>
                  <a:lnTo>
                    <a:pt x="2190877" y="531494"/>
                  </a:lnTo>
                  <a:lnTo>
                    <a:pt x="2178877" y="535279"/>
                  </a:lnTo>
                  <a:lnTo>
                    <a:pt x="2166794" y="538908"/>
                  </a:lnTo>
                  <a:lnTo>
                    <a:pt x="2154783" y="542799"/>
                  </a:lnTo>
                  <a:lnTo>
                    <a:pt x="2142998" y="547369"/>
                  </a:lnTo>
                  <a:lnTo>
                    <a:pt x="2131917" y="553537"/>
                  </a:lnTo>
                  <a:lnTo>
                    <a:pt x="2118455" y="561847"/>
                  </a:lnTo>
                  <a:lnTo>
                    <a:pt x="2103993" y="569587"/>
                  </a:lnTo>
                  <a:lnTo>
                    <a:pt x="2089880" y="574043"/>
                  </a:lnTo>
                  <a:lnTo>
                    <a:pt x="2065984" y="577080"/>
                  </a:lnTo>
                  <a:lnTo>
                    <a:pt x="1994153" y="584580"/>
                  </a:lnTo>
                  <a:lnTo>
                    <a:pt x="2395305" y="584580"/>
                  </a:lnTo>
                  <a:lnTo>
                    <a:pt x="2396886" y="556823"/>
                  </a:lnTo>
                  <a:lnTo>
                    <a:pt x="2398267" y="520826"/>
                  </a:lnTo>
                  <a:lnTo>
                    <a:pt x="2389550" y="501874"/>
                  </a:lnTo>
                  <a:lnTo>
                    <a:pt x="2367867" y="495030"/>
                  </a:lnTo>
                  <a:lnTo>
                    <a:pt x="2342778" y="494448"/>
                  </a:lnTo>
                  <a:lnTo>
                    <a:pt x="2323846" y="494283"/>
                  </a:lnTo>
                  <a:close/>
                </a:path>
                <a:path w="2738754" h="2115820">
                  <a:moveTo>
                    <a:pt x="1724947" y="223017"/>
                  </a:moveTo>
                  <a:lnTo>
                    <a:pt x="1707007" y="239140"/>
                  </a:lnTo>
                  <a:lnTo>
                    <a:pt x="1702363" y="245324"/>
                  </a:lnTo>
                  <a:lnTo>
                    <a:pt x="1698434" y="252031"/>
                  </a:lnTo>
                  <a:lnTo>
                    <a:pt x="1694791" y="258929"/>
                  </a:lnTo>
                  <a:lnTo>
                    <a:pt x="1691005" y="265683"/>
                  </a:lnTo>
                  <a:lnTo>
                    <a:pt x="1659127" y="287019"/>
                  </a:lnTo>
                  <a:lnTo>
                    <a:pt x="1648206" y="289813"/>
                  </a:lnTo>
                  <a:lnTo>
                    <a:pt x="1643126" y="292353"/>
                  </a:lnTo>
                  <a:lnTo>
                    <a:pt x="1611249" y="318896"/>
                  </a:lnTo>
                  <a:lnTo>
                    <a:pt x="1608201" y="323595"/>
                  </a:lnTo>
                  <a:lnTo>
                    <a:pt x="1609978" y="330834"/>
                  </a:lnTo>
                  <a:lnTo>
                    <a:pt x="1601977" y="338835"/>
                  </a:lnTo>
                  <a:lnTo>
                    <a:pt x="1595501" y="339089"/>
                  </a:lnTo>
                  <a:lnTo>
                    <a:pt x="1580761" y="341760"/>
                  </a:lnTo>
                  <a:lnTo>
                    <a:pt x="1571434" y="343058"/>
                  </a:lnTo>
                  <a:lnTo>
                    <a:pt x="1552828" y="345439"/>
                  </a:lnTo>
                  <a:lnTo>
                    <a:pt x="1969112" y="345439"/>
                  </a:lnTo>
                  <a:lnTo>
                    <a:pt x="1968200" y="265683"/>
                  </a:lnTo>
                  <a:lnTo>
                    <a:pt x="1967636" y="225123"/>
                  </a:lnTo>
                  <a:lnTo>
                    <a:pt x="1730422" y="225123"/>
                  </a:lnTo>
                  <a:lnTo>
                    <a:pt x="1724947" y="223017"/>
                  </a:lnTo>
                  <a:close/>
                </a:path>
                <a:path w="2738754" h="2115820">
                  <a:moveTo>
                    <a:pt x="1451737" y="285241"/>
                  </a:moveTo>
                  <a:lnTo>
                    <a:pt x="1445006" y="285622"/>
                  </a:lnTo>
                  <a:lnTo>
                    <a:pt x="1452880" y="285622"/>
                  </a:lnTo>
                  <a:lnTo>
                    <a:pt x="1451737" y="285241"/>
                  </a:lnTo>
                  <a:close/>
                </a:path>
                <a:path w="2738754" h="2115820">
                  <a:moveTo>
                    <a:pt x="1871852" y="74421"/>
                  </a:moveTo>
                  <a:lnTo>
                    <a:pt x="1807971" y="138175"/>
                  </a:lnTo>
                  <a:lnTo>
                    <a:pt x="1791063" y="143918"/>
                  </a:lnTo>
                  <a:lnTo>
                    <a:pt x="1784429" y="149351"/>
                  </a:lnTo>
                  <a:lnTo>
                    <a:pt x="1777628" y="162500"/>
                  </a:lnTo>
                  <a:lnTo>
                    <a:pt x="1760220" y="191388"/>
                  </a:lnTo>
                  <a:lnTo>
                    <a:pt x="1737492" y="222299"/>
                  </a:lnTo>
                  <a:lnTo>
                    <a:pt x="1730422" y="225123"/>
                  </a:lnTo>
                  <a:lnTo>
                    <a:pt x="1967636" y="225123"/>
                  </a:lnTo>
                  <a:lnTo>
                    <a:pt x="1967611" y="223265"/>
                  </a:lnTo>
                  <a:lnTo>
                    <a:pt x="1961884" y="219604"/>
                  </a:lnTo>
                  <a:lnTo>
                    <a:pt x="1955895" y="216169"/>
                  </a:lnTo>
                  <a:lnTo>
                    <a:pt x="1950430" y="212282"/>
                  </a:lnTo>
                  <a:lnTo>
                    <a:pt x="1946275" y="207263"/>
                  </a:lnTo>
                  <a:lnTo>
                    <a:pt x="1943512" y="199818"/>
                  </a:lnTo>
                  <a:lnTo>
                    <a:pt x="1942369" y="191801"/>
                  </a:lnTo>
                  <a:lnTo>
                    <a:pt x="1941845" y="183546"/>
                  </a:lnTo>
                  <a:lnTo>
                    <a:pt x="1940940" y="175386"/>
                  </a:lnTo>
                  <a:lnTo>
                    <a:pt x="1939857" y="168667"/>
                  </a:lnTo>
                  <a:lnTo>
                    <a:pt x="1938845" y="161925"/>
                  </a:lnTo>
                  <a:lnTo>
                    <a:pt x="1937547" y="155277"/>
                  </a:lnTo>
                  <a:lnTo>
                    <a:pt x="1935607" y="148844"/>
                  </a:lnTo>
                  <a:lnTo>
                    <a:pt x="1933448" y="142875"/>
                  </a:lnTo>
                  <a:lnTo>
                    <a:pt x="1927859" y="138556"/>
                  </a:lnTo>
                  <a:lnTo>
                    <a:pt x="1925065" y="132841"/>
                  </a:lnTo>
                  <a:lnTo>
                    <a:pt x="1922526" y="127888"/>
                  </a:lnTo>
                  <a:lnTo>
                    <a:pt x="1921509" y="122300"/>
                  </a:lnTo>
                  <a:lnTo>
                    <a:pt x="1919732" y="116966"/>
                  </a:lnTo>
                  <a:lnTo>
                    <a:pt x="1916176" y="111632"/>
                  </a:lnTo>
                  <a:lnTo>
                    <a:pt x="1911858" y="106679"/>
                  </a:lnTo>
                  <a:lnTo>
                    <a:pt x="1909064" y="100964"/>
                  </a:lnTo>
                  <a:lnTo>
                    <a:pt x="1906524" y="96011"/>
                  </a:lnTo>
                  <a:lnTo>
                    <a:pt x="1908302" y="88264"/>
                  </a:lnTo>
                  <a:lnTo>
                    <a:pt x="1903730" y="85089"/>
                  </a:lnTo>
                  <a:lnTo>
                    <a:pt x="1896391" y="81137"/>
                  </a:lnTo>
                  <a:lnTo>
                    <a:pt x="1888363" y="78612"/>
                  </a:lnTo>
                  <a:lnTo>
                    <a:pt x="1880048" y="76660"/>
                  </a:lnTo>
                  <a:lnTo>
                    <a:pt x="1871852" y="74421"/>
                  </a:lnTo>
                  <a:close/>
                </a:path>
                <a:path w="2738754" h="2115820">
                  <a:moveTo>
                    <a:pt x="1379093" y="123189"/>
                  </a:moveTo>
                  <a:lnTo>
                    <a:pt x="1371092" y="125729"/>
                  </a:lnTo>
                  <a:lnTo>
                    <a:pt x="1381184" y="125729"/>
                  </a:lnTo>
                  <a:lnTo>
                    <a:pt x="1379093" y="123189"/>
                  </a:lnTo>
                  <a:close/>
                </a:path>
              </a:pathLst>
            </a:custGeom>
            <a:solidFill>
              <a:srgbClr val="BEBEBE"/>
            </a:solidFill>
          </p:spPr>
          <p:txBody>
            <a:bodyPr wrap="square" lIns="0" tIns="0" rIns="0" bIns="0" rtlCol="0"/>
            <a:lstStyle/>
            <a:p>
              <a:endParaRPr/>
            </a:p>
          </p:txBody>
        </p:sp>
        <p:sp>
          <p:nvSpPr>
            <p:cNvPr id="91" name="object 4">
              <a:extLst>
                <a:ext uri="{FF2B5EF4-FFF2-40B4-BE49-F238E27FC236}">
                  <a16:creationId xmlns:a16="http://schemas.microsoft.com/office/drawing/2014/main" id="{8D5362BA-98FC-4050-80D7-DD3ED087F4DF}"/>
                </a:ext>
              </a:extLst>
            </p:cNvPr>
            <p:cNvSpPr/>
            <p:nvPr/>
          </p:nvSpPr>
          <p:spPr>
            <a:xfrm>
              <a:off x="953262" y="3345941"/>
              <a:ext cx="3283585" cy="2569210"/>
            </a:xfrm>
            <a:custGeom>
              <a:avLst/>
              <a:gdLst/>
              <a:ahLst/>
              <a:cxnLst/>
              <a:rect l="l" t="t" r="r" b="b"/>
              <a:pathLst>
                <a:path w="3283585" h="2569210">
                  <a:moveTo>
                    <a:pt x="3283204" y="2467356"/>
                  </a:moveTo>
                  <a:lnTo>
                    <a:pt x="3257283" y="2454402"/>
                  </a:lnTo>
                  <a:lnTo>
                    <a:pt x="3205480" y="2428494"/>
                  </a:lnTo>
                  <a:lnTo>
                    <a:pt x="3205480" y="2454402"/>
                  </a:lnTo>
                  <a:lnTo>
                    <a:pt x="69342" y="2454402"/>
                  </a:lnTo>
                  <a:lnTo>
                    <a:pt x="69342" y="77724"/>
                  </a:lnTo>
                  <a:lnTo>
                    <a:pt x="95250" y="77724"/>
                  </a:lnTo>
                  <a:lnTo>
                    <a:pt x="88773" y="64770"/>
                  </a:lnTo>
                  <a:lnTo>
                    <a:pt x="56388" y="0"/>
                  </a:lnTo>
                  <a:lnTo>
                    <a:pt x="17526" y="77724"/>
                  </a:lnTo>
                  <a:lnTo>
                    <a:pt x="43434" y="77724"/>
                  </a:lnTo>
                  <a:lnTo>
                    <a:pt x="43434" y="2454402"/>
                  </a:lnTo>
                  <a:lnTo>
                    <a:pt x="0" y="2454402"/>
                  </a:lnTo>
                  <a:lnTo>
                    <a:pt x="0" y="2480310"/>
                  </a:lnTo>
                  <a:lnTo>
                    <a:pt x="43434" y="2480310"/>
                  </a:lnTo>
                  <a:lnTo>
                    <a:pt x="43434" y="2569006"/>
                  </a:lnTo>
                  <a:lnTo>
                    <a:pt x="69342" y="2569006"/>
                  </a:lnTo>
                  <a:lnTo>
                    <a:pt x="69342" y="2480310"/>
                  </a:lnTo>
                  <a:lnTo>
                    <a:pt x="3205480" y="2480310"/>
                  </a:lnTo>
                  <a:lnTo>
                    <a:pt x="3205480" y="2506218"/>
                  </a:lnTo>
                  <a:lnTo>
                    <a:pt x="3257283" y="2480310"/>
                  </a:lnTo>
                  <a:lnTo>
                    <a:pt x="3283204" y="2467356"/>
                  </a:lnTo>
                  <a:close/>
                </a:path>
              </a:pathLst>
            </a:custGeom>
            <a:solidFill>
              <a:srgbClr val="000000"/>
            </a:solidFill>
          </p:spPr>
          <p:txBody>
            <a:bodyPr wrap="square" lIns="0" tIns="0" rIns="0" bIns="0" rtlCol="0"/>
            <a:lstStyle/>
            <a:p>
              <a:endParaRPr/>
            </a:p>
          </p:txBody>
        </p:sp>
        <p:sp>
          <p:nvSpPr>
            <p:cNvPr id="92" name="object 5">
              <a:extLst>
                <a:ext uri="{FF2B5EF4-FFF2-40B4-BE49-F238E27FC236}">
                  <a16:creationId xmlns:a16="http://schemas.microsoft.com/office/drawing/2014/main" id="{4EE2D3C5-E7E1-4A87-903C-90DEDC529308}"/>
                </a:ext>
              </a:extLst>
            </p:cNvPr>
            <p:cNvSpPr/>
            <p:nvPr/>
          </p:nvSpPr>
          <p:spPr>
            <a:xfrm>
              <a:off x="922781" y="3853433"/>
              <a:ext cx="2468880" cy="2103755"/>
            </a:xfrm>
            <a:custGeom>
              <a:avLst/>
              <a:gdLst/>
              <a:ahLst/>
              <a:cxnLst/>
              <a:rect l="l" t="t" r="r" b="b"/>
              <a:pathLst>
                <a:path w="2468879" h="2103754">
                  <a:moveTo>
                    <a:pt x="2468626" y="1345692"/>
                  </a:moveTo>
                  <a:lnTo>
                    <a:pt x="982980" y="2103310"/>
                  </a:lnTo>
                </a:path>
                <a:path w="2468879" h="2103754">
                  <a:moveTo>
                    <a:pt x="0" y="1111123"/>
                  </a:moveTo>
                  <a:lnTo>
                    <a:pt x="1047623" y="0"/>
                  </a:lnTo>
                </a:path>
              </a:pathLst>
            </a:custGeom>
            <a:ln w="19812">
              <a:solidFill>
                <a:srgbClr val="1515DB"/>
              </a:solidFill>
            </a:ln>
          </p:spPr>
          <p:txBody>
            <a:bodyPr wrap="square" lIns="0" tIns="0" rIns="0" bIns="0" rtlCol="0"/>
            <a:lstStyle/>
            <a:p>
              <a:endParaRPr/>
            </a:p>
          </p:txBody>
        </p:sp>
        <p:sp>
          <p:nvSpPr>
            <p:cNvPr id="93" name="object 6">
              <a:extLst>
                <a:ext uri="{FF2B5EF4-FFF2-40B4-BE49-F238E27FC236}">
                  <a16:creationId xmlns:a16="http://schemas.microsoft.com/office/drawing/2014/main" id="{D36A5DF3-1919-45B8-97E3-20660EA9D1D0}"/>
                </a:ext>
              </a:extLst>
            </p:cNvPr>
            <p:cNvSpPr/>
            <p:nvPr/>
          </p:nvSpPr>
          <p:spPr>
            <a:xfrm>
              <a:off x="1949576" y="3853687"/>
              <a:ext cx="118618" cy="155575"/>
            </a:xfrm>
            <a:prstGeom prst="rect">
              <a:avLst/>
            </a:prstGeom>
            <a:blipFill>
              <a:blip r:embed="rId2" cstate="print"/>
              <a:stretch>
                <a:fillRect/>
              </a:stretch>
            </a:blipFill>
          </p:spPr>
          <p:txBody>
            <a:bodyPr wrap="square" lIns="0" tIns="0" rIns="0" bIns="0" rtlCol="0"/>
            <a:lstStyle/>
            <a:p>
              <a:endParaRPr/>
            </a:p>
          </p:txBody>
        </p:sp>
        <p:sp>
          <p:nvSpPr>
            <p:cNvPr id="94" name="object 7">
              <a:extLst>
                <a:ext uri="{FF2B5EF4-FFF2-40B4-BE49-F238E27FC236}">
                  <a16:creationId xmlns:a16="http://schemas.microsoft.com/office/drawing/2014/main" id="{87229A88-4ECA-41E7-A004-1EF586A10FD6}"/>
                </a:ext>
              </a:extLst>
            </p:cNvPr>
            <p:cNvSpPr/>
            <p:nvPr/>
          </p:nvSpPr>
          <p:spPr>
            <a:xfrm>
              <a:off x="914819" y="4943347"/>
              <a:ext cx="162560" cy="214629"/>
            </a:xfrm>
            <a:custGeom>
              <a:avLst/>
              <a:gdLst/>
              <a:ahLst/>
              <a:cxnLst/>
              <a:rect l="l" t="t" r="r" b="b"/>
              <a:pathLst>
                <a:path w="162559" h="214629">
                  <a:moveTo>
                    <a:pt x="108921" y="158852"/>
                  </a:moveTo>
                  <a:lnTo>
                    <a:pt x="86245" y="175640"/>
                  </a:lnTo>
                  <a:lnTo>
                    <a:pt x="162204" y="214121"/>
                  </a:lnTo>
                  <a:lnTo>
                    <a:pt x="154287" y="169037"/>
                  </a:lnTo>
                  <a:lnTo>
                    <a:pt x="116459" y="169037"/>
                  </a:lnTo>
                  <a:lnTo>
                    <a:pt x="108921" y="158852"/>
                  </a:lnTo>
                  <a:close/>
                </a:path>
                <a:path w="162559" h="214629">
                  <a:moveTo>
                    <a:pt x="124853" y="147057"/>
                  </a:moveTo>
                  <a:lnTo>
                    <a:pt x="108921" y="158852"/>
                  </a:lnTo>
                  <a:lnTo>
                    <a:pt x="116459" y="169037"/>
                  </a:lnTo>
                  <a:lnTo>
                    <a:pt x="132384" y="157225"/>
                  </a:lnTo>
                  <a:lnTo>
                    <a:pt x="124853" y="147057"/>
                  </a:lnTo>
                  <a:close/>
                </a:path>
                <a:path w="162559" h="214629">
                  <a:moveTo>
                    <a:pt x="147485" y="130301"/>
                  </a:moveTo>
                  <a:lnTo>
                    <a:pt x="124853" y="147057"/>
                  </a:lnTo>
                  <a:lnTo>
                    <a:pt x="132384" y="157225"/>
                  </a:lnTo>
                  <a:lnTo>
                    <a:pt x="116459" y="169037"/>
                  </a:lnTo>
                  <a:lnTo>
                    <a:pt x="154287" y="169037"/>
                  </a:lnTo>
                  <a:lnTo>
                    <a:pt x="147485" y="130301"/>
                  </a:lnTo>
                  <a:close/>
                </a:path>
                <a:path w="162559" h="214629">
                  <a:moveTo>
                    <a:pt x="15925" y="0"/>
                  </a:moveTo>
                  <a:lnTo>
                    <a:pt x="0" y="11683"/>
                  </a:lnTo>
                  <a:lnTo>
                    <a:pt x="108921" y="158852"/>
                  </a:lnTo>
                  <a:lnTo>
                    <a:pt x="124853" y="147057"/>
                  </a:lnTo>
                  <a:lnTo>
                    <a:pt x="15925" y="0"/>
                  </a:lnTo>
                  <a:close/>
                </a:path>
              </a:pathLst>
            </a:custGeom>
            <a:solidFill>
              <a:srgbClr val="1515DB"/>
            </a:solidFill>
          </p:spPr>
          <p:txBody>
            <a:bodyPr wrap="square" lIns="0" tIns="0" rIns="0" bIns="0" rtlCol="0"/>
            <a:lstStyle/>
            <a:p>
              <a:endParaRPr/>
            </a:p>
          </p:txBody>
        </p:sp>
        <p:sp>
          <p:nvSpPr>
            <p:cNvPr id="95" name="object 8">
              <a:extLst>
                <a:ext uri="{FF2B5EF4-FFF2-40B4-BE49-F238E27FC236}">
                  <a16:creationId xmlns:a16="http://schemas.microsoft.com/office/drawing/2014/main" id="{CD189814-1B10-43CB-882E-C65ED22EF4F1}"/>
                </a:ext>
              </a:extLst>
            </p:cNvPr>
            <p:cNvSpPr/>
            <p:nvPr/>
          </p:nvSpPr>
          <p:spPr>
            <a:xfrm>
              <a:off x="3230118" y="5071109"/>
              <a:ext cx="122301" cy="190626"/>
            </a:xfrm>
            <a:prstGeom prst="rect">
              <a:avLst/>
            </a:prstGeom>
            <a:blipFill>
              <a:blip r:embed="rId3" cstate="print"/>
              <a:stretch>
                <a:fillRect/>
              </a:stretch>
            </a:blipFill>
          </p:spPr>
          <p:txBody>
            <a:bodyPr wrap="square" lIns="0" tIns="0" rIns="0" bIns="0" rtlCol="0"/>
            <a:lstStyle/>
            <a:p>
              <a:endParaRPr/>
            </a:p>
          </p:txBody>
        </p:sp>
        <p:sp>
          <p:nvSpPr>
            <p:cNvPr id="96" name="object 9">
              <a:extLst>
                <a:ext uri="{FF2B5EF4-FFF2-40B4-BE49-F238E27FC236}">
                  <a16:creationId xmlns:a16="http://schemas.microsoft.com/office/drawing/2014/main" id="{D3542892-A9FF-44DB-8A6A-4AA0C4764B43}"/>
                </a:ext>
              </a:extLst>
            </p:cNvPr>
            <p:cNvSpPr/>
            <p:nvPr/>
          </p:nvSpPr>
          <p:spPr>
            <a:xfrm>
              <a:off x="1799081" y="5839205"/>
              <a:ext cx="132969" cy="154152"/>
            </a:xfrm>
            <a:prstGeom prst="rect">
              <a:avLst/>
            </a:prstGeom>
            <a:blipFill>
              <a:blip r:embed="rId4" cstate="print"/>
              <a:stretch>
                <a:fillRect/>
              </a:stretch>
            </a:blipFill>
          </p:spPr>
          <p:txBody>
            <a:bodyPr wrap="square" lIns="0" tIns="0" rIns="0" bIns="0" rtlCol="0"/>
            <a:lstStyle/>
            <a:p>
              <a:endParaRPr/>
            </a:p>
          </p:txBody>
        </p:sp>
        <p:sp>
          <p:nvSpPr>
            <p:cNvPr id="97" name="object 10">
              <a:extLst>
                <a:ext uri="{FF2B5EF4-FFF2-40B4-BE49-F238E27FC236}">
                  <a16:creationId xmlns:a16="http://schemas.microsoft.com/office/drawing/2014/main" id="{3C557C2A-7FB9-484C-A609-AFC2F145E03E}"/>
                </a:ext>
              </a:extLst>
            </p:cNvPr>
            <p:cNvSpPr/>
            <p:nvPr/>
          </p:nvSpPr>
          <p:spPr>
            <a:xfrm>
              <a:off x="746061" y="5665469"/>
              <a:ext cx="436765" cy="370332"/>
            </a:xfrm>
            <a:prstGeom prst="rect">
              <a:avLst/>
            </a:prstGeom>
            <a:blipFill>
              <a:blip r:embed="rId5" cstate="print"/>
              <a:stretch>
                <a:fillRect/>
              </a:stretch>
            </a:blipFill>
          </p:spPr>
          <p:txBody>
            <a:bodyPr wrap="square" lIns="0" tIns="0" rIns="0" bIns="0" rtlCol="0"/>
            <a:lstStyle/>
            <a:p>
              <a:endParaRPr/>
            </a:p>
          </p:txBody>
        </p:sp>
        <p:sp>
          <p:nvSpPr>
            <p:cNvPr id="98" name="object 11">
              <a:extLst>
                <a:ext uri="{FF2B5EF4-FFF2-40B4-BE49-F238E27FC236}">
                  <a16:creationId xmlns:a16="http://schemas.microsoft.com/office/drawing/2014/main" id="{059486CF-10C1-455D-810A-1B3F079EA301}"/>
                </a:ext>
              </a:extLst>
            </p:cNvPr>
            <p:cNvSpPr/>
            <p:nvPr/>
          </p:nvSpPr>
          <p:spPr>
            <a:xfrm>
              <a:off x="943355" y="4502911"/>
              <a:ext cx="147320" cy="655320"/>
            </a:xfrm>
            <a:custGeom>
              <a:avLst/>
              <a:gdLst/>
              <a:ahLst/>
              <a:cxnLst/>
              <a:rect l="l" t="t" r="r" b="b"/>
              <a:pathLst>
                <a:path w="147319" h="655320">
                  <a:moveTo>
                    <a:pt x="0" y="655319"/>
                  </a:moveTo>
                  <a:lnTo>
                    <a:pt x="147180" y="655319"/>
                  </a:lnTo>
                </a:path>
                <a:path w="147319" h="655320">
                  <a:moveTo>
                    <a:pt x="0" y="0"/>
                  </a:moveTo>
                  <a:lnTo>
                    <a:pt x="147180" y="0"/>
                  </a:lnTo>
                </a:path>
              </a:pathLst>
            </a:custGeom>
            <a:ln w="20320">
              <a:solidFill>
                <a:srgbClr val="000000"/>
              </a:solidFill>
            </a:ln>
          </p:spPr>
          <p:txBody>
            <a:bodyPr wrap="square" lIns="0" tIns="0" rIns="0" bIns="0" rtlCol="0"/>
            <a:lstStyle/>
            <a:p>
              <a:endParaRPr/>
            </a:p>
          </p:txBody>
        </p:sp>
        <p:sp>
          <p:nvSpPr>
            <p:cNvPr id="99" name="object 12">
              <a:extLst>
                <a:ext uri="{FF2B5EF4-FFF2-40B4-BE49-F238E27FC236}">
                  <a16:creationId xmlns:a16="http://schemas.microsoft.com/office/drawing/2014/main" id="{E6570432-D574-44DA-BCD7-FC04CFC2A003}"/>
                </a:ext>
              </a:extLst>
            </p:cNvPr>
            <p:cNvSpPr/>
            <p:nvPr/>
          </p:nvSpPr>
          <p:spPr>
            <a:xfrm>
              <a:off x="929639" y="3798823"/>
              <a:ext cx="816610" cy="2075814"/>
            </a:xfrm>
            <a:custGeom>
              <a:avLst/>
              <a:gdLst/>
              <a:ahLst/>
              <a:cxnLst/>
              <a:rect l="l" t="t" r="r" b="b"/>
              <a:pathLst>
                <a:path w="816610" h="2075814">
                  <a:moveTo>
                    <a:pt x="0" y="0"/>
                  </a:moveTo>
                  <a:lnTo>
                    <a:pt x="147180" y="0"/>
                  </a:lnTo>
                </a:path>
                <a:path w="816610" h="2075814">
                  <a:moveTo>
                    <a:pt x="816356" y="1942083"/>
                  </a:moveTo>
                  <a:lnTo>
                    <a:pt x="816356" y="2075230"/>
                  </a:lnTo>
                </a:path>
              </a:pathLst>
            </a:custGeom>
            <a:ln w="20319">
              <a:solidFill>
                <a:srgbClr val="000000"/>
              </a:solidFill>
            </a:ln>
          </p:spPr>
          <p:txBody>
            <a:bodyPr wrap="square" lIns="0" tIns="0" rIns="0" bIns="0" rtlCol="0"/>
            <a:lstStyle/>
            <a:p>
              <a:endParaRPr/>
            </a:p>
          </p:txBody>
        </p:sp>
        <p:sp>
          <p:nvSpPr>
            <p:cNvPr id="100" name="object 13">
              <a:extLst>
                <a:ext uri="{FF2B5EF4-FFF2-40B4-BE49-F238E27FC236}">
                  <a16:creationId xmlns:a16="http://schemas.microsoft.com/office/drawing/2014/main" id="{97678D40-A8CB-413E-AA99-423767A5FB88}"/>
                </a:ext>
              </a:extLst>
            </p:cNvPr>
            <p:cNvSpPr/>
            <p:nvPr/>
          </p:nvSpPr>
          <p:spPr>
            <a:xfrm>
              <a:off x="2538222" y="5763005"/>
              <a:ext cx="635" cy="113664"/>
            </a:xfrm>
            <a:custGeom>
              <a:avLst/>
              <a:gdLst/>
              <a:ahLst/>
              <a:cxnLst/>
              <a:rect l="l" t="t" r="r" b="b"/>
              <a:pathLst>
                <a:path w="635" h="113664">
                  <a:moveTo>
                    <a:pt x="507" y="0"/>
                  </a:moveTo>
                  <a:lnTo>
                    <a:pt x="0" y="0"/>
                  </a:lnTo>
                  <a:lnTo>
                    <a:pt x="0" y="113334"/>
                  </a:lnTo>
                  <a:lnTo>
                    <a:pt x="507" y="113334"/>
                  </a:lnTo>
                  <a:lnTo>
                    <a:pt x="507" y="0"/>
                  </a:lnTo>
                  <a:close/>
                </a:path>
              </a:pathLst>
            </a:custGeom>
            <a:solidFill>
              <a:srgbClr val="000000"/>
            </a:solidFill>
          </p:spPr>
          <p:txBody>
            <a:bodyPr wrap="square" lIns="0" tIns="0" rIns="0" bIns="0" rtlCol="0"/>
            <a:lstStyle/>
            <a:p>
              <a:endParaRPr/>
            </a:p>
          </p:txBody>
        </p:sp>
        <p:sp>
          <p:nvSpPr>
            <p:cNvPr id="101" name="object 14">
              <a:extLst>
                <a:ext uri="{FF2B5EF4-FFF2-40B4-BE49-F238E27FC236}">
                  <a16:creationId xmlns:a16="http://schemas.microsoft.com/office/drawing/2014/main" id="{214DCCCB-D8CE-422F-91E5-33F9B4BB91BB}"/>
                </a:ext>
              </a:extLst>
            </p:cNvPr>
            <p:cNvSpPr/>
            <p:nvPr/>
          </p:nvSpPr>
          <p:spPr>
            <a:xfrm>
              <a:off x="3330701" y="5763005"/>
              <a:ext cx="635" cy="113664"/>
            </a:xfrm>
            <a:custGeom>
              <a:avLst/>
              <a:gdLst/>
              <a:ahLst/>
              <a:cxnLst/>
              <a:rect l="l" t="t" r="r" b="b"/>
              <a:pathLst>
                <a:path w="635" h="113664">
                  <a:moveTo>
                    <a:pt x="253" y="-9905"/>
                  </a:moveTo>
                  <a:lnTo>
                    <a:pt x="253" y="123240"/>
                  </a:lnTo>
                </a:path>
              </a:pathLst>
            </a:custGeom>
            <a:ln w="20319">
              <a:solidFill>
                <a:srgbClr val="000000"/>
              </a:solidFill>
            </a:ln>
          </p:spPr>
          <p:txBody>
            <a:bodyPr wrap="square" lIns="0" tIns="0" rIns="0" bIns="0" rtlCol="0"/>
            <a:lstStyle/>
            <a:p>
              <a:endParaRPr/>
            </a:p>
          </p:txBody>
        </p:sp>
        <p:sp>
          <p:nvSpPr>
            <p:cNvPr id="102" name="object 15">
              <a:extLst>
                <a:ext uri="{FF2B5EF4-FFF2-40B4-BE49-F238E27FC236}">
                  <a16:creationId xmlns:a16="http://schemas.microsoft.com/office/drawing/2014/main" id="{18365FA2-5641-4AA7-8171-22CF7C025F11}"/>
                </a:ext>
              </a:extLst>
            </p:cNvPr>
            <p:cNvSpPr/>
            <p:nvPr/>
          </p:nvSpPr>
          <p:spPr>
            <a:xfrm>
              <a:off x="952499" y="4855463"/>
              <a:ext cx="438150" cy="1002030"/>
            </a:xfrm>
            <a:custGeom>
              <a:avLst/>
              <a:gdLst/>
              <a:ahLst/>
              <a:cxnLst/>
              <a:rect l="l" t="t" r="r" b="b"/>
              <a:pathLst>
                <a:path w="438150" h="1002029">
                  <a:moveTo>
                    <a:pt x="127368" y="605536"/>
                  </a:moveTo>
                  <a:lnTo>
                    <a:pt x="0" y="605028"/>
                  </a:lnTo>
                </a:path>
                <a:path w="438150" h="1002029">
                  <a:moveTo>
                    <a:pt x="127368" y="508"/>
                  </a:moveTo>
                  <a:lnTo>
                    <a:pt x="0" y="0"/>
                  </a:lnTo>
                </a:path>
                <a:path w="438150" h="1002029">
                  <a:moveTo>
                    <a:pt x="437388" y="1001826"/>
                  </a:moveTo>
                  <a:lnTo>
                    <a:pt x="437896" y="888492"/>
                  </a:lnTo>
                </a:path>
              </a:pathLst>
            </a:custGeom>
            <a:ln w="9144">
              <a:solidFill>
                <a:srgbClr val="000000"/>
              </a:solidFill>
            </a:ln>
          </p:spPr>
          <p:txBody>
            <a:bodyPr wrap="square" lIns="0" tIns="0" rIns="0" bIns="0" rtlCol="0"/>
            <a:lstStyle/>
            <a:p>
              <a:endParaRPr/>
            </a:p>
          </p:txBody>
        </p:sp>
        <p:sp>
          <p:nvSpPr>
            <p:cNvPr id="103" name="object 16">
              <a:extLst>
                <a:ext uri="{FF2B5EF4-FFF2-40B4-BE49-F238E27FC236}">
                  <a16:creationId xmlns:a16="http://schemas.microsoft.com/office/drawing/2014/main" id="{903033DC-7156-4FF6-99B9-D432EC5823AB}"/>
                </a:ext>
              </a:extLst>
            </p:cNvPr>
            <p:cNvSpPr/>
            <p:nvPr/>
          </p:nvSpPr>
          <p:spPr>
            <a:xfrm>
              <a:off x="2933700" y="5762243"/>
              <a:ext cx="635" cy="113664"/>
            </a:xfrm>
            <a:custGeom>
              <a:avLst/>
              <a:gdLst/>
              <a:ahLst/>
              <a:cxnLst/>
              <a:rect l="l" t="t" r="r" b="b"/>
              <a:pathLst>
                <a:path w="635" h="113664">
                  <a:moveTo>
                    <a:pt x="507" y="0"/>
                  </a:moveTo>
                  <a:lnTo>
                    <a:pt x="0" y="0"/>
                  </a:lnTo>
                  <a:lnTo>
                    <a:pt x="0" y="113334"/>
                  </a:lnTo>
                  <a:lnTo>
                    <a:pt x="507" y="113334"/>
                  </a:lnTo>
                  <a:lnTo>
                    <a:pt x="507" y="0"/>
                  </a:lnTo>
                  <a:close/>
                </a:path>
              </a:pathLst>
            </a:custGeom>
            <a:solidFill>
              <a:srgbClr val="000000"/>
            </a:solidFill>
          </p:spPr>
          <p:txBody>
            <a:bodyPr wrap="square" lIns="0" tIns="0" rIns="0" bIns="0" rtlCol="0"/>
            <a:lstStyle/>
            <a:p>
              <a:endParaRPr/>
            </a:p>
          </p:txBody>
        </p:sp>
      </p:grpSp>
      <p:sp>
        <p:nvSpPr>
          <p:cNvPr id="104" name="object 19">
            <a:extLst>
              <a:ext uri="{FF2B5EF4-FFF2-40B4-BE49-F238E27FC236}">
                <a16:creationId xmlns:a16="http://schemas.microsoft.com/office/drawing/2014/main" id="{608EF4BD-076D-403F-A4A4-39762A29958F}"/>
              </a:ext>
            </a:extLst>
          </p:cNvPr>
          <p:cNvSpPr/>
          <p:nvPr/>
        </p:nvSpPr>
        <p:spPr>
          <a:xfrm>
            <a:off x="4183462" y="4862306"/>
            <a:ext cx="233172" cy="138684"/>
          </a:xfrm>
          <a:prstGeom prst="rect">
            <a:avLst/>
          </a:prstGeom>
          <a:blipFill>
            <a:blip r:embed="rId6" cstate="print"/>
            <a:stretch>
              <a:fillRect/>
            </a:stretch>
          </a:blipFill>
        </p:spPr>
        <p:txBody>
          <a:bodyPr wrap="square" lIns="0" tIns="0" rIns="0" bIns="0" rtlCol="0"/>
          <a:lstStyle/>
          <a:p>
            <a:endParaRPr/>
          </a:p>
        </p:txBody>
      </p:sp>
      <p:sp>
        <p:nvSpPr>
          <p:cNvPr id="105" name="object 20">
            <a:extLst>
              <a:ext uri="{FF2B5EF4-FFF2-40B4-BE49-F238E27FC236}">
                <a16:creationId xmlns:a16="http://schemas.microsoft.com/office/drawing/2014/main" id="{09AAE307-9CF0-4F1B-8873-28DDEFB84A21}"/>
              </a:ext>
            </a:extLst>
          </p:cNvPr>
          <p:cNvSpPr/>
          <p:nvPr/>
        </p:nvSpPr>
        <p:spPr>
          <a:xfrm>
            <a:off x="713314" y="2225787"/>
            <a:ext cx="239268" cy="140208"/>
          </a:xfrm>
          <a:prstGeom prst="rect">
            <a:avLst/>
          </a:prstGeom>
          <a:blipFill>
            <a:blip r:embed="rId7" cstate="print"/>
            <a:stretch>
              <a:fillRect/>
            </a:stretch>
          </a:blipFill>
        </p:spPr>
        <p:txBody>
          <a:bodyPr wrap="square" lIns="0" tIns="0" rIns="0" bIns="0" rtlCol="0"/>
          <a:lstStyle/>
          <a:p>
            <a:endParaRPr/>
          </a:p>
        </p:txBody>
      </p:sp>
      <p:sp>
        <p:nvSpPr>
          <p:cNvPr id="106" name="object 21">
            <a:extLst>
              <a:ext uri="{FF2B5EF4-FFF2-40B4-BE49-F238E27FC236}">
                <a16:creationId xmlns:a16="http://schemas.microsoft.com/office/drawing/2014/main" id="{A94EF29D-2812-472D-9930-54A8C7E34B27}"/>
              </a:ext>
            </a:extLst>
          </p:cNvPr>
          <p:cNvSpPr txBox="1"/>
          <p:nvPr/>
        </p:nvSpPr>
        <p:spPr>
          <a:xfrm>
            <a:off x="530535" y="4148821"/>
            <a:ext cx="229870"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50</a:t>
            </a:r>
            <a:endParaRPr sz="1600">
              <a:latin typeface="Calibri"/>
              <a:cs typeface="Calibri"/>
            </a:endParaRPr>
          </a:p>
        </p:txBody>
      </p:sp>
      <p:sp>
        <p:nvSpPr>
          <p:cNvPr id="107" name="object 22">
            <a:extLst>
              <a:ext uri="{FF2B5EF4-FFF2-40B4-BE49-F238E27FC236}">
                <a16:creationId xmlns:a16="http://schemas.microsoft.com/office/drawing/2014/main" id="{6B32B137-DF1A-497B-A8E1-D9D495CF7A47}"/>
              </a:ext>
            </a:extLst>
          </p:cNvPr>
          <p:cNvSpPr txBox="1"/>
          <p:nvPr/>
        </p:nvSpPr>
        <p:spPr>
          <a:xfrm>
            <a:off x="470489" y="3512169"/>
            <a:ext cx="332105"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100</a:t>
            </a:r>
            <a:endParaRPr sz="1600">
              <a:latin typeface="Calibri"/>
              <a:cs typeface="Calibri"/>
            </a:endParaRPr>
          </a:p>
        </p:txBody>
      </p:sp>
      <p:sp>
        <p:nvSpPr>
          <p:cNvPr id="108" name="object 23">
            <a:extLst>
              <a:ext uri="{FF2B5EF4-FFF2-40B4-BE49-F238E27FC236}">
                <a16:creationId xmlns:a16="http://schemas.microsoft.com/office/drawing/2014/main" id="{915FBFC7-7DAA-4606-87A4-F0F690B055B0}"/>
              </a:ext>
            </a:extLst>
          </p:cNvPr>
          <p:cNvSpPr txBox="1"/>
          <p:nvPr/>
        </p:nvSpPr>
        <p:spPr>
          <a:xfrm>
            <a:off x="1426673" y="4937694"/>
            <a:ext cx="230504"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5</a:t>
            </a:r>
            <a:r>
              <a:rPr sz="1600" spc="-5" dirty="0">
                <a:latin typeface="Calibri"/>
                <a:cs typeface="Calibri"/>
              </a:rPr>
              <a:t>0</a:t>
            </a:r>
            <a:endParaRPr sz="1600">
              <a:latin typeface="Calibri"/>
              <a:cs typeface="Calibri"/>
            </a:endParaRPr>
          </a:p>
        </p:txBody>
      </p:sp>
      <p:sp>
        <p:nvSpPr>
          <p:cNvPr id="109" name="object 24">
            <a:extLst>
              <a:ext uri="{FF2B5EF4-FFF2-40B4-BE49-F238E27FC236}">
                <a16:creationId xmlns:a16="http://schemas.microsoft.com/office/drawing/2014/main" id="{2E164065-AC8E-4EC5-8DB5-DD15673BF74C}"/>
              </a:ext>
            </a:extLst>
          </p:cNvPr>
          <p:cNvSpPr txBox="1"/>
          <p:nvPr/>
        </p:nvSpPr>
        <p:spPr>
          <a:xfrm>
            <a:off x="2225502" y="4937694"/>
            <a:ext cx="332105"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100</a:t>
            </a:r>
            <a:endParaRPr sz="1600">
              <a:latin typeface="Calibri"/>
              <a:cs typeface="Calibri"/>
            </a:endParaRPr>
          </a:p>
        </p:txBody>
      </p:sp>
      <p:grpSp>
        <p:nvGrpSpPr>
          <p:cNvPr id="110" name="object 25">
            <a:extLst>
              <a:ext uri="{FF2B5EF4-FFF2-40B4-BE49-F238E27FC236}">
                <a16:creationId xmlns:a16="http://schemas.microsoft.com/office/drawing/2014/main" id="{B2437326-A435-4C71-8FF8-E6C7F76FF430}"/>
              </a:ext>
            </a:extLst>
          </p:cNvPr>
          <p:cNvGrpSpPr/>
          <p:nvPr/>
        </p:nvGrpSpPr>
        <p:grpSpPr>
          <a:xfrm>
            <a:off x="5495626" y="2149587"/>
            <a:ext cx="3532504" cy="2896870"/>
            <a:chOff x="5672328" y="3061716"/>
            <a:chExt cx="3532504" cy="2896870"/>
          </a:xfrm>
        </p:grpSpPr>
        <p:sp>
          <p:nvSpPr>
            <p:cNvPr id="111" name="object 26">
              <a:extLst>
                <a:ext uri="{FF2B5EF4-FFF2-40B4-BE49-F238E27FC236}">
                  <a16:creationId xmlns:a16="http://schemas.microsoft.com/office/drawing/2014/main" id="{A93887CF-524B-45EA-AC86-F5B650F05E29}"/>
                </a:ext>
              </a:extLst>
            </p:cNvPr>
            <p:cNvSpPr/>
            <p:nvPr/>
          </p:nvSpPr>
          <p:spPr>
            <a:xfrm>
              <a:off x="5921502" y="3268217"/>
              <a:ext cx="3283585" cy="2569210"/>
            </a:xfrm>
            <a:custGeom>
              <a:avLst/>
              <a:gdLst/>
              <a:ahLst/>
              <a:cxnLst/>
              <a:rect l="l" t="t" r="r" b="b"/>
              <a:pathLst>
                <a:path w="3283584" h="2569210">
                  <a:moveTo>
                    <a:pt x="3283204" y="2467356"/>
                  </a:moveTo>
                  <a:lnTo>
                    <a:pt x="3257296" y="2454402"/>
                  </a:lnTo>
                  <a:lnTo>
                    <a:pt x="3205480" y="2428494"/>
                  </a:lnTo>
                  <a:lnTo>
                    <a:pt x="3205480" y="2454402"/>
                  </a:lnTo>
                  <a:lnTo>
                    <a:pt x="69342" y="2454402"/>
                  </a:lnTo>
                  <a:lnTo>
                    <a:pt x="69342" y="77724"/>
                  </a:lnTo>
                  <a:lnTo>
                    <a:pt x="95250" y="77724"/>
                  </a:lnTo>
                  <a:lnTo>
                    <a:pt x="88773" y="64770"/>
                  </a:lnTo>
                  <a:lnTo>
                    <a:pt x="56388" y="0"/>
                  </a:lnTo>
                  <a:lnTo>
                    <a:pt x="17526" y="77724"/>
                  </a:lnTo>
                  <a:lnTo>
                    <a:pt x="43434" y="77724"/>
                  </a:lnTo>
                  <a:lnTo>
                    <a:pt x="43434" y="2454402"/>
                  </a:lnTo>
                  <a:lnTo>
                    <a:pt x="0" y="2454402"/>
                  </a:lnTo>
                  <a:lnTo>
                    <a:pt x="0" y="2480310"/>
                  </a:lnTo>
                  <a:lnTo>
                    <a:pt x="43434" y="2480310"/>
                  </a:lnTo>
                  <a:lnTo>
                    <a:pt x="43434" y="2569006"/>
                  </a:lnTo>
                  <a:lnTo>
                    <a:pt x="69342" y="2569006"/>
                  </a:lnTo>
                  <a:lnTo>
                    <a:pt x="69342" y="2480310"/>
                  </a:lnTo>
                  <a:lnTo>
                    <a:pt x="3205480" y="2480310"/>
                  </a:lnTo>
                  <a:lnTo>
                    <a:pt x="3205480" y="2506218"/>
                  </a:lnTo>
                  <a:lnTo>
                    <a:pt x="3257296" y="2480310"/>
                  </a:lnTo>
                  <a:lnTo>
                    <a:pt x="3283204" y="2467356"/>
                  </a:lnTo>
                  <a:close/>
                </a:path>
              </a:pathLst>
            </a:custGeom>
            <a:solidFill>
              <a:srgbClr val="000000"/>
            </a:solidFill>
          </p:spPr>
          <p:txBody>
            <a:bodyPr wrap="square" lIns="0" tIns="0" rIns="0" bIns="0" rtlCol="0"/>
            <a:lstStyle/>
            <a:p>
              <a:endParaRPr/>
            </a:p>
          </p:txBody>
        </p:sp>
        <p:sp>
          <p:nvSpPr>
            <p:cNvPr id="112" name="object 27">
              <a:extLst>
                <a:ext uri="{FF2B5EF4-FFF2-40B4-BE49-F238E27FC236}">
                  <a16:creationId xmlns:a16="http://schemas.microsoft.com/office/drawing/2014/main" id="{AFF8D2FE-88D7-4C58-BBE1-AB2708803083}"/>
                </a:ext>
              </a:extLst>
            </p:cNvPr>
            <p:cNvSpPr/>
            <p:nvPr/>
          </p:nvSpPr>
          <p:spPr>
            <a:xfrm>
              <a:off x="8971788" y="4224527"/>
              <a:ext cx="24130" cy="24130"/>
            </a:xfrm>
            <a:custGeom>
              <a:avLst/>
              <a:gdLst/>
              <a:ahLst/>
              <a:cxnLst/>
              <a:rect l="l" t="t" r="r" b="b"/>
              <a:pathLst>
                <a:path w="24129" h="24129">
                  <a:moveTo>
                    <a:pt x="23875" y="0"/>
                  </a:moveTo>
                  <a:lnTo>
                    <a:pt x="0" y="24003"/>
                  </a:lnTo>
                </a:path>
              </a:pathLst>
            </a:custGeom>
            <a:ln w="9144">
              <a:solidFill>
                <a:srgbClr val="339966"/>
              </a:solidFill>
            </a:ln>
          </p:spPr>
          <p:txBody>
            <a:bodyPr wrap="square" lIns="0" tIns="0" rIns="0" bIns="0" rtlCol="0"/>
            <a:lstStyle/>
            <a:p>
              <a:endParaRPr/>
            </a:p>
          </p:txBody>
        </p:sp>
        <p:sp>
          <p:nvSpPr>
            <p:cNvPr id="113" name="object 28">
              <a:extLst>
                <a:ext uri="{FF2B5EF4-FFF2-40B4-BE49-F238E27FC236}">
                  <a16:creationId xmlns:a16="http://schemas.microsoft.com/office/drawing/2014/main" id="{890B7664-43C0-4850-B993-44E11400EE15}"/>
                </a:ext>
              </a:extLst>
            </p:cNvPr>
            <p:cNvSpPr/>
            <p:nvPr/>
          </p:nvSpPr>
          <p:spPr>
            <a:xfrm>
              <a:off x="5752338" y="3358134"/>
              <a:ext cx="2773680" cy="2529205"/>
            </a:xfrm>
            <a:custGeom>
              <a:avLst/>
              <a:gdLst/>
              <a:ahLst/>
              <a:cxnLst/>
              <a:rect l="l" t="t" r="r" b="b"/>
              <a:pathLst>
                <a:path w="2773679" h="2529204">
                  <a:moveTo>
                    <a:pt x="1415795" y="413003"/>
                  </a:moveTo>
                  <a:lnTo>
                    <a:pt x="1411223" y="2528658"/>
                  </a:lnTo>
                </a:path>
                <a:path w="2773679" h="2529204">
                  <a:moveTo>
                    <a:pt x="0" y="1440179"/>
                  </a:moveTo>
                  <a:lnTo>
                    <a:pt x="2207641" y="1440179"/>
                  </a:lnTo>
                </a:path>
                <a:path w="2773679" h="2529204">
                  <a:moveTo>
                    <a:pt x="114300" y="0"/>
                  </a:moveTo>
                  <a:lnTo>
                    <a:pt x="2773680" y="2317140"/>
                  </a:lnTo>
                </a:path>
              </a:pathLst>
            </a:custGeom>
            <a:ln w="19812">
              <a:solidFill>
                <a:srgbClr val="1515DB"/>
              </a:solidFill>
            </a:ln>
          </p:spPr>
          <p:txBody>
            <a:bodyPr wrap="square" lIns="0" tIns="0" rIns="0" bIns="0" rtlCol="0"/>
            <a:lstStyle/>
            <a:p>
              <a:endParaRPr/>
            </a:p>
          </p:txBody>
        </p:sp>
        <p:sp>
          <p:nvSpPr>
            <p:cNvPr id="114" name="object 29">
              <a:extLst>
                <a:ext uri="{FF2B5EF4-FFF2-40B4-BE49-F238E27FC236}">
                  <a16:creationId xmlns:a16="http://schemas.microsoft.com/office/drawing/2014/main" id="{892FE5D5-E6F3-416D-98EC-5E7BCA364885}"/>
                </a:ext>
              </a:extLst>
            </p:cNvPr>
            <p:cNvSpPr/>
            <p:nvPr/>
          </p:nvSpPr>
          <p:spPr>
            <a:xfrm>
              <a:off x="5714238" y="4798314"/>
              <a:ext cx="76200" cy="179831"/>
            </a:xfrm>
            <a:prstGeom prst="rect">
              <a:avLst/>
            </a:prstGeom>
            <a:blipFill>
              <a:blip r:embed="rId8" cstate="print"/>
              <a:stretch>
                <a:fillRect/>
              </a:stretch>
            </a:blipFill>
          </p:spPr>
          <p:txBody>
            <a:bodyPr wrap="square" lIns="0" tIns="0" rIns="0" bIns="0" rtlCol="0"/>
            <a:lstStyle/>
            <a:p>
              <a:endParaRPr/>
            </a:p>
          </p:txBody>
        </p:sp>
        <p:sp>
          <p:nvSpPr>
            <p:cNvPr id="115" name="object 30">
              <a:extLst>
                <a:ext uri="{FF2B5EF4-FFF2-40B4-BE49-F238E27FC236}">
                  <a16:creationId xmlns:a16="http://schemas.microsoft.com/office/drawing/2014/main" id="{A0E29E60-9A98-4424-BB80-C5D289C4F32A}"/>
                </a:ext>
              </a:extLst>
            </p:cNvPr>
            <p:cNvSpPr/>
            <p:nvPr/>
          </p:nvSpPr>
          <p:spPr>
            <a:xfrm>
              <a:off x="7920990" y="4798314"/>
              <a:ext cx="76200" cy="179831"/>
            </a:xfrm>
            <a:prstGeom prst="rect">
              <a:avLst/>
            </a:prstGeom>
            <a:blipFill>
              <a:blip r:embed="rId8" cstate="print"/>
              <a:stretch>
                <a:fillRect/>
              </a:stretch>
            </a:blipFill>
          </p:spPr>
          <p:txBody>
            <a:bodyPr wrap="square" lIns="0" tIns="0" rIns="0" bIns="0" rtlCol="0"/>
            <a:lstStyle/>
            <a:p>
              <a:endParaRPr/>
            </a:p>
          </p:txBody>
        </p:sp>
        <p:sp>
          <p:nvSpPr>
            <p:cNvPr id="116" name="object 31">
              <a:extLst>
                <a:ext uri="{FF2B5EF4-FFF2-40B4-BE49-F238E27FC236}">
                  <a16:creationId xmlns:a16="http://schemas.microsoft.com/office/drawing/2014/main" id="{9100B785-36FD-4293-91CA-E2A8A09C32CD}"/>
                </a:ext>
              </a:extLst>
            </p:cNvPr>
            <p:cNvSpPr/>
            <p:nvPr/>
          </p:nvSpPr>
          <p:spPr>
            <a:xfrm>
              <a:off x="5672328" y="3061716"/>
              <a:ext cx="240791" cy="138684"/>
            </a:xfrm>
            <a:prstGeom prst="rect">
              <a:avLst/>
            </a:prstGeom>
            <a:blipFill>
              <a:blip r:embed="rId7" cstate="print"/>
              <a:stretch>
                <a:fillRect/>
              </a:stretch>
            </a:blipFill>
          </p:spPr>
          <p:txBody>
            <a:bodyPr wrap="square" lIns="0" tIns="0" rIns="0" bIns="0" rtlCol="0"/>
            <a:lstStyle/>
            <a:p>
              <a:endParaRPr/>
            </a:p>
          </p:txBody>
        </p:sp>
        <p:sp>
          <p:nvSpPr>
            <p:cNvPr id="117" name="object 32">
              <a:extLst>
                <a:ext uri="{FF2B5EF4-FFF2-40B4-BE49-F238E27FC236}">
                  <a16:creationId xmlns:a16="http://schemas.microsoft.com/office/drawing/2014/main" id="{A5FB476B-F48E-4AD7-BA29-A9429C18A170}"/>
                </a:ext>
              </a:extLst>
            </p:cNvPr>
            <p:cNvSpPr/>
            <p:nvPr/>
          </p:nvSpPr>
          <p:spPr>
            <a:xfrm>
              <a:off x="5876417" y="3134106"/>
              <a:ext cx="240157" cy="241300"/>
            </a:xfrm>
            <a:prstGeom prst="rect">
              <a:avLst/>
            </a:prstGeom>
            <a:blipFill>
              <a:blip r:embed="rId9" cstate="print"/>
              <a:stretch>
                <a:fillRect/>
              </a:stretch>
            </a:blipFill>
          </p:spPr>
          <p:txBody>
            <a:bodyPr wrap="square" lIns="0" tIns="0" rIns="0" bIns="0" rtlCol="0"/>
            <a:lstStyle/>
            <a:p>
              <a:endParaRPr/>
            </a:p>
          </p:txBody>
        </p:sp>
        <p:sp>
          <p:nvSpPr>
            <p:cNvPr id="118" name="object 33">
              <a:extLst>
                <a:ext uri="{FF2B5EF4-FFF2-40B4-BE49-F238E27FC236}">
                  <a16:creationId xmlns:a16="http://schemas.microsoft.com/office/drawing/2014/main" id="{D0D783A6-5140-40A6-807B-0B3640E85A0E}"/>
                </a:ext>
              </a:extLst>
            </p:cNvPr>
            <p:cNvSpPr/>
            <p:nvPr/>
          </p:nvSpPr>
          <p:spPr>
            <a:xfrm>
              <a:off x="8508111" y="5461254"/>
              <a:ext cx="202438" cy="216433"/>
            </a:xfrm>
            <a:prstGeom prst="rect">
              <a:avLst/>
            </a:prstGeom>
            <a:blipFill>
              <a:blip r:embed="rId10" cstate="print"/>
              <a:stretch>
                <a:fillRect/>
              </a:stretch>
            </a:blipFill>
          </p:spPr>
          <p:txBody>
            <a:bodyPr wrap="square" lIns="0" tIns="0" rIns="0" bIns="0" rtlCol="0"/>
            <a:lstStyle/>
            <a:p>
              <a:endParaRPr/>
            </a:p>
          </p:txBody>
        </p:sp>
        <p:sp>
          <p:nvSpPr>
            <p:cNvPr id="119" name="object 34">
              <a:extLst>
                <a:ext uri="{FF2B5EF4-FFF2-40B4-BE49-F238E27FC236}">
                  <a16:creationId xmlns:a16="http://schemas.microsoft.com/office/drawing/2014/main" id="{6CC6BDAE-FEC9-4203-A03A-6B76CA7E76A1}"/>
                </a:ext>
              </a:extLst>
            </p:cNvPr>
            <p:cNvSpPr/>
            <p:nvPr/>
          </p:nvSpPr>
          <p:spPr>
            <a:xfrm>
              <a:off x="7009638" y="3732149"/>
              <a:ext cx="158495" cy="76073"/>
            </a:xfrm>
            <a:prstGeom prst="rect">
              <a:avLst/>
            </a:prstGeom>
            <a:blipFill>
              <a:blip r:embed="rId11" cstate="print"/>
              <a:stretch>
                <a:fillRect/>
              </a:stretch>
            </a:blipFill>
          </p:spPr>
          <p:txBody>
            <a:bodyPr wrap="square" lIns="0" tIns="0" rIns="0" bIns="0" rtlCol="0"/>
            <a:lstStyle/>
            <a:p>
              <a:endParaRPr/>
            </a:p>
          </p:txBody>
        </p:sp>
        <p:sp>
          <p:nvSpPr>
            <p:cNvPr id="120" name="object 35">
              <a:extLst>
                <a:ext uri="{FF2B5EF4-FFF2-40B4-BE49-F238E27FC236}">
                  <a16:creationId xmlns:a16="http://schemas.microsoft.com/office/drawing/2014/main" id="{5BA139A8-E69A-429A-A644-371A624BC65F}"/>
                </a:ext>
              </a:extLst>
            </p:cNvPr>
            <p:cNvSpPr/>
            <p:nvPr/>
          </p:nvSpPr>
          <p:spPr>
            <a:xfrm>
              <a:off x="7041642" y="5847333"/>
              <a:ext cx="125602" cy="76174"/>
            </a:xfrm>
            <a:prstGeom prst="rect">
              <a:avLst/>
            </a:prstGeom>
            <a:blipFill>
              <a:blip r:embed="rId12" cstate="print"/>
              <a:stretch>
                <a:fillRect/>
              </a:stretch>
            </a:blipFill>
          </p:spPr>
          <p:txBody>
            <a:bodyPr wrap="square" lIns="0" tIns="0" rIns="0" bIns="0" rtlCol="0"/>
            <a:lstStyle/>
            <a:p>
              <a:endParaRPr/>
            </a:p>
          </p:txBody>
        </p:sp>
        <p:sp>
          <p:nvSpPr>
            <p:cNvPr id="121" name="object 36">
              <a:extLst>
                <a:ext uri="{FF2B5EF4-FFF2-40B4-BE49-F238E27FC236}">
                  <a16:creationId xmlns:a16="http://schemas.microsoft.com/office/drawing/2014/main" id="{F5AC42F1-5915-459A-BAE2-F39D78B7A618}"/>
                </a:ext>
              </a:extLst>
            </p:cNvPr>
            <p:cNvSpPr/>
            <p:nvPr/>
          </p:nvSpPr>
          <p:spPr>
            <a:xfrm>
              <a:off x="5714365" y="5589270"/>
              <a:ext cx="436752" cy="368808"/>
            </a:xfrm>
            <a:prstGeom prst="rect">
              <a:avLst/>
            </a:prstGeom>
            <a:blipFill>
              <a:blip r:embed="rId13" cstate="print"/>
              <a:stretch>
                <a:fillRect/>
              </a:stretch>
            </a:blipFill>
          </p:spPr>
          <p:txBody>
            <a:bodyPr wrap="square" lIns="0" tIns="0" rIns="0" bIns="0" rtlCol="0"/>
            <a:lstStyle/>
            <a:p>
              <a:endParaRPr/>
            </a:p>
          </p:txBody>
        </p:sp>
        <p:sp>
          <p:nvSpPr>
            <p:cNvPr id="122" name="object 37">
              <a:extLst>
                <a:ext uri="{FF2B5EF4-FFF2-40B4-BE49-F238E27FC236}">
                  <a16:creationId xmlns:a16="http://schemas.microsoft.com/office/drawing/2014/main" id="{95DD532A-1117-447B-8E6C-FC4D4AACBDBD}"/>
                </a:ext>
              </a:extLst>
            </p:cNvPr>
            <p:cNvSpPr/>
            <p:nvPr/>
          </p:nvSpPr>
          <p:spPr>
            <a:xfrm>
              <a:off x="5897880" y="3721100"/>
              <a:ext cx="161290" cy="1361440"/>
            </a:xfrm>
            <a:custGeom>
              <a:avLst/>
              <a:gdLst/>
              <a:ahLst/>
              <a:cxnLst/>
              <a:rect l="l" t="t" r="r" b="b"/>
              <a:pathLst>
                <a:path w="161289" h="1361439">
                  <a:moveTo>
                    <a:pt x="13715" y="1360932"/>
                  </a:moveTo>
                  <a:lnTo>
                    <a:pt x="160908" y="1360932"/>
                  </a:lnTo>
                </a:path>
                <a:path w="161289" h="1361439">
                  <a:moveTo>
                    <a:pt x="13715" y="705612"/>
                  </a:moveTo>
                  <a:lnTo>
                    <a:pt x="160908" y="705612"/>
                  </a:lnTo>
                </a:path>
                <a:path w="161289" h="1361439">
                  <a:moveTo>
                    <a:pt x="0" y="0"/>
                  </a:moveTo>
                  <a:lnTo>
                    <a:pt x="147192" y="0"/>
                  </a:lnTo>
                </a:path>
              </a:pathLst>
            </a:custGeom>
            <a:ln w="20320">
              <a:solidFill>
                <a:srgbClr val="000000"/>
              </a:solidFill>
            </a:ln>
          </p:spPr>
          <p:txBody>
            <a:bodyPr wrap="square" lIns="0" tIns="0" rIns="0" bIns="0" rtlCol="0"/>
            <a:lstStyle/>
            <a:p>
              <a:endParaRPr/>
            </a:p>
          </p:txBody>
        </p:sp>
        <p:sp>
          <p:nvSpPr>
            <p:cNvPr id="123" name="object 38">
              <a:extLst>
                <a:ext uri="{FF2B5EF4-FFF2-40B4-BE49-F238E27FC236}">
                  <a16:creationId xmlns:a16="http://schemas.microsoft.com/office/drawing/2014/main" id="{9CA575F0-5F6B-489C-8D59-C1949A6F9F21}"/>
                </a:ext>
              </a:extLst>
            </p:cNvPr>
            <p:cNvSpPr/>
            <p:nvPr/>
          </p:nvSpPr>
          <p:spPr>
            <a:xfrm>
              <a:off x="6713982" y="5673089"/>
              <a:ext cx="635" cy="113664"/>
            </a:xfrm>
            <a:custGeom>
              <a:avLst/>
              <a:gdLst/>
              <a:ahLst/>
              <a:cxnLst/>
              <a:rect l="l" t="t" r="r" b="b"/>
              <a:pathLst>
                <a:path w="634" h="113664">
                  <a:moveTo>
                    <a:pt x="508" y="0"/>
                  </a:moveTo>
                  <a:lnTo>
                    <a:pt x="0" y="0"/>
                  </a:lnTo>
                  <a:lnTo>
                    <a:pt x="0" y="113334"/>
                  </a:lnTo>
                  <a:lnTo>
                    <a:pt x="508" y="113334"/>
                  </a:lnTo>
                  <a:lnTo>
                    <a:pt x="508" y="0"/>
                  </a:lnTo>
                  <a:close/>
                </a:path>
              </a:pathLst>
            </a:custGeom>
            <a:solidFill>
              <a:srgbClr val="000000"/>
            </a:solidFill>
          </p:spPr>
          <p:txBody>
            <a:bodyPr wrap="square" lIns="0" tIns="0" rIns="0" bIns="0" rtlCol="0"/>
            <a:lstStyle/>
            <a:p>
              <a:endParaRPr/>
            </a:p>
          </p:txBody>
        </p:sp>
        <p:sp>
          <p:nvSpPr>
            <p:cNvPr id="124" name="object 39">
              <a:extLst>
                <a:ext uri="{FF2B5EF4-FFF2-40B4-BE49-F238E27FC236}">
                  <a16:creationId xmlns:a16="http://schemas.microsoft.com/office/drawing/2014/main" id="{0929B19A-EBD2-44D5-A6D1-9C5B6A92EC9F}"/>
                </a:ext>
              </a:extLst>
            </p:cNvPr>
            <p:cNvSpPr/>
            <p:nvPr/>
          </p:nvSpPr>
          <p:spPr>
            <a:xfrm>
              <a:off x="7506462" y="5685282"/>
              <a:ext cx="635" cy="113664"/>
            </a:xfrm>
            <a:custGeom>
              <a:avLst/>
              <a:gdLst/>
              <a:ahLst/>
              <a:cxnLst/>
              <a:rect l="l" t="t" r="r" b="b"/>
              <a:pathLst>
                <a:path w="634" h="113664">
                  <a:moveTo>
                    <a:pt x="253" y="-9905"/>
                  </a:moveTo>
                  <a:lnTo>
                    <a:pt x="253" y="123240"/>
                  </a:lnTo>
                </a:path>
              </a:pathLst>
            </a:custGeom>
            <a:ln w="20320">
              <a:solidFill>
                <a:srgbClr val="000000"/>
              </a:solidFill>
            </a:ln>
          </p:spPr>
          <p:txBody>
            <a:bodyPr wrap="square" lIns="0" tIns="0" rIns="0" bIns="0" rtlCol="0"/>
            <a:lstStyle/>
            <a:p>
              <a:endParaRPr/>
            </a:p>
          </p:txBody>
        </p:sp>
        <p:sp>
          <p:nvSpPr>
            <p:cNvPr id="125" name="object 40">
              <a:extLst>
                <a:ext uri="{FF2B5EF4-FFF2-40B4-BE49-F238E27FC236}">
                  <a16:creationId xmlns:a16="http://schemas.microsoft.com/office/drawing/2014/main" id="{EFDC1150-CC62-4804-9D8D-078A87DEC051}"/>
                </a:ext>
              </a:extLst>
            </p:cNvPr>
            <p:cNvSpPr/>
            <p:nvPr/>
          </p:nvSpPr>
          <p:spPr>
            <a:xfrm>
              <a:off x="8298942" y="5685282"/>
              <a:ext cx="635" cy="113664"/>
            </a:xfrm>
            <a:custGeom>
              <a:avLst/>
              <a:gdLst/>
              <a:ahLst/>
              <a:cxnLst/>
              <a:rect l="l" t="t" r="r" b="b"/>
              <a:pathLst>
                <a:path w="634" h="113664">
                  <a:moveTo>
                    <a:pt x="507" y="0"/>
                  </a:moveTo>
                  <a:lnTo>
                    <a:pt x="0" y="0"/>
                  </a:lnTo>
                  <a:lnTo>
                    <a:pt x="0" y="113334"/>
                  </a:lnTo>
                  <a:lnTo>
                    <a:pt x="507" y="113334"/>
                  </a:lnTo>
                  <a:lnTo>
                    <a:pt x="507" y="0"/>
                  </a:lnTo>
                  <a:close/>
                </a:path>
              </a:pathLst>
            </a:custGeom>
            <a:solidFill>
              <a:srgbClr val="000000"/>
            </a:solidFill>
          </p:spPr>
          <p:txBody>
            <a:bodyPr wrap="square" lIns="0" tIns="0" rIns="0" bIns="0" rtlCol="0"/>
            <a:lstStyle/>
            <a:p>
              <a:endParaRPr/>
            </a:p>
          </p:txBody>
        </p:sp>
        <p:sp>
          <p:nvSpPr>
            <p:cNvPr id="126" name="object 41">
              <a:extLst>
                <a:ext uri="{FF2B5EF4-FFF2-40B4-BE49-F238E27FC236}">
                  <a16:creationId xmlns:a16="http://schemas.microsoft.com/office/drawing/2014/main" id="{79B627AA-C2DF-4513-A1D8-05134DF278A2}"/>
                </a:ext>
              </a:extLst>
            </p:cNvPr>
            <p:cNvSpPr/>
            <p:nvPr/>
          </p:nvSpPr>
          <p:spPr>
            <a:xfrm>
              <a:off x="5920740" y="4777739"/>
              <a:ext cx="127635" cy="605790"/>
            </a:xfrm>
            <a:custGeom>
              <a:avLst/>
              <a:gdLst/>
              <a:ahLst/>
              <a:cxnLst/>
              <a:rect l="l" t="t" r="r" b="b"/>
              <a:pathLst>
                <a:path w="127635" h="605789">
                  <a:moveTo>
                    <a:pt x="127381" y="605536"/>
                  </a:moveTo>
                  <a:lnTo>
                    <a:pt x="0" y="605028"/>
                  </a:lnTo>
                </a:path>
                <a:path w="127635" h="605789">
                  <a:moveTo>
                    <a:pt x="127381" y="508"/>
                  </a:moveTo>
                  <a:lnTo>
                    <a:pt x="0" y="0"/>
                  </a:lnTo>
                </a:path>
              </a:pathLst>
            </a:custGeom>
            <a:ln w="9144">
              <a:solidFill>
                <a:srgbClr val="000000"/>
              </a:solidFill>
            </a:ln>
          </p:spPr>
          <p:txBody>
            <a:bodyPr wrap="square" lIns="0" tIns="0" rIns="0" bIns="0" rtlCol="0"/>
            <a:lstStyle/>
            <a:p>
              <a:endParaRPr/>
            </a:p>
          </p:txBody>
        </p:sp>
        <p:sp>
          <p:nvSpPr>
            <p:cNvPr id="127" name="object 42">
              <a:extLst>
                <a:ext uri="{FF2B5EF4-FFF2-40B4-BE49-F238E27FC236}">
                  <a16:creationId xmlns:a16="http://schemas.microsoft.com/office/drawing/2014/main" id="{7D620F63-F606-4C79-AC90-685F16AD2C1C}"/>
                </a:ext>
              </a:extLst>
            </p:cNvPr>
            <p:cNvSpPr/>
            <p:nvPr/>
          </p:nvSpPr>
          <p:spPr>
            <a:xfrm>
              <a:off x="6358128" y="5666232"/>
              <a:ext cx="635" cy="113664"/>
            </a:xfrm>
            <a:custGeom>
              <a:avLst/>
              <a:gdLst/>
              <a:ahLst/>
              <a:cxnLst/>
              <a:rect l="l" t="t" r="r" b="b"/>
              <a:pathLst>
                <a:path w="635" h="113664">
                  <a:moveTo>
                    <a:pt x="508" y="0"/>
                  </a:moveTo>
                  <a:lnTo>
                    <a:pt x="0" y="0"/>
                  </a:lnTo>
                  <a:lnTo>
                    <a:pt x="0" y="113334"/>
                  </a:lnTo>
                  <a:lnTo>
                    <a:pt x="508" y="113334"/>
                  </a:lnTo>
                  <a:lnTo>
                    <a:pt x="508" y="0"/>
                  </a:lnTo>
                  <a:close/>
                </a:path>
              </a:pathLst>
            </a:custGeom>
            <a:solidFill>
              <a:srgbClr val="000000"/>
            </a:solidFill>
          </p:spPr>
          <p:txBody>
            <a:bodyPr wrap="square" lIns="0" tIns="0" rIns="0" bIns="0" rtlCol="0"/>
            <a:lstStyle/>
            <a:p>
              <a:endParaRPr/>
            </a:p>
          </p:txBody>
        </p:sp>
        <p:sp>
          <p:nvSpPr>
            <p:cNvPr id="128" name="object 43">
              <a:extLst>
                <a:ext uri="{FF2B5EF4-FFF2-40B4-BE49-F238E27FC236}">
                  <a16:creationId xmlns:a16="http://schemas.microsoft.com/office/drawing/2014/main" id="{569A9185-DE4E-4318-BD7E-A0A9B0A56851}"/>
                </a:ext>
              </a:extLst>
            </p:cNvPr>
            <p:cNvSpPr/>
            <p:nvPr/>
          </p:nvSpPr>
          <p:spPr>
            <a:xfrm>
              <a:off x="7901940" y="5684520"/>
              <a:ext cx="635" cy="113664"/>
            </a:xfrm>
            <a:custGeom>
              <a:avLst/>
              <a:gdLst/>
              <a:ahLst/>
              <a:cxnLst/>
              <a:rect l="l" t="t" r="r" b="b"/>
              <a:pathLst>
                <a:path w="634" h="113664">
                  <a:moveTo>
                    <a:pt x="0" y="113334"/>
                  </a:moveTo>
                  <a:lnTo>
                    <a:pt x="507" y="0"/>
                  </a:lnTo>
                </a:path>
              </a:pathLst>
            </a:custGeom>
            <a:ln w="9144">
              <a:solidFill>
                <a:srgbClr val="000000"/>
              </a:solidFill>
            </a:ln>
          </p:spPr>
          <p:txBody>
            <a:bodyPr wrap="square" lIns="0" tIns="0" rIns="0" bIns="0" rtlCol="0"/>
            <a:lstStyle/>
            <a:p>
              <a:endParaRPr/>
            </a:p>
          </p:txBody>
        </p:sp>
      </p:grpSp>
      <p:sp>
        <p:nvSpPr>
          <p:cNvPr id="129" name="object 44">
            <a:extLst>
              <a:ext uri="{FF2B5EF4-FFF2-40B4-BE49-F238E27FC236}">
                <a16:creationId xmlns:a16="http://schemas.microsoft.com/office/drawing/2014/main" id="{31E7A70B-2521-481A-B824-200967A87F67}"/>
              </a:ext>
            </a:extLst>
          </p:cNvPr>
          <p:cNvSpPr/>
          <p:nvPr/>
        </p:nvSpPr>
        <p:spPr>
          <a:xfrm>
            <a:off x="9151702" y="4784582"/>
            <a:ext cx="233172" cy="140207"/>
          </a:xfrm>
          <a:prstGeom prst="rect">
            <a:avLst/>
          </a:prstGeom>
          <a:blipFill>
            <a:blip r:embed="rId6" cstate="print"/>
            <a:stretch>
              <a:fillRect/>
            </a:stretch>
          </a:blipFill>
        </p:spPr>
        <p:txBody>
          <a:bodyPr wrap="square" lIns="0" tIns="0" rIns="0" bIns="0" rtlCol="0"/>
          <a:lstStyle/>
          <a:p>
            <a:endParaRPr/>
          </a:p>
        </p:txBody>
      </p:sp>
      <p:sp>
        <p:nvSpPr>
          <p:cNvPr id="130" name="object 45">
            <a:extLst>
              <a:ext uri="{FF2B5EF4-FFF2-40B4-BE49-F238E27FC236}">
                <a16:creationId xmlns:a16="http://schemas.microsoft.com/office/drawing/2014/main" id="{A1D9A8B8-0F0C-4299-BC46-082D3C3D5BC5}"/>
              </a:ext>
            </a:extLst>
          </p:cNvPr>
          <p:cNvSpPr txBox="1"/>
          <p:nvPr/>
        </p:nvSpPr>
        <p:spPr>
          <a:xfrm>
            <a:off x="5499944" y="4071731"/>
            <a:ext cx="229870"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50</a:t>
            </a:r>
            <a:endParaRPr sz="1600">
              <a:latin typeface="Calibri"/>
              <a:cs typeface="Calibri"/>
            </a:endParaRPr>
          </a:p>
        </p:txBody>
      </p:sp>
      <p:sp>
        <p:nvSpPr>
          <p:cNvPr id="131" name="object 46">
            <a:extLst>
              <a:ext uri="{FF2B5EF4-FFF2-40B4-BE49-F238E27FC236}">
                <a16:creationId xmlns:a16="http://schemas.microsoft.com/office/drawing/2014/main" id="{3CEB4F4A-872C-4F21-962D-73861B3AE69E}"/>
              </a:ext>
            </a:extLst>
          </p:cNvPr>
          <p:cNvSpPr txBox="1"/>
          <p:nvPr/>
        </p:nvSpPr>
        <p:spPr>
          <a:xfrm>
            <a:off x="5440000" y="3434395"/>
            <a:ext cx="332105" cy="269240"/>
          </a:xfrm>
          <a:prstGeom prst="rect">
            <a:avLst/>
          </a:prstGeom>
        </p:spPr>
        <p:txBody>
          <a:bodyPr vert="horz" wrap="square" lIns="0" tIns="12065" rIns="0" bIns="0" rtlCol="0">
            <a:spAutoFit/>
          </a:bodyPr>
          <a:lstStyle/>
          <a:p>
            <a:pPr marL="12700">
              <a:lnSpc>
                <a:spcPct val="100000"/>
              </a:lnSpc>
              <a:spcBef>
                <a:spcPts val="95"/>
              </a:spcBef>
            </a:pPr>
            <a:r>
              <a:rPr sz="1600" spc="-15" dirty="0">
                <a:latin typeface="Calibri"/>
                <a:cs typeface="Calibri"/>
              </a:rPr>
              <a:t>100</a:t>
            </a:r>
            <a:endParaRPr sz="1600">
              <a:latin typeface="Calibri"/>
              <a:cs typeface="Calibri"/>
            </a:endParaRPr>
          </a:p>
        </p:txBody>
      </p:sp>
      <p:sp>
        <p:nvSpPr>
          <p:cNvPr id="132" name="object 47">
            <a:extLst>
              <a:ext uri="{FF2B5EF4-FFF2-40B4-BE49-F238E27FC236}">
                <a16:creationId xmlns:a16="http://schemas.microsoft.com/office/drawing/2014/main" id="{295F36D9-BD25-4DB1-A929-84C09C44F8D4}"/>
              </a:ext>
            </a:extLst>
          </p:cNvPr>
          <p:cNvSpPr txBox="1"/>
          <p:nvPr/>
        </p:nvSpPr>
        <p:spPr>
          <a:xfrm>
            <a:off x="6396055" y="4860579"/>
            <a:ext cx="230504"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5</a:t>
            </a:r>
            <a:r>
              <a:rPr sz="1600" spc="-5" dirty="0">
                <a:latin typeface="Calibri"/>
                <a:cs typeface="Calibri"/>
              </a:rPr>
              <a:t>0</a:t>
            </a:r>
            <a:endParaRPr sz="1600">
              <a:latin typeface="Calibri"/>
              <a:cs typeface="Calibri"/>
            </a:endParaRPr>
          </a:p>
        </p:txBody>
      </p:sp>
      <p:sp>
        <p:nvSpPr>
          <p:cNvPr id="133" name="object 48">
            <a:extLst>
              <a:ext uri="{FF2B5EF4-FFF2-40B4-BE49-F238E27FC236}">
                <a16:creationId xmlns:a16="http://schemas.microsoft.com/office/drawing/2014/main" id="{1DEC67CD-B312-4D63-8576-2C5FD25697DA}"/>
              </a:ext>
            </a:extLst>
          </p:cNvPr>
          <p:cNvSpPr txBox="1"/>
          <p:nvPr/>
        </p:nvSpPr>
        <p:spPr>
          <a:xfrm>
            <a:off x="7195013" y="4860579"/>
            <a:ext cx="332105"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100</a:t>
            </a:r>
            <a:endParaRPr sz="1600">
              <a:latin typeface="Calibri"/>
              <a:cs typeface="Calibri"/>
            </a:endParaRPr>
          </a:p>
        </p:txBody>
      </p:sp>
      <p:sp>
        <p:nvSpPr>
          <p:cNvPr id="134" name="object 49">
            <a:extLst>
              <a:ext uri="{FF2B5EF4-FFF2-40B4-BE49-F238E27FC236}">
                <a16:creationId xmlns:a16="http://schemas.microsoft.com/office/drawing/2014/main" id="{4A7FAC6F-E266-4202-B83E-4EAC876A217D}"/>
              </a:ext>
            </a:extLst>
          </p:cNvPr>
          <p:cNvSpPr/>
          <p:nvPr/>
        </p:nvSpPr>
        <p:spPr>
          <a:xfrm>
            <a:off x="5207589" y="2532111"/>
            <a:ext cx="2881630" cy="2490470"/>
          </a:xfrm>
          <a:custGeom>
            <a:avLst/>
            <a:gdLst/>
            <a:ahLst/>
            <a:cxnLst/>
            <a:rect l="l" t="t" r="r" b="b"/>
            <a:pathLst>
              <a:path w="2881629" h="2490470">
                <a:moveTo>
                  <a:pt x="2593466" y="2288857"/>
                </a:moveTo>
                <a:lnTo>
                  <a:pt x="278892" y="288036"/>
                </a:lnTo>
              </a:path>
              <a:path w="2881629" h="2490470">
                <a:moveTo>
                  <a:pt x="2387727" y="2345245"/>
                </a:moveTo>
                <a:lnTo>
                  <a:pt x="73152" y="344424"/>
                </a:lnTo>
              </a:path>
              <a:path w="2881629" h="2490470">
                <a:moveTo>
                  <a:pt x="2314575" y="2490025"/>
                </a:moveTo>
                <a:lnTo>
                  <a:pt x="0" y="489204"/>
                </a:lnTo>
              </a:path>
              <a:path w="2881629" h="2490470">
                <a:moveTo>
                  <a:pt x="2881503" y="2000758"/>
                </a:moveTo>
                <a:lnTo>
                  <a:pt x="566928" y="0"/>
                </a:lnTo>
              </a:path>
            </a:pathLst>
          </a:custGeom>
          <a:ln w="9144">
            <a:solidFill>
              <a:srgbClr val="000000"/>
            </a:solidFill>
            <a:prstDash val="sysDash"/>
          </a:ln>
        </p:spPr>
        <p:txBody>
          <a:bodyPr wrap="square" lIns="0" tIns="0" rIns="0" bIns="0" rtlCol="0"/>
          <a:lstStyle/>
          <a:p>
            <a:endParaRPr/>
          </a:p>
        </p:txBody>
      </p:sp>
      <p:sp>
        <p:nvSpPr>
          <p:cNvPr id="135" name="object 50">
            <a:extLst>
              <a:ext uri="{FF2B5EF4-FFF2-40B4-BE49-F238E27FC236}">
                <a16:creationId xmlns:a16="http://schemas.microsoft.com/office/drawing/2014/main" id="{3C5BA246-7006-435D-AF4E-736B42D665CC}"/>
              </a:ext>
            </a:extLst>
          </p:cNvPr>
          <p:cNvSpPr txBox="1"/>
          <p:nvPr/>
        </p:nvSpPr>
        <p:spPr>
          <a:xfrm>
            <a:off x="1103839" y="1809227"/>
            <a:ext cx="2738754" cy="321242"/>
          </a:xfrm>
          <a:prstGeom prst="rect">
            <a:avLst/>
          </a:prstGeom>
        </p:spPr>
        <p:txBody>
          <a:bodyPr vert="horz" wrap="square" lIns="0" tIns="13335" rIns="0" bIns="0" rtlCol="0">
            <a:spAutoFit/>
          </a:bodyPr>
          <a:lstStyle/>
          <a:p>
            <a:pPr marL="12700">
              <a:lnSpc>
                <a:spcPct val="100000"/>
              </a:lnSpc>
              <a:spcBef>
                <a:spcPts val="105"/>
              </a:spcBef>
            </a:pPr>
            <a:r>
              <a:rPr lang="es-ES_tradnl" sz="2000" dirty="0">
                <a:solidFill>
                  <a:srgbClr val="D74518"/>
                </a:solidFill>
                <a:latin typeface="Arial"/>
                <a:cs typeface="Arial"/>
              </a:rPr>
              <a:t>Solución no acotada</a:t>
            </a:r>
            <a:endParaRPr sz="2000" dirty="0">
              <a:latin typeface="Arial"/>
              <a:cs typeface="Arial"/>
            </a:endParaRPr>
          </a:p>
        </p:txBody>
      </p:sp>
      <p:sp>
        <p:nvSpPr>
          <p:cNvPr id="136" name="object 51">
            <a:extLst>
              <a:ext uri="{FF2B5EF4-FFF2-40B4-BE49-F238E27FC236}">
                <a16:creationId xmlns:a16="http://schemas.microsoft.com/office/drawing/2014/main" id="{B6F8B298-598B-449C-B33F-837B3A00B684}"/>
              </a:ext>
            </a:extLst>
          </p:cNvPr>
          <p:cNvSpPr txBox="1"/>
          <p:nvPr/>
        </p:nvSpPr>
        <p:spPr>
          <a:xfrm>
            <a:off x="6737953" y="1807170"/>
            <a:ext cx="1414736" cy="321242"/>
          </a:xfrm>
          <a:prstGeom prst="rect">
            <a:avLst/>
          </a:prstGeom>
        </p:spPr>
        <p:txBody>
          <a:bodyPr vert="horz" wrap="square" lIns="0" tIns="13335" rIns="0" bIns="0" rtlCol="0">
            <a:spAutoFit/>
          </a:bodyPr>
          <a:lstStyle/>
          <a:p>
            <a:pPr marL="12700">
              <a:lnSpc>
                <a:spcPct val="100000"/>
              </a:lnSpc>
              <a:spcBef>
                <a:spcPts val="105"/>
              </a:spcBef>
            </a:pPr>
            <a:r>
              <a:rPr lang="es-ES_tradnl" sz="2000" dirty="0">
                <a:solidFill>
                  <a:srgbClr val="D74518"/>
                </a:solidFill>
                <a:latin typeface="Arial"/>
                <a:cs typeface="Arial"/>
              </a:rPr>
              <a:t>No factible</a:t>
            </a:r>
            <a:endParaRPr sz="2000" dirty="0">
              <a:latin typeface="Arial"/>
              <a:cs typeface="Arial"/>
            </a:endParaRPr>
          </a:p>
        </p:txBody>
      </p:sp>
      <p:grpSp>
        <p:nvGrpSpPr>
          <p:cNvPr id="137" name="object 52">
            <a:extLst>
              <a:ext uri="{FF2B5EF4-FFF2-40B4-BE49-F238E27FC236}">
                <a16:creationId xmlns:a16="http://schemas.microsoft.com/office/drawing/2014/main" id="{ACF18A3A-9257-4A8E-A7A9-7F85894EE703}"/>
              </a:ext>
            </a:extLst>
          </p:cNvPr>
          <p:cNvGrpSpPr/>
          <p:nvPr/>
        </p:nvGrpSpPr>
        <p:grpSpPr>
          <a:xfrm>
            <a:off x="693501" y="2780523"/>
            <a:ext cx="2215515" cy="2275840"/>
            <a:chOff x="870203" y="3692652"/>
            <a:chExt cx="2215515" cy="2275840"/>
          </a:xfrm>
        </p:grpSpPr>
        <p:sp>
          <p:nvSpPr>
            <p:cNvPr id="138" name="object 53">
              <a:extLst>
                <a:ext uri="{FF2B5EF4-FFF2-40B4-BE49-F238E27FC236}">
                  <a16:creationId xmlns:a16="http://schemas.microsoft.com/office/drawing/2014/main" id="{9FBE43B3-46DD-4C0A-9ED8-43C2E52C1A97}"/>
                </a:ext>
              </a:extLst>
            </p:cNvPr>
            <p:cNvSpPr/>
            <p:nvPr/>
          </p:nvSpPr>
          <p:spPr>
            <a:xfrm>
              <a:off x="874775" y="3697224"/>
              <a:ext cx="2206625" cy="2266315"/>
            </a:xfrm>
            <a:custGeom>
              <a:avLst/>
              <a:gdLst/>
              <a:ahLst/>
              <a:cxnLst/>
              <a:rect l="l" t="t" r="r" b="b"/>
              <a:pathLst>
                <a:path w="2206625" h="2266315">
                  <a:moveTo>
                    <a:pt x="2206117" y="1964537"/>
                  </a:moveTo>
                  <a:lnTo>
                    <a:pt x="638556" y="0"/>
                  </a:lnTo>
                </a:path>
                <a:path w="2206625" h="2266315">
                  <a:moveTo>
                    <a:pt x="1989709" y="2071217"/>
                  </a:moveTo>
                  <a:lnTo>
                    <a:pt x="422148" y="106680"/>
                  </a:lnTo>
                </a:path>
                <a:path w="2206625" h="2266315">
                  <a:moveTo>
                    <a:pt x="1773301" y="2177897"/>
                  </a:moveTo>
                  <a:lnTo>
                    <a:pt x="205740" y="213359"/>
                  </a:lnTo>
                </a:path>
                <a:path w="2206625" h="2266315">
                  <a:moveTo>
                    <a:pt x="1567561" y="2266289"/>
                  </a:moveTo>
                  <a:lnTo>
                    <a:pt x="0" y="301751"/>
                  </a:lnTo>
                </a:path>
              </a:pathLst>
            </a:custGeom>
            <a:ln w="9144">
              <a:solidFill>
                <a:srgbClr val="000000"/>
              </a:solidFill>
              <a:prstDash val="sysDash"/>
            </a:ln>
          </p:spPr>
          <p:txBody>
            <a:bodyPr wrap="square" lIns="0" tIns="0" rIns="0" bIns="0" rtlCol="0"/>
            <a:lstStyle/>
            <a:p>
              <a:endParaRPr/>
            </a:p>
          </p:txBody>
        </p:sp>
        <p:sp>
          <p:nvSpPr>
            <p:cNvPr id="139" name="object 54">
              <a:extLst>
                <a:ext uri="{FF2B5EF4-FFF2-40B4-BE49-F238E27FC236}">
                  <a16:creationId xmlns:a16="http://schemas.microsoft.com/office/drawing/2014/main" id="{E642A803-D673-446D-A1C8-5EEA9F0CA101}"/>
                </a:ext>
              </a:extLst>
            </p:cNvPr>
            <p:cNvSpPr/>
            <p:nvPr/>
          </p:nvSpPr>
          <p:spPr>
            <a:xfrm>
              <a:off x="2209672" y="4325874"/>
              <a:ext cx="386080" cy="250825"/>
            </a:xfrm>
            <a:custGeom>
              <a:avLst/>
              <a:gdLst/>
              <a:ahLst/>
              <a:cxnLst/>
              <a:rect l="l" t="t" r="r" b="b"/>
              <a:pathLst>
                <a:path w="386080" h="250825">
                  <a:moveTo>
                    <a:pt x="296315" y="37461"/>
                  </a:moveTo>
                  <a:lnTo>
                    <a:pt x="0" y="223265"/>
                  </a:lnTo>
                  <a:lnTo>
                    <a:pt x="17018" y="250444"/>
                  </a:lnTo>
                  <a:lnTo>
                    <a:pt x="313297" y="64540"/>
                  </a:lnTo>
                  <a:lnTo>
                    <a:pt x="296315" y="37461"/>
                  </a:lnTo>
                  <a:close/>
                </a:path>
                <a:path w="386080" h="250825">
                  <a:moveTo>
                    <a:pt x="368473" y="28956"/>
                  </a:moveTo>
                  <a:lnTo>
                    <a:pt x="309879" y="28956"/>
                  </a:lnTo>
                  <a:lnTo>
                    <a:pt x="326897" y="56006"/>
                  </a:lnTo>
                  <a:lnTo>
                    <a:pt x="313297" y="64540"/>
                  </a:lnTo>
                  <a:lnTo>
                    <a:pt x="330326" y="91693"/>
                  </a:lnTo>
                  <a:lnTo>
                    <a:pt x="368473" y="28956"/>
                  </a:lnTo>
                  <a:close/>
                </a:path>
                <a:path w="386080" h="250825">
                  <a:moveTo>
                    <a:pt x="309879" y="28956"/>
                  </a:moveTo>
                  <a:lnTo>
                    <a:pt x="296315" y="37461"/>
                  </a:lnTo>
                  <a:lnTo>
                    <a:pt x="313297" y="64540"/>
                  </a:lnTo>
                  <a:lnTo>
                    <a:pt x="326897" y="56006"/>
                  </a:lnTo>
                  <a:lnTo>
                    <a:pt x="309879" y="28956"/>
                  </a:lnTo>
                  <a:close/>
                </a:path>
                <a:path w="386080" h="250825">
                  <a:moveTo>
                    <a:pt x="386079" y="0"/>
                  </a:moveTo>
                  <a:lnTo>
                    <a:pt x="279272" y="10287"/>
                  </a:lnTo>
                  <a:lnTo>
                    <a:pt x="296315" y="37461"/>
                  </a:lnTo>
                  <a:lnTo>
                    <a:pt x="309879" y="28956"/>
                  </a:lnTo>
                  <a:lnTo>
                    <a:pt x="368473" y="28956"/>
                  </a:lnTo>
                  <a:lnTo>
                    <a:pt x="386079" y="0"/>
                  </a:lnTo>
                  <a:close/>
                </a:path>
              </a:pathLst>
            </a:custGeom>
            <a:solidFill>
              <a:srgbClr val="000000"/>
            </a:solidFill>
          </p:spPr>
          <p:txBody>
            <a:bodyPr wrap="square" lIns="0" tIns="0" rIns="0" bIns="0" rtlCol="0"/>
            <a:lstStyle/>
            <a:p>
              <a:endParaRPr/>
            </a:p>
          </p:txBody>
        </p:sp>
      </p:grpSp>
    </p:spTree>
    <p:extLst>
      <p:ext uri="{BB962C8B-B14F-4D97-AF65-F5344CB8AC3E}">
        <p14:creationId xmlns:p14="http://schemas.microsoft.com/office/powerpoint/2010/main" val="12355729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777162" y="2348885"/>
            <a:ext cx="5753072" cy="1470025"/>
          </a:xfrm>
        </p:spPr>
        <p:txBody>
          <a:bodyPr/>
          <a:lstStyle/>
          <a:p>
            <a:r>
              <a:rPr lang="es-ES" dirty="0"/>
              <a:t>5. Método del </a:t>
            </a:r>
            <a:r>
              <a:rPr lang="es-ES" dirty="0" err="1"/>
              <a:t>símplex</a:t>
            </a:r>
            <a:endParaRPr lang="es-ES" dirty="0"/>
          </a:p>
        </p:txBody>
      </p:sp>
      <p:sp>
        <p:nvSpPr>
          <p:cNvPr id="4" name="Slide Number Placeholder 3"/>
          <p:cNvSpPr>
            <a:spLocks noGrp="1"/>
          </p:cNvSpPr>
          <p:nvPr>
            <p:ph type="sldNum" sz="quarter" idx="1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43</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2" name="Footer Placeholder 1"/>
          <p:cNvSpPr>
            <a:spLocks noGrp="1"/>
          </p:cNvSpPr>
          <p:nvPr>
            <p:ph type="ftr" sz="quarter" idx="1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5787261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Idea básica</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44</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10" name="CuadroTexto 9">
            <a:extLst>
              <a:ext uri="{FF2B5EF4-FFF2-40B4-BE49-F238E27FC236}">
                <a16:creationId xmlns:a16="http://schemas.microsoft.com/office/drawing/2014/main" id="{FF081562-9889-4A4B-85CA-15E5B7CD31CF}"/>
              </a:ext>
            </a:extLst>
          </p:cNvPr>
          <p:cNvSpPr txBox="1"/>
          <p:nvPr/>
        </p:nvSpPr>
        <p:spPr>
          <a:xfrm>
            <a:off x="319586" y="1295400"/>
            <a:ext cx="9407246" cy="2554545"/>
          </a:xfrm>
          <a:prstGeom prst="rect">
            <a:avLst/>
          </a:prstGeom>
          <a:noFill/>
        </p:spPr>
        <p:txBody>
          <a:bodyPr wrap="square" rtlCol="0">
            <a:spAutoFit/>
          </a:bodyPr>
          <a:lstStyle/>
          <a:p>
            <a:r>
              <a:rPr lang="es-ES" sz="1600" spc="-5" dirty="0">
                <a:latin typeface="+mj-lt"/>
                <a:cs typeface="Arial" panose="020B0604020202020204" pitchFamily="34" charset="0"/>
              </a:rPr>
              <a:t>El problema con el método gráfico es que precisa enumerar/representar todos los vértices, y para problemas medianamente grandes hay demasiados.</a:t>
            </a:r>
          </a:p>
          <a:p>
            <a:endParaRPr lang="es-ES" sz="1600" spc="-5" dirty="0">
              <a:latin typeface="+mj-lt"/>
              <a:cs typeface="Arial" panose="020B0604020202020204" pitchFamily="34" charset="0"/>
            </a:endParaRPr>
          </a:p>
          <a:p>
            <a:r>
              <a:rPr lang="es-ES" sz="1600" spc="-5" dirty="0">
                <a:latin typeface="+mj-lt"/>
                <a:cs typeface="Arial" panose="020B0604020202020204" pitchFamily="34" charset="0"/>
              </a:rPr>
              <a:t>Para ello, Dantzig creó el </a:t>
            </a:r>
            <a:r>
              <a:rPr lang="es-ES" sz="1600" b="1" u="sng" dirty="0">
                <a:solidFill>
                  <a:srgbClr val="FF9933"/>
                </a:solidFill>
                <a:latin typeface="+mj-lt"/>
                <a:cs typeface="Arial" panose="020B0604020202020204" pitchFamily="34" charset="0"/>
              </a:rPr>
              <a:t>método del </a:t>
            </a:r>
            <a:r>
              <a:rPr lang="es-ES" sz="1600" b="1" u="sng" dirty="0" err="1">
                <a:solidFill>
                  <a:srgbClr val="FF9933"/>
                </a:solidFill>
                <a:latin typeface="+mj-lt"/>
                <a:cs typeface="Arial" panose="020B0604020202020204" pitchFamily="34" charset="0"/>
              </a:rPr>
              <a:t>símplex</a:t>
            </a:r>
            <a:r>
              <a:rPr lang="es-ES" sz="1600" b="1" dirty="0">
                <a:solidFill>
                  <a:srgbClr val="FF9933"/>
                </a:solidFill>
                <a:latin typeface="+mj-lt"/>
                <a:cs typeface="Arial" panose="020B0604020202020204" pitchFamily="34" charset="0"/>
              </a:rPr>
              <a:t> </a:t>
            </a:r>
            <a:r>
              <a:rPr lang="es-ES" sz="1600" spc="-5" dirty="0">
                <a:latin typeface="+mj-lt"/>
                <a:cs typeface="Arial" panose="020B0604020202020204" pitchFamily="34" charset="0"/>
              </a:rPr>
              <a:t>en 1947, basado en la idea de </a:t>
            </a:r>
            <a:r>
              <a:rPr lang="es-ES" sz="1600" u="sng" spc="-5" dirty="0">
                <a:latin typeface="+mj-lt"/>
                <a:cs typeface="Arial" panose="020B0604020202020204" pitchFamily="34" charset="0"/>
              </a:rPr>
              <a:t>pasar automáticamente de vértice a vértice adyacente, garantizando además que se pasa a un vértice que mejora al anterior (y si hay varios posibles, el que mejore más)</a:t>
            </a:r>
            <a:r>
              <a:rPr lang="es-ES" sz="1600" spc="-5" dirty="0">
                <a:latin typeface="+mj-lt"/>
                <a:cs typeface="Arial" panose="020B0604020202020204" pitchFamily="34" charset="0"/>
              </a:rPr>
              <a:t>. Si en un determinado momento no se puede mejorar, es que ya estamos en el óptimo.</a:t>
            </a:r>
          </a:p>
          <a:p>
            <a:endParaRPr lang="es-ES" sz="1600" spc="-5" dirty="0">
              <a:latin typeface="+mj-lt"/>
              <a:cs typeface="Arial" panose="020B0604020202020204" pitchFamily="34" charset="0"/>
            </a:endParaRPr>
          </a:p>
          <a:p>
            <a:r>
              <a:rPr lang="es-ES" sz="1600" spc="-5" dirty="0">
                <a:latin typeface="+mj-lt"/>
                <a:cs typeface="Arial" panose="020B0604020202020204" pitchFamily="34" charset="0"/>
              </a:rPr>
              <a:t>Requisito: el problema debe formularse en forma estándar.</a:t>
            </a:r>
          </a:p>
          <a:p>
            <a:endParaRPr lang="es-ES" sz="1600" spc="-5" dirty="0">
              <a:latin typeface="+mj-lt"/>
              <a:cs typeface="Arial" panose="020B0604020202020204" pitchFamily="34" charset="0"/>
            </a:endParaRPr>
          </a:p>
        </p:txBody>
      </p:sp>
      <p:sp>
        <p:nvSpPr>
          <p:cNvPr id="8" name="object 3">
            <a:extLst>
              <a:ext uri="{FF2B5EF4-FFF2-40B4-BE49-F238E27FC236}">
                <a16:creationId xmlns:a16="http://schemas.microsoft.com/office/drawing/2014/main" id="{22DCAA2A-395B-460E-A706-FAF442B6F9E4}"/>
              </a:ext>
            </a:extLst>
          </p:cNvPr>
          <p:cNvSpPr/>
          <p:nvPr/>
        </p:nvSpPr>
        <p:spPr>
          <a:xfrm>
            <a:off x="-1600200" y="3606429"/>
            <a:ext cx="7792211" cy="1287628"/>
          </a:xfrm>
          <a:prstGeom prst="rect">
            <a:avLst/>
          </a:prstGeom>
          <a:blipFill>
            <a:blip r:embed="rId2" cstate="print"/>
            <a:stretch>
              <a:fillRect t="-115373" b="-30691"/>
            </a:stretch>
          </a:blipFill>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1" name="object 4">
                <a:extLst>
                  <a:ext uri="{FF2B5EF4-FFF2-40B4-BE49-F238E27FC236}">
                    <a16:creationId xmlns:a16="http://schemas.microsoft.com/office/drawing/2014/main" id="{D2E97331-7D78-4279-A297-523F24FE5B32}"/>
                  </a:ext>
                </a:extLst>
              </p:cNvPr>
              <p:cNvSpPr txBox="1"/>
              <p:nvPr/>
            </p:nvSpPr>
            <p:spPr>
              <a:xfrm>
                <a:off x="399818" y="5228684"/>
                <a:ext cx="8652866" cy="259686"/>
              </a:xfrm>
              <a:prstGeom prst="rect">
                <a:avLst/>
              </a:prstGeom>
            </p:spPr>
            <p:txBody>
              <a:bodyPr vert="horz" wrap="square" lIns="0" tIns="13335" rIns="0" bIns="0" rtlCol="0">
                <a:spAutoFit/>
              </a:bodyPr>
              <a:lstStyle/>
              <a:p>
                <a:pPr>
                  <a:lnSpc>
                    <a:spcPct val="100000"/>
                  </a:lnSpc>
                  <a:spcBef>
                    <a:spcPts val="40"/>
                  </a:spcBef>
                </a:pPr>
                <a:r>
                  <a:rPr lang="es-ES_tradnl" sz="1600" spc="-5" dirty="0">
                    <a:latin typeface="+mj-lt"/>
                    <a:cs typeface="Arial" panose="020B0604020202020204" pitchFamily="34" charset="0"/>
                  </a:rPr>
                  <a:t>donde asumimos que </a:t>
                </a:r>
                <a14:m>
                  <m:oMath xmlns:m="http://schemas.openxmlformats.org/officeDocument/2006/math">
                    <m:r>
                      <a:rPr lang="es-ES_tradnl" sz="1600" spc="-5">
                        <a:latin typeface="Cambria Math" panose="02040503050406030204" pitchFamily="18" charset="0"/>
                        <a:cs typeface="Arial" panose="020B0604020202020204" pitchFamily="34" charset="0"/>
                      </a:rPr>
                      <m:t>𝑚</m:t>
                    </m:r>
                    <m:r>
                      <a:rPr lang="es-ES_tradnl" sz="1600" spc="-5">
                        <a:latin typeface="Cambria Math" panose="02040503050406030204" pitchFamily="18" charset="0"/>
                        <a:cs typeface="Arial" panose="020B0604020202020204" pitchFamily="34" charset="0"/>
                      </a:rPr>
                      <m:t>&lt;</m:t>
                    </m:r>
                    <m:r>
                      <a:rPr lang="es-ES_tradnl" sz="1600" spc="-5">
                        <a:latin typeface="Cambria Math" panose="02040503050406030204" pitchFamily="18" charset="0"/>
                        <a:cs typeface="Arial" panose="020B0604020202020204" pitchFamily="34" charset="0"/>
                      </a:rPr>
                      <m:t>𝑛</m:t>
                    </m:r>
                    <m:r>
                      <a:rPr lang="es-ES_tradnl" sz="1600" spc="-5">
                        <a:latin typeface="Cambria Math" panose="02040503050406030204" pitchFamily="18" charset="0"/>
                        <a:cs typeface="Arial" panose="020B0604020202020204" pitchFamily="34" charset="0"/>
                      </a:rPr>
                      <m:t>.</m:t>
                    </m:r>
                  </m:oMath>
                </a14:m>
                <a:endParaRPr lang="es-ES_tradnl" sz="1600" spc="-5" dirty="0">
                  <a:latin typeface="+mj-lt"/>
                  <a:cs typeface="Arial" panose="020B0604020202020204" pitchFamily="34" charset="0"/>
                </a:endParaRPr>
              </a:p>
            </p:txBody>
          </p:sp>
        </mc:Choice>
        <mc:Fallback xmlns="">
          <p:sp>
            <p:nvSpPr>
              <p:cNvPr id="11" name="object 4">
                <a:extLst>
                  <a:ext uri="{FF2B5EF4-FFF2-40B4-BE49-F238E27FC236}">
                    <a16:creationId xmlns:a16="http://schemas.microsoft.com/office/drawing/2014/main" id="{D2E97331-7D78-4279-A297-523F24FE5B32}"/>
                  </a:ext>
                </a:extLst>
              </p:cNvPr>
              <p:cNvSpPr txBox="1">
                <a:spLocks noRot="1" noChangeAspect="1" noMove="1" noResize="1" noEditPoints="1" noAdjustHandles="1" noChangeArrowheads="1" noChangeShapeType="1" noTextEdit="1"/>
              </p:cNvSpPr>
              <p:nvPr/>
            </p:nvSpPr>
            <p:spPr>
              <a:xfrm>
                <a:off x="399818" y="5228684"/>
                <a:ext cx="8652866" cy="259686"/>
              </a:xfrm>
              <a:prstGeom prst="rect">
                <a:avLst/>
              </a:prstGeom>
              <a:blipFill>
                <a:blip r:embed="rId3"/>
                <a:stretch>
                  <a:fillRect l="-1480" t="-21429" b="-47619"/>
                </a:stretch>
              </a:blipFill>
            </p:spPr>
            <p:txBody>
              <a:bodyPr/>
              <a:lstStyle/>
              <a:p>
                <a:r>
                  <a:rPr lang="es-ES">
                    <a:noFill/>
                  </a:rPr>
                  <a:t> </a:t>
                </a:r>
              </a:p>
            </p:txBody>
          </p:sp>
        </mc:Fallback>
      </mc:AlternateContent>
      <p:grpSp>
        <p:nvGrpSpPr>
          <p:cNvPr id="14" name="Grupo 13">
            <a:extLst>
              <a:ext uri="{FF2B5EF4-FFF2-40B4-BE49-F238E27FC236}">
                <a16:creationId xmlns:a16="http://schemas.microsoft.com/office/drawing/2014/main" id="{C8BDC9B3-55E4-498C-ABC8-15A74BB66C55}"/>
              </a:ext>
            </a:extLst>
          </p:cNvPr>
          <p:cNvGrpSpPr/>
          <p:nvPr/>
        </p:nvGrpSpPr>
        <p:grpSpPr>
          <a:xfrm>
            <a:off x="4781351" y="3590228"/>
            <a:ext cx="4405045" cy="2244745"/>
            <a:chOff x="5489894" y="3716801"/>
            <a:chExt cx="4464354" cy="2533523"/>
          </a:xfrm>
        </p:grpSpPr>
        <p:sp>
          <p:nvSpPr>
            <p:cNvPr id="15" name="object 1">
              <a:extLst>
                <a:ext uri="{FF2B5EF4-FFF2-40B4-BE49-F238E27FC236}">
                  <a16:creationId xmlns:a16="http://schemas.microsoft.com/office/drawing/2014/main" id="{C9172E39-739A-4D68-AAB4-B4861F62F412}"/>
                </a:ext>
              </a:extLst>
            </p:cNvPr>
            <p:cNvSpPr/>
            <p:nvPr/>
          </p:nvSpPr>
          <p:spPr>
            <a:xfrm>
              <a:off x="5489894" y="3716801"/>
              <a:ext cx="4396598" cy="2533523"/>
            </a:xfrm>
            <a:prstGeom prst="rect">
              <a:avLst/>
            </a:prstGeom>
            <a:blipFill>
              <a:blip r:embed="rId4" cstate="print"/>
              <a:stretch>
                <a:fillRect l="-119585" t="-129653" r="-5726" b="-41037"/>
              </a:stretch>
            </a:blipFill>
          </p:spPr>
          <p:txBody>
            <a:bodyPr wrap="square" lIns="0" tIns="0" rIns="0" bIns="0" rtlCol="0">
              <a:spAutoFit/>
            </a:bodyPr>
            <a:lstStyle/>
            <a:p>
              <a:endParaRPr/>
            </a:p>
          </p:txBody>
        </p:sp>
        <p:sp>
          <p:nvSpPr>
            <p:cNvPr id="16" name="object 9">
              <a:extLst>
                <a:ext uri="{FF2B5EF4-FFF2-40B4-BE49-F238E27FC236}">
                  <a16:creationId xmlns:a16="http://schemas.microsoft.com/office/drawing/2014/main" id="{38621E49-955F-4FC1-AE01-947E5AB8568B}"/>
                </a:ext>
              </a:extLst>
            </p:cNvPr>
            <p:cNvSpPr txBox="1"/>
            <p:nvPr/>
          </p:nvSpPr>
          <p:spPr>
            <a:xfrm>
              <a:off x="6324600" y="3908744"/>
              <a:ext cx="571351" cy="206871"/>
            </a:xfrm>
            <a:prstGeom prst="rect">
              <a:avLst/>
            </a:prstGeom>
          </p:spPr>
          <p:txBody>
            <a:bodyPr vert="horz" wrap="square" lIns="0" tIns="0" rIns="0" bIns="0" rtlCol="0">
              <a:spAutoFit/>
            </a:bodyPr>
            <a:lstStyle/>
            <a:p>
              <a:pPr marL="0" marR="0">
                <a:lnSpc>
                  <a:spcPts val="1328"/>
                </a:lnSpc>
                <a:spcBef>
                  <a:spcPts val="0"/>
                </a:spcBef>
                <a:spcAft>
                  <a:spcPts val="0"/>
                </a:spcAft>
              </a:pPr>
              <a:r>
                <a:rPr sz="1200" dirty="0">
                  <a:solidFill>
                    <a:srgbClr val="000000"/>
                  </a:solidFill>
                  <a:latin typeface="Times New Roman"/>
                  <a:cs typeface="Times New Roman"/>
                </a:rPr>
                <a:t>(0,1’8)</a:t>
              </a:r>
            </a:p>
          </p:txBody>
        </p:sp>
        <p:sp>
          <p:nvSpPr>
            <p:cNvPr id="17" name="object 11">
              <a:extLst>
                <a:ext uri="{FF2B5EF4-FFF2-40B4-BE49-F238E27FC236}">
                  <a16:creationId xmlns:a16="http://schemas.microsoft.com/office/drawing/2014/main" id="{1364BAFA-5437-4C59-8098-E948CAC8FF61}"/>
                </a:ext>
              </a:extLst>
            </p:cNvPr>
            <p:cNvSpPr txBox="1"/>
            <p:nvPr/>
          </p:nvSpPr>
          <p:spPr>
            <a:xfrm>
              <a:off x="8668374" y="4787388"/>
              <a:ext cx="444400" cy="206871"/>
            </a:xfrm>
            <a:prstGeom prst="rect">
              <a:avLst/>
            </a:prstGeom>
          </p:spPr>
          <p:txBody>
            <a:bodyPr vert="horz" wrap="square" lIns="0" tIns="0" rIns="0" bIns="0" rtlCol="0">
              <a:spAutoFit/>
            </a:bodyPr>
            <a:lstStyle/>
            <a:p>
              <a:pPr marL="0" marR="0">
                <a:lnSpc>
                  <a:spcPts val="1328"/>
                </a:lnSpc>
                <a:spcBef>
                  <a:spcPts val="0"/>
                </a:spcBef>
                <a:spcAft>
                  <a:spcPts val="0"/>
                </a:spcAft>
              </a:pPr>
              <a:r>
                <a:rPr sz="1200" dirty="0">
                  <a:solidFill>
                    <a:srgbClr val="000000"/>
                  </a:solidFill>
                  <a:latin typeface="Times New Roman"/>
                  <a:cs typeface="Times New Roman"/>
                </a:rPr>
                <a:t>(2,1)</a:t>
              </a:r>
            </a:p>
          </p:txBody>
        </p:sp>
        <p:sp>
          <p:nvSpPr>
            <p:cNvPr id="18" name="object 14">
              <a:extLst>
                <a:ext uri="{FF2B5EF4-FFF2-40B4-BE49-F238E27FC236}">
                  <a16:creationId xmlns:a16="http://schemas.microsoft.com/office/drawing/2014/main" id="{96EA4D0A-BB9B-4F29-9CD2-6C85E0B75B41}"/>
                </a:ext>
              </a:extLst>
            </p:cNvPr>
            <p:cNvSpPr txBox="1"/>
            <p:nvPr/>
          </p:nvSpPr>
          <p:spPr>
            <a:xfrm>
              <a:off x="9382897" y="5643506"/>
              <a:ext cx="571351" cy="206871"/>
            </a:xfrm>
            <a:prstGeom prst="rect">
              <a:avLst/>
            </a:prstGeom>
          </p:spPr>
          <p:txBody>
            <a:bodyPr vert="horz" wrap="square" lIns="0" tIns="0" rIns="0" bIns="0" rtlCol="0">
              <a:spAutoFit/>
            </a:bodyPr>
            <a:lstStyle/>
            <a:p>
              <a:pPr marL="0" marR="0">
                <a:lnSpc>
                  <a:spcPts val="1328"/>
                </a:lnSpc>
                <a:spcBef>
                  <a:spcPts val="0"/>
                </a:spcBef>
                <a:spcAft>
                  <a:spcPts val="0"/>
                </a:spcAft>
              </a:pPr>
              <a:r>
                <a:rPr sz="1200" dirty="0">
                  <a:solidFill>
                    <a:srgbClr val="000000"/>
                  </a:solidFill>
                  <a:latin typeface="Times New Roman"/>
                  <a:cs typeface="Times New Roman"/>
                </a:rPr>
                <a:t>(2’8,0)</a:t>
              </a:r>
            </a:p>
          </p:txBody>
        </p:sp>
      </p:grpSp>
    </p:spTree>
    <p:extLst>
      <p:ext uri="{BB962C8B-B14F-4D97-AF65-F5344CB8AC3E}">
        <p14:creationId xmlns:p14="http://schemas.microsoft.com/office/powerpoint/2010/main" val="5356219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Definiciones</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45</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12" name="CuadroTexto 11">
                <a:extLst>
                  <a:ext uri="{FF2B5EF4-FFF2-40B4-BE49-F238E27FC236}">
                    <a16:creationId xmlns:a16="http://schemas.microsoft.com/office/drawing/2014/main" id="{9EA26E8A-338B-486B-860D-E2F856E9769F}"/>
                  </a:ext>
                </a:extLst>
              </p:cNvPr>
              <p:cNvSpPr txBox="1"/>
              <p:nvPr/>
            </p:nvSpPr>
            <p:spPr>
              <a:xfrm>
                <a:off x="249377" y="1042929"/>
                <a:ext cx="9407246" cy="1415772"/>
              </a:xfrm>
              <a:prstGeom prst="rect">
                <a:avLst/>
              </a:prstGeom>
              <a:noFill/>
            </p:spPr>
            <p:txBody>
              <a:bodyPr wrap="square" rtlCol="0">
                <a:spAutoFit/>
              </a:bodyPr>
              <a:lstStyle/>
              <a:p>
                <a:pPr marL="285750" indent="-285750">
                  <a:buFont typeface="Arial" panose="020B0604020202020204" pitchFamily="34" charset="0"/>
                  <a:buChar char="•"/>
                </a:pPr>
                <a:endParaRPr lang="es-ES_tradnl" b="1" dirty="0">
                  <a:solidFill>
                    <a:srgbClr val="D74518"/>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_tradnl" sz="1600" b="1" u="sng" dirty="0">
                    <a:solidFill>
                      <a:srgbClr val="FF9933"/>
                    </a:solidFill>
                    <a:latin typeface="+mj-lt"/>
                    <a:cs typeface="Arial" panose="020B0604020202020204" pitchFamily="34" charset="0"/>
                  </a:rPr>
                  <a:t>Solución básica factible no degenerada</a:t>
                </a:r>
                <a:r>
                  <a:rPr lang="es-ES_tradnl" sz="1600" spc="-5" dirty="0">
                    <a:latin typeface="+mj-lt"/>
                    <a:cs typeface="Arial" panose="020B0604020202020204" pitchFamily="34" charset="0"/>
                  </a:rPr>
                  <a:t>: </a:t>
                </a:r>
                <a:r>
                  <a:rPr lang="es-ES" sz="1600" spc="-5" dirty="0">
                    <a:latin typeface="+mj-lt"/>
                    <a:cs typeface="Arial" panose="020B0604020202020204" pitchFamily="34" charset="0"/>
                  </a:rPr>
                  <a:t>es una S.B.F. que verifica </a:t>
                </a:r>
                <a14:m>
                  <m:oMath xmlns:m="http://schemas.openxmlformats.org/officeDocument/2006/math">
                    <m:sSub>
                      <m:sSubPr>
                        <m:ctrlPr>
                          <a:rPr lang="es-ES_tradnl" sz="1600" i="1" spc="-5">
                            <a:latin typeface="Cambria Math" panose="02040503050406030204" pitchFamily="18" charset="0"/>
                            <a:cs typeface="Arial" panose="020B0604020202020204" pitchFamily="34" charset="0"/>
                          </a:rPr>
                        </m:ctrlPr>
                      </m:sSubPr>
                      <m:e>
                        <m:r>
                          <a:rPr lang="es-ES_tradnl" sz="1600" spc="-5">
                            <a:latin typeface="Cambria Math" panose="02040503050406030204" pitchFamily="18" charset="0"/>
                            <a:cs typeface="Arial" panose="020B0604020202020204" pitchFamily="34" charset="0"/>
                          </a:rPr>
                          <m:t>𝑥</m:t>
                        </m:r>
                      </m:e>
                      <m:sub>
                        <m:r>
                          <a:rPr lang="es-ES_tradnl" sz="1600" spc="-5">
                            <a:latin typeface="Cambria Math" panose="02040503050406030204" pitchFamily="18" charset="0"/>
                            <a:cs typeface="Arial" panose="020B0604020202020204" pitchFamily="34" charset="0"/>
                          </a:rPr>
                          <m:t>𝐵</m:t>
                        </m:r>
                      </m:sub>
                    </m:sSub>
                    <m:r>
                      <a:rPr lang="es-ES_tradnl" sz="1600" spc="-5">
                        <a:latin typeface="Cambria Math" panose="02040503050406030204" pitchFamily="18" charset="0"/>
                        <a:cs typeface="Arial" panose="020B0604020202020204" pitchFamily="34" charset="0"/>
                      </a:rPr>
                      <m:t>&gt;0. </m:t>
                    </m:r>
                  </m:oMath>
                </a14:m>
                <a:endParaRPr lang="es-ES_tradnl" sz="1600" spc="-5" dirty="0">
                  <a:latin typeface="+mj-lt"/>
                  <a:cs typeface="Arial" panose="020B0604020202020204" pitchFamily="34" charset="0"/>
                </a:endParaRPr>
              </a:p>
              <a:p>
                <a:pPr marL="285750" indent="-285750">
                  <a:buFont typeface="Arial" panose="020B0604020202020204" pitchFamily="34" charset="0"/>
                  <a:buChar char="•"/>
                </a:pPr>
                <a:r>
                  <a:rPr lang="es-ES_tradnl" sz="1600" b="1" u="sng" dirty="0">
                    <a:solidFill>
                      <a:srgbClr val="FF9933"/>
                    </a:solidFill>
                    <a:latin typeface="+mj-lt"/>
                    <a:cs typeface="Arial" panose="020B0604020202020204" pitchFamily="34" charset="0"/>
                  </a:rPr>
                  <a:t>Solución básica factible degenerada</a:t>
                </a:r>
                <a:r>
                  <a:rPr lang="es-ES_tradnl" sz="1600" spc="-5" dirty="0">
                    <a:latin typeface="+mj-lt"/>
                    <a:cs typeface="Arial" panose="020B0604020202020204" pitchFamily="34" charset="0"/>
                  </a:rPr>
                  <a:t>: </a:t>
                </a:r>
                <a:r>
                  <a:rPr lang="es-ES" sz="1600" spc="-5" dirty="0">
                    <a:latin typeface="+mj-lt"/>
                    <a:cs typeface="Arial" panose="020B0604020202020204" pitchFamily="34" charset="0"/>
                  </a:rPr>
                  <a:t>S.B.F. es degenerada si </a:t>
                </a:r>
                <a14:m>
                  <m:oMath xmlns:m="http://schemas.openxmlformats.org/officeDocument/2006/math">
                    <m:sSub>
                      <m:sSubPr>
                        <m:ctrlPr>
                          <a:rPr lang="es-ES_tradnl" sz="1600" i="1" spc="-5">
                            <a:latin typeface="Cambria Math" panose="02040503050406030204" pitchFamily="18" charset="0"/>
                            <a:cs typeface="Arial" panose="020B0604020202020204" pitchFamily="34" charset="0"/>
                          </a:rPr>
                        </m:ctrlPr>
                      </m:sSubPr>
                      <m:e>
                        <m:r>
                          <a:rPr lang="es-ES_tradnl" sz="1600" spc="-5">
                            <a:latin typeface="Cambria Math" panose="02040503050406030204" pitchFamily="18" charset="0"/>
                            <a:cs typeface="Arial" panose="020B0604020202020204" pitchFamily="34" charset="0"/>
                          </a:rPr>
                          <m:t>𝑥</m:t>
                        </m:r>
                      </m:e>
                      <m:sub>
                        <m:r>
                          <a:rPr lang="es-ES_tradnl" sz="1600" spc="-5">
                            <a:latin typeface="Cambria Math" panose="02040503050406030204" pitchFamily="18" charset="0"/>
                            <a:cs typeface="Arial" panose="020B0604020202020204" pitchFamily="34" charset="0"/>
                          </a:rPr>
                          <m:t>𝐵</m:t>
                        </m:r>
                      </m:sub>
                    </m:sSub>
                    <m:r>
                      <a:rPr lang="es-ES_tradnl" sz="1600" spc="-5">
                        <a:latin typeface="Cambria Math" panose="02040503050406030204" pitchFamily="18" charset="0"/>
                        <a:cs typeface="Arial" panose="020B0604020202020204" pitchFamily="34" charset="0"/>
                      </a:rPr>
                      <m:t> </m:t>
                    </m:r>
                  </m:oMath>
                </a14:m>
                <a:r>
                  <a:rPr lang="es-ES" sz="1600" spc="-5" dirty="0">
                    <a:latin typeface="+mj-lt"/>
                    <a:cs typeface="Arial" panose="020B0604020202020204" pitchFamily="34" charset="0"/>
                  </a:rPr>
                  <a:t>tiene alguna componente nula. </a:t>
                </a:r>
              </a:p>
              <a:p>
                <a:pPr marL="285750" indent="-285750">
                  <a:buFont typeface="Arial" panose="020B0604020202020204" pitchFamily="34" charset="0"/>
                  <a:buChar char="•"/>
                </a:pPr>
                <a:endParaRPr lang="es-ES" spc="-5" dirty="0">
                  <a:latin typeface="Arial" panose="020B0604020202020204" pitchFamily="34" charset="0"/>
                  <a:cs typeface="Arial" panose="020B0604020202020204" pitchFamily="34" charset="0"/>
                </a:endParaRPr>
              </a:p>
            </p:txBody>
          </p:sp>
        </mc:Choice>
        <mc:Fallback xmlns="">
          <p:sp>
            <p:nvSpPr>
              <p:cNvPr id="12" name="CuadroTexto 11">
                <a:extLst>
                  <a:ext uri="{FF2B5EF4-FFF2-40B4-BE49-F238E27FC236}">
                    <a16:creationId xmlns:a16="http://schemas.microsoft.com/office/drawing/2014/main" id="{9EA26E8A-338B-486B-860D-E2F856E9769F}"/>
                  </a:ext>
                </a:extLst>
              </p:cNvPr>
              <p:cNvSpPr txBox="1">
                <a:spLocks noRot="1" noChangeAspect="1" noMove="1" noResize="1" noEditPoints="1" noAdjustHandles="1" noChangeArrowheads="1" noChangeShapeType="1" noTextEdit="1"/>
              </p:cNvSpPr>
              <p:nvPr/>
            </p:nvSpPr>
            <p:spPr>
              <a:xfrm>
                <a:off x="249377" y="1042929"/>
                <a:ext cx="9407246" cy="1415772"/>
              </a:xfrm>
              <a:prstGeom prst="rect">
                <a:avLst/>
              </a:prstGeom>
              <a:blipFill>
                <a:blip r:embed="rId2"/>
                <a:stretch>
                  <a:fillRect l="-25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3" name="object 4">
                <a:extLst>
                  <a:ext uri="{FF2B5EF4-FFF2-40B4-BE49-F238E27FC236}">
                    <a16:creationId xmlns:a16="http://schemas.microsoft.com/office/drawing/2014/main" id="{8C944429-3A49-4AEA-8F2F-7DC1F21016B0}"/>
                  </a:ext>
                </a:extLst>
              </p:cNvPr>
              <p:cNvSpPr txBox="1"/>
              <p:nvPr/>
            </p:nvSpPr>
            <p:spPr>
              <a:xfrm>
                <a:off x="533400" y="2286000"/>
                <a:ext cx="8652866" cy="2768450"/>
              </a:xfrm>
              <a:prstGeom prst="rect">
                <a:avLst/>
              </a:prstGeom>
            </p:spPr>
            <p:txBody>
              <a:bodyPr vert="horz" wrap="square" lIns="0" tIns="13335" rIns="0" bIns="0" rtlCol="0">
                <a:spAutoFit/>
              </a:bodyPr>
              <a:lstStyle/>
              <a:p>
                <a:pPr>
                  <a:lnSpc>
                    <a:spcPct val="100000"/>
                  </a:lnSpc>
                  <a:spcBef>
                    <a:spcPts val="40"/>
                  </a:spcBef>
                </a:pPr>
                <a:r>
                  <a:rPr lang="es-ES_tradnl" sz="1600" b="1" spc="-5" dirty="0">
                    <a:latin typeface="+mj-lt"/>
                    <a:cs typeface="Arial" panose="020B0604020202020204" pitchFamily="34" charset="0"/>
                  </a:rPr>
                  <a:t>Teorema 1. Mejora de una S.B.F. no degenerada</a:t>
                </a:r>
              </a:p>
              <a:p>
                <a:pPr>
                  <a:lnSpc>
                    <a:spcPct val="100000"/>
                  </a:lnSpc>
                  <a:spcBef>
                    <a:spcPts val="40"/>
                  </a:spcBef>
                </a:pPr>
                <a:endParaRPr lang="es-ES_tradnl" sz="1600" spc="-5" dirty="0">
                  <a:latin typeface="+mj-lt"/>
                  <a:cs typeface="Arial" panose="020B0604020202020204" pitchFamily="34" charset="0"/>
                </a:endParaRPr>
              </a:p>
              <a:p>
                <a:pPr>
                  <a:lnSpc>
                    <a:spcPct val="100000"/>
                  </a:lnSpc>
                  <a:spcBef>
                    <a:spcPts val="40"/>
                  </a:spcBef>
                </a:pPr>
                <a:r>
                  <a:rPr lang="es-ES_tradnl" sz="1600" spc="-5" dirty="0">
                    <a:latin typeface="+mj-lt"/>
                    <a:cs typeface="Arial" panose="020B0604020202020204" pitchFamily="34" charset="0"/>
                  </a:rPr>
                  <a:t>Sea </a:t>
                </a:r>
                <a14:m>
                  <m:oMath xmlns:m="http://schemas.openxmlformats.org/officeDocument/2006/math">
                    <m:sSub>
                      <m:sSubPr>
                        <m:ctrlPr>
                          <a:rPr lang="es-ES_tradnl" sz="1600" i="1" spc="-5">
                            <a:latin typeface="Cambria Math" panose="02040503050406030204" pitchFamily="18" charset="0"/>
                          </a:rPr>
                        </m:ctrlPr>
                      </m:sSubPr>
                      <m:e>
                        <m:r>
                          <a:rPr lang="es-ES_tradnl" sz="1600" spc="-5">
                            <a:latin typeface="Cambria Math" panose="02040503050406030204" pitchFamily="18" charset="0"/>
                          </a:rPr>
                          <m:t>𝑥</m:t>
                        </m:r>
                      </m:e>
                      <m:sub>
                        <m:r>
                          <a:rPr lang="es-ES_tradnl" sz="1600" spc="-5">
                            <a:latin typeface="Cambria Math" panose="02040503050406030204" pitchFamily="18" charset="0"/>
                          </a:rPr>
                          <m:t>0</m:t>
                        </m:r>
                      </m:sub>
                    </m:sSub>
                  </m:oMath>
                </a14:m>
                <a:r>
                  <a:rPr lang="es-ES_tradnl" sz="1600" spc="-5" dirty="0">
                    <a:latin typeface="+mj-lt"/>
                    <a:cs typeface="Arial" panose="020B0604020202020204" pitchFamily="34" charset="0"/>
                  </a:rPr>
                  <a:t> una solución básica factible no degenerada con valor de la función objetivo </a:t>
                </a:r>
                <a14:m>
                  <m:oMath xmlns:m="http://schemas.openxmlformats.org/officeDocument/2006/math">
                    <m:sSub>
                      <m:sSubPr>
                        <m:ctrlPr>
                          <a:rPr lang="es-ES_tradnl" sz="1600" i="1" spc="-5">
                            <a:latin typeface="Cambria Math" panose="02040503050406030204" pitchFamily="18" charset="0"/>
                          </a:rPr>
                        </m:ctrlPr>
                      </m:sSubPr>
                      <m:e>
                        <m:r>
                          <a:rPr lang="es-ES_tradnl" sz="1600" spc="-5">
                            <a:latin typeface="Cambria Math" panose="02040503050406030204" pitchFamily="18" charset="0"/>
                          </a:rPr>
                          <m:t>𝑧</m:t>
                        </m:r>
                      </m:e>
                      <m:sub>
                        <m:r>
                          <a:rPr lang="es-ES_tradnl" sz="1600" spc="-5">
                            <a:latin typeface="Cambria Math" panose="02040503050406030204" pitchFamily="18" charset="0"/>
                          </a:rPr>
                          <m:t>0</m:t>
                        </m:r>
                      </m:sub>
                    </m:sSub>
                  </m:oMath>
                </a14:m>
                <a:r>
                  <a:rPr lang="es-ES_tradnl" sz="1600" spc="-5" dirty="0">
                    <a:latin typeface="+mj-lt"/>
                    <a:cs typeface="Arial" panose="020B0604020202020204" pitchFamily="34" charset="0"/>
                  </a:rPr>
                  <a:t>.</a:t>
                </a:r>
              </a:p>
              <a:p>
                <a:pPr>
                  <a:lnSpc>
                    <a:spcPct val="100000"/>
                  </a:lnSpc>
                  <a:spcBef>
                    <a:spcPts val="40"/>
                  </a:spcBef>
                </a:pPr>
                <a:r>
                  <a:rPr lang="es-ES_tradnl" sz="1600" spc="-5" dirty="0">
                    <a:latin typeface="+mj-lt"/>
                    <a:cs typeface="Arial" panose="020B0604020202020204" pitchFamily="34" charset="0"/>
                  </a:rPr>
                  <a:t>Si existe </a:t>
                </a:r>
                <a14:m>
                  <m:oMath xmlns:m="http://schemas.openxmlformats.org/officeDocument/2006/math">
                    <m:r>
                      <a:rPr lang="es-ES_tradnl" sz="1600" spc="-5">
                        <a:latin typeface="Cambria Math" panose="02040503050406030204" pitchFamily="18" charset="0"/>
                      </a:rPr>
                      <m:t>𝑗</m:t>
                    </m:r>
                    <m:r>
                      <a:rPr lang="es-ES_tradnl" sz="1600" spc="-5">
                        <a:latin typeface="Cambria Math" panose="02040503050406030204" pitchFamily="18" charset="0"/>
                      </a:rPr>
                      <m:t>∈{1,2,..,</m:t>
                    </m:r>
                    <m:r>
                      <a:rPr lang="es-ES_tradnl" sz="1600" spc="-5">
                        <a:latin typeface="Cambria Math" panose="02040503050406030204" pitchFamily="18" charset="0"/>
                      </a:rPr>
                      <m:t>𝑛</m:t>
                    </m:r>
                    <m:r>
                      <a:rPr lang="es-ES_tradnl" sz="1600" spc="-5">
                        <a:latin typeface="Cambria Math" panose="02040503050406030204" pitchFamily="18" charset="0"/>
                      </a:rPr>
                      <m:t>}</m:t>
                    </m:r>
                  </m:oMath>
                </a14:m>
                <a:r>
                  <a:rPr lang="es-ES_tradnl" sz="1600" spc="-5" dirty="0">
                    <a:latin typeface="+mj-lt"/>
                    <a:cs typeface="Arial" panose="020B0604020202020204" pitchFamily="34" charset="0"/>
                  </a:rPr>
                  <a:t> tal que </a:t>
                </a:r>
                <a14:m>
                  <m:oMath xmlns:m="http://schemas.openxmlformats.org/officeDocument/2006/math">
                    <m:sSub>
                      <m:sSubPr>
                        <m:ctrlPr>
                          <a:rPr lang="es-ES_tradnl" sz="1600" i="1" spc="-5">
                            <a:latin typeface="Cambria Math" panose="02040503050406030204" pitchFamily="18" charset="0"/>
                          </a:rPr>
                        </m:ctrlPr>
                      </m:sSubPr>
                      <m:e>
                        <m:r>
                          <a:rPr lang="es-ES_tradnl" sz="1600" spc="-5">
                            <a:latin typeface="Cambria Math" panose="02040503050406030204" pitchFamily="18" charset="0"/>
                          </a:rPr>
                          <m:t>𝑧</m:t>
                        </m:r>
                      </m:e>
                      <m:sub>
                        <m:r>
                          <a:rPr lang="es-ES_tradnl" sz="1600" spc="-5">
                            <a:latin typeface="Cambria Math" panose="02040503050406030204" pitchFamily="18" charset="0"/>
                          </a:rPr>
                          <m:t>𝑗</m:t>
                        </m:r>
                      </m:sub>
                    </m:sSub>
                    <m:r>
                      <a:rPr lang="es-ES_tradnl" sz="1600" spc="-5">
                        <a:latin typeface="Cambria Math" panose="02040503050406030204" pitchFamily="18" charset="0"/>
                      </a:rPr>
                      <m:t>−</m:t>
                    </m:r>
                    <m:sSub>
                      <m:sSubPr>
                        <m:ctrlPr>
                          <a:rPr lang="es-ES_tradnl" sz="1600" i="1" spc="-5">
                            <a:latin typeface="Cambria Math" panose="02040503050406030204" pitchFamily="18" charset="0"/>
                          </a:rPr>
                        </m:ctrlPr>
                      </m:sSubPr>
                      <m:e>
                        <m:r>
                          <a:rPr lang="es-ES_tradnl" sz="1600" spc="-5">
                            <a:latin typeface="Cambria Math" panose="02040503050406030204" pitchFamily="18" charset="0"/>
                          </a:rPr>
                          <m:t>𝑐</m:t>
                        </m:r>
                      </m:e>
                      <m:sub>
                        <m:r>
                          <a:rPr lang="es-ES_tradnl" sz="1600" spc="-5">
                            <a:latin typeface="Cambria Math" panose="02040503050406030204" pitchFamily="18" charset="0"/>
                          </a:rPr>
                          <m:t>𝑗</m:t>
                        </m:r>
                      </m:sub>
                    </m:sSub>
                    <m:r>
                      <a:rPr lang="es-ES_tradnl" sz="1600" spc="-5">
                        <a:latin typeface="Cambria Math" panose="02040503050406030204" pitchFamily="18" charset="0"/>
                      </a:rPr>
                      <m:t>&gt;0, </m:t>
                    </m:r>
                  </m:oMath>
                </a14:m>
                <a:r>
                  <a:rPr lang="es-ES_tradnl" sz="1600" spc="-5" dirty="0">
                    <a:latin typeface="+mj-lt"/>
                    <a:cs typeface="Arial" panose="020B0604020202020204" pitchFamily="34" charset="0"/>
                  </a:rPr>
                  <a:t> entonces se puede construir un subconjunto de la región factible tal que la función objetivo en cualquier punto de ese subconjunto es menor que </a:t>
                </a:r>
                <a14:m>
                  <m:oMath xmlns:m="http://schemas.openxmlformats.org/officeDocument/2006/math">
                    <m:sSub>
                      <m:sSubPr>
                        <m:ctrlPr>
                          <a:rPr lang="es-ES_tradnl" sz="1600" i="1" spc="-5">
                            <a:latin typeface="Cambria Math" panose="02040503050406030204" pitchFamily="18" charset="0"/>
                          </a:rPr>
                        </m:ctrlPr>
                      </m:sSubPr>
                      <m:e>
                        <m:r>
                          <a:rPr lang="es-ES_tradnl" sz="1600" spc="-5">
                            <a:latin typeface="Cambria Math" panose="02040503050406030204" pitchFamily="18" charset="0"/>
                          </a:rPr>
                          <m:t>𝑧</m:t>
                        </m:r>
                      </m:e>
                      <m:sub>
                        <m:r>
                          <a:rPr lang="es-ES_tradnl" sz="1600" spc="-5">
                            <a:latin typeface="Cambria Math" panose="02040503050406030204" pitchFamily="18" charset="0"/>
                          </a:rPr>
                          <m:t>0</m:t>
                        </m:r>
                      </m:sub>
                    </m:sSub>
                  </m:oMath>
                </a14:m>
                <a:r>
                  <a:rPr lang="es-ES_tradnl" sz="1600" spc="-5" dirty="0">
                    <a:latin typeface="+mj-lt"/>
                    <a:cs typeface="Arial" panose="020B0604020202020204" pitchFamily="34" charset="0"/>
                  </a:rPr>
                  <a:t>. </a:t>
                </a:r>
              </a:p>
              <a:p>
                <a:pPr>
                  <a:lnSpc>
                    <a:spcPct val="100000"/>
                  </a:lnSpc>
                  <a:spcBef>
                    <a:spcPts val="40"/>
                  </a:spcBef>
                </a:pPr>
                <a:endParaRPr lang="es-ES_tradnl" sz="1600" spc="-5" dirty="0">
                  <a:latin typeface="+mj-lt"/>
                  <a:cs typeface="Arial" panose="020B0604020202020204" pitchFamily="34" charset="0"/>
                </a:endParaRPr>
              </a:p>
              <a:p>
                <a:pPr>
                  <a:lnSpc>
                    <a:spcPct val="100000"/>
                  </a:lnSpc>
                  <a:spcBef>
                    <a:spcPts val="40"/>
                  </a:spcBef>
                </a:pPr>
                <a:r>
                  <a:rPr lang="es-ES_tradnl" sz="1600" b="1" spc="-5" dirty="0">
                    <a:latin typeface="+mj-lt"/>
                    <a:cs typeface="Arial" panose="020B0604020202020204" pitchFamily="34" charset="0"/>
                  </a:rPr>
                  <a:t>Teorema 2. Condición de optimalidad</a:t>
                </a:r>
              </a:p>
              <a:p>
                <a:pPr>
                  <a:lnSpc>
                    <a:spcPct val="100000"/>
                  </a:lnSpc>
                  <a:spcBef>
                    <a:spcPts val="40"/>
                  </a:spcBef>
                </a:pPr>
                <a:endParaRPr lang="es-ES_tradnl" sz="1600" spc="-5" dirty="0">
                  <a:latin typeface="+mj-lt"/>
                  <a:cs typeface="Arial" panose="020B0604020202020204" pitchFamily="34" charset="0"/>
                </a:endParaRPr>
              </a:p>
              <a:p>
                <a:pPr>
                  <a:spcBef>
                    <a:spcPts val="40"/>
                  </a:spcBef>
                </a:pPr>
                <a:r>
                  <a:rPr lang="es-ES_tradnl" sz="1600" spc="-5" dirty="0">
                    <a:latin typeface="+mj-lt"/>
                    <a:cs typeface="Arial" panose="020B0604020202020204" pitchFamily="34" charset="0"/>
                  </a:rPr>
                  <a:t>Sea </a:t>
                </a:r>
                <a14:m>
                  <m:oMath xmlns:m="http://schemas.openxmlformats.org/officeDocument/2006/math">
                    <m:sSub>
                      <m:sSubPr>
                        <m:ctrlPr>
                          <a:rPr lang="es-ES_tradnl" sz="1600" i="1" spc="-5">
                            <a:latin typeface="Cambria Math" panose="02040503050406030204" pitchFamily="18" charset="0"/>
                          </a:rPr>
                        </m:ctrlPr>
                      </m:sSubPr>
                      <m:e>
                        <m:r>
                          <a:rPr lang="es-ES_tradnl" sz="1600" spc="-5">
                            <a:latin typeface="Cambria Math" panose="02040503050406030204" pitchFamily="18" charset="0"/>
                          </a:rPr>
                          <m:t>𝑥</m:t>
                        </m:r>
                      </m:e>
                      <m:sub>
                        <m:r>
                          <a:rPr lang="es-ES_tradnl" sz="1600" spc="-5">
                            <a:latin typeface="Cambria Math" panose="02040503050406030204" pitchFamily="18" charset="0"/>
                          </a:rPr>
                          <m:t>0</m:t>
                        </m:r>
                      </m:sub>
                    </m:sSub>
                  </m:oMath>
                </a14:m>
                <a:r>
                  <a:rPr lang="es-ES_tradnl" sz="1600" spc="-5" dirty="0">
                    <a:latin typeface="+mj-lt"/>
                    <a:cs typeface="Arial" panose="020B0604020202020204" pitchFamily="34" charset="0"/>
                  </a:rPr>
                  <a:t> una solución factible básica no degenerada. Si </a:t>
                </a:r>
                <a14:m>
                  <m:oMath xmlns:m="http://schemas.openxmlformats.org/officeDocument/2006/math">
                    <m:sSub>
                      <m:sSubPr>
                        <m:ctrlPr>
                          <a:rPr lang="es-ES_tradnl" sz="1600" i="1" spc="-5">
                            <a:latin typeface="Cambria Math" panose="02040503050406030204" pitchFamily="18" charset="0"/>
                          </a:rPr>
                        </m:ctrlPr>
                      </m:sSubPr>
                      <m:e>
                        <m:r>
                          <a:rPr lang="es-ES_tradnl" sz="1600" spc="-5">
                            <a:latin typeface="Cambria Math" panose="02040503050406030204" pitchFamily="18" charset="0"/>
                          </a:rPr>
                          <m:t>𝑧</m:t>
                        </m:r>
                      </m:e>
                      <m:sub>
                        <m:r>
                          <a:rPr lang="es-ES_tradnl" sz="1600" spc="-5">
                            <a:latin typeface="Cambria Math" panose="02040503050406030204" pitchFamily="18" charset="0"/>
                          </a:rPr>
                          <m:t>𝑗</m:t>
                        </m:r>
                        <m:r>
                          <a:rPr lang="es-ES_tradnl" sz="1600" spc="-5">
                            <a:latin typeface="Cambria Math" panose="02040503050406030204" pitchFamily="18" charset="0"/>
                          </a:rPr>
                          <m:t> </m:t>
                        </m:r>
                      </m:sub>
                    </m:sSub>
                    <m:r>
                      <a:rPr lang="es-ES_tradnl" sz="1600" spc="-5">
                        <a:latin typeface="Cambria Math" panose="02040503050406030204" pitchFamily="18" charset="0"/>
                      </a:rPr>
                      <m:t>−</m:t>
                    </m:r>
                    <m:sSub>
                      <m:sSubPr>
                        <m:ctrlPr>
                          <a:rPr lang="es-ES_tradnl" sz="1600" i="1" spc="-5">
                            <a:latin typeface="Cambria Math" panose="02040503050406030204" pitchFamily="18" charset="0"/>
                          </a:rPr>
                        </m:ctrlPr>
                      </m:sSubPr>
                      <m:e>
                        <m:r>
                          <a:rPr lang="es-ES_tradnl" sz="1600" spc="-5">
                            <a:latin typeface="Cambria Math" panose="02040503050406030204" pitchFamily="18" charset="0"/>
                          </a:rPr>
                          <m:t>𝑐</m:t>
                        </m:r>
                      </m:e>
                      <m:sub>
                        <m:r>
                          <a:rPr lang="es-ES_tradnl" sz="1600" spc="-5">
                            <a:latin typeface="Cambria Math" panose="02040503050406030204" pitchFamily="18" charset="0"/>
                          </a:rPr>
                          <m:t>𝑗</m:t>
                        </m:r>
                      </m:sub>
                    </m:sSub>
                    <m:r>
                      <a:rPr lang="es-ES_tradnl" sz="1600" spc="-5">
                        <a:latin typeface="Cambria Math" panose="02040503050406030204" pitchFamily="18" charset="0"/>
                      </a:rPr>
                      <m:t>≤0, ∀</m:t>
                    </m:r>
                    <m:r>
                      <a:rPr lang="es-ES_tradnl" sz="1600" spc="-5">
                        <a:latin typeface="Cambria Math" panose="02040503050406030204" pitchFamily="18" charset="0"/>
                      </a:rPr>
                      <m:t>𝑗</m:t>
                    </m:r>
                    <m:r>
                      <a:rPr lang="es-ES_tradnl" sz="1600" spc="-5">
                        <a:latin typeface="Cambria Math" panose="02040503050406030204" pitchFamily="18" charset="0"/>
                      </a:rPr>
                      <m:t>=1,2,…,</m:t>
                    </m:r>
                    <m:r>
                      <a:rPr lang="es-ES_tradnl" sz="1600" spc="-5">
                        <a:latin typeface="Cambria Math" panose="02040503050406030204" pitchFamily="18" charset="0"/>
                      </a:rPr>
                      <m:t>𝑛</m:t>
                    </m:r>
                  </m:oMath>
                </a14:m>
                <a:r>
                  <a:rPr lang="es-ES_tradnl" sz="1600" spc="-5" dirty="0">
                    <a:latin typeface="+mj-lt"/>
                    <a:cs typeface="Arial" panose="020B0604020202020204" pitchFamily="34" charset="0"/>
                  </a:rPr>
                  <a:t> entonces </a:t>
                </a:r>
                <a14:m>
                  <m:oMath xmlns:m="http://schemas.openxmlformats.org/officeDocument/2006/math">
                    <m:sSub>
                      <m:sSubPr>
                        <m:ctrlPr>
                          <a:rPr lang="es-ES_tradnl" sz="1600" i="1" spc="-5">
                            <a:latin typeface="Cambria Math" panose="02040503050406030204" pitchFamily="18" charset="0"/>
                          </a:rPr>
                        </m:ctrlPr>
                      </m:sSubPr>
                      <m:e>
                        <m:r>
                          <a:rPr lang="es-ES_tradnl" sz="1600" spc="-5">
                            <a:latin typeface="Cambria Math" panose="02040503050406030204" pitchFamily="18" charset="0"/>
                          </a:rPr>
                          <m:t>𝑥</m:t>
                        </m:r>
                      </m:e>
                      <m:sub>
                        <m:r>
                          <a:rPr lang="es-ES_tradnl" sz="1600" spc="-5">
                            <a:latin typeface="Cambria Math" panose="02040503050406030204" pitchFamily="18" charset="0"/>
                          </a:rPr>
                          <m:t>0</m:t>
                        </m:r>
                      </m:sub>
                    </m:sSub>
                  </m:oMath>
                </a14:m>
                <a:r>
                  <a:rPr lang="es-ES_tradnl" sz="1600" spc="-5" dirty="0">
                    <a:latin typeface="+mj-lt"/>
                    <a:cs typeface="Arial" panose="020B0604020202020204" pitchFamily="34" charset="0"/>
                  </a:rPr>
                  <a:t> es solución óptima. </a:t>
                </a:r>
              </a:p>
            </p:txBody>
          </p:sp>
        </mc:Choice>
        <mc:Fallback xmlns="">
          <p:sp>
            <p:nvSpPr>
              <p:cNvPr id="13" name="object 4">
                <a:extLst>
                  <a:ext uri="{FF2B5EF4-FFF2-40B4-BE49-F238E27FC236}">
                    <a16:creationId xmlns:a16="http://schemas.microsoft.com/office/drawing/2014/main" id="{8C944429-3A49-4AEA-8F2F-7DC1F21016B0}"/>
                  </a:ext>
                </a:extLst>
              </p:cNvPr>
              <p:cNvSpPr txBox="1">
                <a:spLocks noRot="1" noChangeAspect="1" noMove="1" noResize="1" noEditPoints="1" noAdjustHandles="1" noChangeArrowheads="1" noChangeShapeType="1" noTextEdit="1"/>
              </p:cNvSpPr>
              <p:nvPr/>
            </p:nvSpPr>
            <p:spPr>
              <a:xfrm>
                <a:off x="533400" y="2286000"/>
                <a:ext cx="8652866" cy="2768450"/>
              </a:xfrm>
              <a:prstGeom prst="rect">
                <a:avLst/>
              </a:prstGeom>
              <a:blipFill>
                <a:blip r:embed="rId3"/>
                <a:stretch>
                  <a:fillRect l="-1480" t="-1762" r="-1128" b="-3524"/>
                </a:stretch>
              </a:blipFill>
            </p:spPr>
            <p:txBody>
              <a:bodyPr/>
              <a:lstStyle/>
              <a:p>
                <a:r>
                  <a:rPr lang="es-ES">
                    <a:noFill/>
                  </a:rPr>
                  <a:t> </a:t>
                </a:r>
              </a:p>
            </p:txBody>
          </p:sp>
        </mc:Fallback>
      </mc:AlternateContent>
    </p:spTree>
    <p:extLst>
      <p:ext uri="{BB962C8B-B14F-4D97-AF65-F5344CB8AC3E}">
        <p14:creationId xmlns:p14="http://schemas.microsoft.com/office/powerpoint/2010/main" val="38514138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Algoritmo (I)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46</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7" name="object 6">
                <a:extLst>
                  <a:ext uri="{FF2B5EF4-FFF2-40B4-BE49-F238E27FC236}">
                    <a16:creationId xmlns:a16="http://schemas.microsoft.com/office/drawing/2014/main" id="{BBC7ABF1-ACE0-4962-A5E8-251E8D2875A2}"/>
                  </a:ext>
                </a:extLst>
              </p:cNvPr>
              <p:cNvSpPr txBox="1"/>
              <p:nvPr/>
            </p:nvSpPr>
            <p:spPr>
              <a:xfrm>
                <a:off x="533400" y="1524000"/>
                <a:ext cx="9091041" cy="3924151"/>
              </a:xfrm>
              <a:prstGeom prst="rect">
                <a:avLst/>
              </a:prstGeom>
            </p:spPr>
            <p:txBody>
              <a:bodyPr vert="horz" wrap="square" lIns="0" tIns="0" rIns="0" bIns="0" rtlCol="0">
                <a:spAutoFit/>
              </a:bodyPr>
              <a:lstStyle/>
              <a:p>
                <a:pPr marL="342900" marR="0" indent="-342900">
                  <a:lnSpc>
                    <a:spcPts val="1783"/>
                  </a:lnSpc>
                  <a:spcBef>
                    <a:spcPts val="0"/>
                  </a:spcBef>
                  <a:spcAft>
                    <a:spcPts val="0"/>
                  </a:spcAft>
                  <a:buFont typeface="+mj-lt"/>
                  <a:buAutoNum type="arabicPeriod"/>
                </a:pPr>
                <a:r>
                  <a:rPr lang="es-ES" sz="1600" b="1" dirty="0">
                    <a:solidFill>
                      <a:srgbClr val="000000"/>
                    </a:solidFill>
                    <a:cs typeface="Arial"/>
                  </a:rPr>
                  <a:t>In</a:t>
                </a:r>
                <a:r>
                  <a:rPr lang="es-ES" sz="1600" b="1" dirty="0" err="1">
                    <a:solidFill>
                      <a:srgbClr val="000000"/>
                    </a:solidFill>
                    <a:cs typeface="Arial"/>
                  </a:rPr>
                  <a:t>icialización</a:t>
                </a:r>
                <a:endParaRPr lang="es-ES" sz="1600" b="1" dirty="0">
                  <a:solidFill>
                    <a:srgbClr val="000000"/>
                  </a:solidFill>
                  <a:cs typeface="Arial"/>
                </a:endParaRPr>
              </a:p>
              <a:p>
                <a:pPr lvl="1">
                  <a:lnSpc>
                    <a:spcPts val="1783"/>
                  </a:lnSpc>
                </a:pPr>
                <a:endParaRPr lang="es-ES" sz="1600" dirty="0">
                  <a:solidFill>
                    <a:srgbClr val="000000"/>
                  </a:solidFill>
                  <a:cs typeface="Arial"/>
                </a:endParaRPr>
              </a:p>
              <a:p>
                <a:pPr lvl="1">
                  <a:lnSpc>
                    <a:spcPts val="1783"/>
                  </a:lnSpc>
                </a:pPr>
                <a:r>
                  <a:rPr lang="es-ES" sz="1600" dirty="0">
                    <a:solidFill>
                      <a:srgbClr val="000000"/>
                    </a:solidFill>
                    <a:cs typeface="Arial"/>
                  </a:rPr>
                  <a:t>S.B.F. inicial con base </a:t>
                </a:r>
                <a:r>
                  <a:rPr lang="es-ES" sz="1600" i="1" dirty="0">
                    <a:solidFill>
                      <a:srgbClr val="000000"/>
                    </a:solidFill>
                    <a:cs typeface="Arial"/>
                  </a:rPr>
                  <a:t>B</a:t>
                </a:r>
                <a:r>
                  <a:rPr lang="es-ES" sz="1600" dirty="0">
                    <a:solidFill>
                      <a:srgbClr val="000000"/>
                    </a:solidFill>
                    <a:cs typeface="Arial"/>
                  </a:rPr>
                  <a:t>: </a:t>
                </a:r>
              </a:p>
              <a:p>
                <a:pPr lvl="1">
                  <a:lnSpc>
                    <a:spcPts val="1783"/>
                  </a:lnSpc>
                </a:pPr>
                <a:endParaRPr lang="es-ES" sz="1600" i="1" dirty="0">
                  <a:solidFill>
                    <a:srgbClr val="000000"/>
                  </a:solidFill>
                  <a:cs typeface="Arial"/>
                </a:endParaRPr>
              </a:p>
              <a:p>
                <a:pPr lvl="1">
                  <a:lnSpc>
                    <a:spcPts val="1783"/>
                  </a:lnSpc>
                </a:pPr>
                <a14:m>
                  <m:oMathPara xmlns:m="http://schemas.openxmlformats.org/officeDocument/2006/math">
                    <m:oMathParaPr>
                      <m:jc m:val="centerGroup"/>
                    </m:oMathParaPr>
                    <m:oMath xmlns:m="http://schemas.openxmlformats.org/officeDocument/2006/math">
                      <m:sSub>
                        <m:sSubPr>
                          <m:ctrlPr>
                            <a:rPr lang="es-ES_tradnl" sz="1600" b="0" i="1" smtClean="0">
                              <a:solidFill>
                                <a:srgbClr val="000000"/>
                              </a:solidFill>
                              <a:latin typeface="Cambria Math" panose="02040503050406030204" pitchFamily="18" charset="0"/>
                              <a:cs typeface="Arial"/>
                            </a:rPr>
                          </m:ctrlPr>
                        </m:sSubPr>
                        <m:e>
                          <m:r>
                            <a:rPr lang="es-ES" sz="1600" b="0" i="1" smtClean="0">
                              <a:solidFill>
                                <a:srgbClr val="000000"/>
                              </a:solidFill>
                              <a:latin typeface="Cambria Math" panose="02040503050406030204" pitchFamily="18" charset="0"/>
                              <a:cs typeface="Arial"/>
                            </a:rPr>
                            <m:t>𝑥</m:t>
                          </m:r>
                        </m:e>
                        <m:sub>
                          <m:r>
                            <a:rPr lang="es-ES_tradnl" sz="1600" b="0" i="1" smtClean="0">
                              <a:solidFill>
                                <a:srgbClr val="000000"/>
                              </a:solidFill>
                              <a:latin typeface="Cambria Math" panose="02040503050406030204" pitchFamily="18" charset="0"/>
                              <a:cs typeface="Arial"/>
                            </a:rPr>
                            <m:t>𝐵</m:t>
                          </m:r>
                        </m:sub>
                      </m:sSub>
                      <m:r>
                        <a:rPr lang="es-ES_tradnl" sz="1600" b="0" i="1" smtClean="0">
                          <a:solidFill>
                            <a:srgbClr val="000000"/>
                          </a:solidFill>
                          <a:latin typeface="Cambria Math" panose="02040503050406030204" pitchFamily="18" charset="0"/>
                          <a:cs typeface="Arial"/>
                        </a:rPr>
                        <m:t>=</m:t>
                      </m:r>
                      <m:acc>
                        <m:accPr>
                          <m:chr m:val="̂"/>
                          <m:ctrlPr>
                            <a:rPr lang="es-ES_tradnl" sz="1600" b="0" i="1" smtClean="0">
                              <a:solidFill>
                                <a:srgbClr val="000000"/>
                              </a:solidFill>
                              <a:latin typeface="Cambria Math" panose="02040503050406030204" pitchFamily="18" charset="0"/>
                              <a:cs typeface="Arial"/>
                            </a:rPr>
                          </m:ctrlPr>
                        </m:accPr>
                        <m:e>
                          <m:r>
                            <a:rPr lang="es-ES_tradnl" sz="1600" b="0" i="1" smtClean="0">
                              <a:solidFill>
                                <a:srgbClr val="000000"/>
                              </a:solidFill>
                              <a:latin typeface="Cambria Math" panose="02040503050406030204" pitchFamily="18" charset="0"/>
                              <a:cs typeface="Arial"/>
                            </a:rPr>
                            <m:t>𝑏</m:t>
                          </m:r>
                        </m:e>
                      </m:acc>
                      <m:r>
                        <a:rPr lang="es-ES_tradnl" sz="1600" b="0" i="1" smtClean="0">
                          <a:solidFill>
                            <a:srgbClr val="000000"/>
                          </a:solidFill>
                          <a:latin typeface="Cambria Math" panose="02040503050406030204" pitchFamily="18" charset="0"/>
                          <a:cs typeface="Arial"/>
                        </a:rPr>
                        <m:t>=</m:t>
                      </m:r>
                      <m:sSup>
                        <m:sSupPr>
                          <m:ctrlPr>
                            <a:rPr lang="es-ES_tradnl" sz="1600" b="0" i="1" smtClean="0">
                              <a:solidFill>
                                <a:srgbClr val="000000"/>
                              </a:solidFill>
                              <a:latin typeface="Cambria Math" panose="02040503050406030204" pitchFamily="18" charset="0"/>
                              <a:cs typeface="Arial"/>
                            </a:rPr>
                          </m:ctrlPr>
                        </m:sSupPr>
                        <m:e>
                          <m:r>
                            <a:rPr lang="es-ES_tradnl" sz="1600" b="0" i="1" smtClean="0">
                              <a:solidFill>
                                <a:srgbClr val="000000"/>
                              </a:solidFill>
                              <a:latin typeface="Cambria Math" panose="02040503050406030204" pitchFamily="18" charset="0"/>
                              <a:cs typeface="Arial"/>
                            </a:rPr>
                            <m:t>𝐵</m:t>
                          </m:r>
                        </m:e>
                        <m:sup>
                          <m:r>
                            <a:rPr lang="es-ES_tradnl" sz="1600" b="0" i="1" smtClean="0">
                              <a:solidFill>
                                <a:srgbClr val="000000"/>
                              </a:solidFill>
                              <a:latin typeface="Cambria Math" panose="02040503050406030204" pitchFamily="18" charset="0"/>
                              <a:cs typeface="Arial"/>
                            </a:rPr>
                            <m:t>−1 </m:t>
                          </m:r>
                        </m:sup>
                      </m:sSup>
                      <m:r>
                        <a:rPr lang="es-ES_tradnl" sz="1600" b="0" i="1" smtClean="0">
                          <a:solidFill>
                            <a:srgbClr val="000000"/>
                          </a:solidFill>
                          <a:latin typeface="Cambria Math" panose="02040503050406030204" pitchFamily="18" charset="0"/>
                          <a:cs typeface="Arial"/>
                        </a:rPr>
                        <m:t>𝑏</m:t>
                      </m:r>
                      <m:r>
                        <a:rPr lang="es-ES_tradnl" sz="1600" b="0" i="1" smtClean="0">
                          <a:solidFill>
                            <a:srgbClr val="000000"/>
                          </a:solidFill>
                          <a:latin typeface="Cambria Math" panose="02040503050406030204" pitchFamily="18" charset="0"/>
                          <a:cs typeface="Arial"/>
                        </a:rPr>
                        <m:t>≥0,    </m:t>
                      </m:r>
                      <m:r>
                        <a:rPr lang="es-ES_tradnl" sz="1600" b="0" i="1" smtClean="0">
                          <a:solidFill>
                            <a:srgbClr val="000000"/>
                          </a:solidFill>
                          <a:latin typeface="Cambria Math" panose="02040503050406030204" pitchFamily="18" charset="0"/>
                          <a:cs typeface="Arial"/>
                        </a:rPr>
                        <m:t>𝑧</m:t>
                      </m:r>
                      <m:r>
                        <a:rPr lang="es-ES_tradnl" sz="1600" b="0" i="1" smtClean="0">
                          <a:solidFill>
                            <a:srgbClr val="000000"/>
                          </a:solidFill>
                          <a:latin typeface="Cambria Math" panose="02040503050406030204" pitchFamily="18" charset="0"/>
                          <a:cs typeface="Arial"/>
                        </a:rPr>
                        <m:t>=</m:t>
                      </m:r>
                      <m:sSubSup>
                        <m:sSubSupPr>
                          <m:ctrlPr>
                            <a:rPr lang="es-ES_tradnl" sz="1600" b="0" i="1" smtClean="0">
                              <a:solidFill>
                                <a:srgbClr val="000000"/>
                              </a:solidFill>
                              <a:latin typeface="Cambria Math" panose="02040503050406030204" pitchFamily="18" charset="0"/>
                              <a:cs typeface="Arial"/>
                            </a:rPr>
                          </m:ctrlPr>
                        </m:sSubSupPr>
                        <m:e>
                          <m:r>
                            <a:rPr lang="es-ES_tradnl" sz="1600" b="0" i="1" smtClean="0">
                              <a:solidFill>
                                <a:srgbClr val="000000"/>
                              </a:solidFill>
                              <a:latin typeface="Cambria Math" panose="02040503050406030204" pitchFamily="18" charset="0"/>
                              <a:cs typeface="Arial"/>
                            </a:rPr>
                            <m:t>𝑐</m:t>
                          </m:r>
                        </m:e>
                        <m:sub>
                          <m:r>
                            <a:rPr lang="es-ES_tradnl" sz="1600" b="0" i="1" smtClean="0">
                              <a:solidFill>
                                <a:srgbClr val="000000"/>
                              </a:solidFill>
                              <a:latin typeface="Cambria Math" panose="02040503050406030204" pitchFamily="18" charset="0"/>
                              <a:cs typeface="Arial"/>
                            </a:rPr>
                            <m:t>𝐵</m:t>
                          </m:r>
                        </m:sub>
                        <m:sup>
                          <m:r>
                            <a:rPr lang="es-ES_tradnl" sz="1600" b="0" i="1" smtClean="0">
                              <a:solidFill>
                                <a:srgbClr val="000000"/>
                              </a:solidFill>
                              <a:latin typeface="Cambria Math" panose="02040503050406030204" pitchFamily="18" charset="0"/>
                              <a:cs typeface="Arial"/>
                            </a:rPr>
                            <m:t>𝑇</m:t>
                          </m:r>
                        </m:sup>
                      </m:sSubSup>
                      <m:sSup>
                        <m:sSupPr>
                          <m:ctrlPr>
                            <a:rPr lang="es-ES_tradnl" sz="1600" b="0" i="1" smtClean="0">
                              <a:solidFill>
                                <a:srgbClr val="000000"/>
                              </a:solidFill>
                              <a:latin typeface="Cambria Math" panose="02040503050406030204" pitchFamily="18" charset="0"/>
                              <a:cs typeface="Arial"/>
                            </a:rPr>
                          </m:ctrlPr>
                        </m:sSupPr>
                        <m:e>
                          <m:r>
                            <a:rPr lang="es-ES_tradnl" sz="1600" b="0" i="1" smtClean="0">
                              <a:solidFill>
                                <a:srgbClr val="000000"/>
                              </a:solidFill>
                              <a:latin typeface="Cambria Math" panose="02040503050406030204" pitchFamily="18" charset="0"/>
                              <a:cs typeface="Arial"/>
                            </a:rPr>
                            <m:t>𝐵</m:t>
                          </m:r>
                        </m:e>
                        <m:sup>
                          <m:r>
                            <a:rPr lang="es-ES_tradnl" sz="1600" b="0" i="1" smtClean="0">
                              <a:solidFill>
                                <a:srgbClr val="000000"/>
                              </a:solidFill>
                              <a:latin typeface="Cambria Math" panose="02040503050406030204" pitchFamily="18" charset="0"/>
                              <a:cs typeface="Arial"/>
                            </a:rPr>
                            <m:t>−1</m:t>
                          </m:r>
                        </m:sup>
                      </m:sSup>
                      <m:r>
                        <a:rPr lang="es-ES_tradnl" sz="1600" b="0" i="1" smtClean="0">
                          <a:solidFill>
                            <a:srgbClr val="000000"/>
                          </a:solidFill>
                          <a:latin typeface="Cambria Math" panose="02040503050406030204" pitchFamily="18" charset="0"/>
                          <a:cs typeface="Arial"/>
                        </a:rPr>
                        <m:t>𝑏</m:t>
                      </m:r>
                      <m:r>
                        <a:rPr lang="es-ES_tradnl" sz="1600" b="0" i="1" smtClean="0">
                          <a:solidFill>
                            <a:srgbClr val="000000"/>
                          </a:solidFill>
                          <a:latin typeface="Cambria Math" panose="02040503050406030204" pitchFamily="18" charset="0"/>
                          <a:cs typeface="Arial"/>
                        </a:rPr>
                        <m:t>=</m:t>
                      </m:r>
                      <m:sSubSup>
                        <m:sSubSupPr>
                          <m:ctrlPr>
                            <a:rPr lang="es-ES_tradnl" sz="1600" b="0" i="1" smtClean="0">
                              <a:solidFill>
                                <a:srgbClr val="000000"/>
                              </a:solidFill>
                              <a:latin typeface="Cambria Math" panose="02040503050406030204" pitchFamily="18" charset="0"/>
                              <a:cs typeface="Arial"/>
                            </a:rPr>
                          </m:ctrlPr>
                        </m:sSubSupPr>
                        <m:e>
                          <m:r>
                            <a:rPr lang="es-ES_tradnl" sz="1600" b="0" i="1" smtClean="0">
                              <a:solidFill>
                                <a:srgbClr val="000000"/>
                              </a:solidFill>
                              <a:latin typeface="Cambria Math" panose="02040503050406030204" pitchFamily="18" charset="0"/>
                              <a:cs typeface="Arial"/>
                            </a:rPr>
                            <m:t>𝑐</m:t>
                          </m:r>
                        </m:e>
                        <m:sub>
                          <m:r>
                            <a:rPr lang="es-ES_tradnl" sz="1600" b="0" i="1" smtClean="0">
                              <a:solidFill>
                                <a:srgbClr val="000000"/>
                              </a:solidFill>
                              <a:latin typeface="Cambria Math" panose="02040503050406030204" pitchFamily="18" charset="0"/>
                              <a:cs typeface="Arial"/>
                            </a:rPr>
                            <m:t>𝐵</m:t>
                          </m:r>
                        </m:sub>
                        <m:sup>
                          <m:r>
                            <a:rPr lang="es-ES_tradnl" sz="1600" b="0" i="1" smtClean="0">
                              <a:solidFill>
                                <a:srgbClr val="000000"/>
                              </a:solidFill>
                              <a:latin typeface="Cambria Math" panose="02040503050406030204" pitchFamily="18" charset="0"/>
                              <a:cs typeface="Arial"/>
                            </a:rPr>
                            <m:t>𝑇</m:t>
                          </m:r>
                        </m:sup>
                      </m:sSubSup>
                      <m:sSub>
                        <m:sSubPr>
                          <m:ctrlPr>
                            <a:rPr lang="es-ES_tradnl" sz="1600" b="0" i="1" smtClean="0">
                              <a:solidFill>
                                <a:srgbClr val="000000"/>
                              </a:solidFill>
                              <a:latin typeface="Cambria Math" panose="02040503050406030204" pitchFamily="18" charset="0"/>
                              <a:cs typeface="Arial"/>
                            </a:rPr>
                          </m:ctrlPr>
                        </m:sSubPr>
                        <m:e>
                          <m:r>
                            <a:rPr lang="es-ES_tradnl" sz="1600" b="0" i="1" smtClean="0">
                              <a:solidFill>
                                <a:srgbClr val="000000"/>
                              </a:solidFill>
                              <a:latin typeface="Cambria Math" panose="02040503050406030204" pitchFamily="18" charset="0"/>
                              <a:cs typeface="Arial"/>
                            </a:rPr>
                            <m:t>𝑥</m:t>
                          </m:r>
                        </m:e>
                        <m:sub>
                          <m:r>
                            <a:rPr lang="es-ES_tradnl" sz="1600" b="0" i="1" smtClean="0">
                              <a:solidFill>
                                <a:srgbClr val="000000"/>
                              </a:solidFill>
                              <a:latin typeface="Cambria Math" panose="02040503050406030204" pitchFamily="18" charset="0"/>
                              <a:cs typeface="Arial"/>
                            </a:rPr>
                            <m:t>𝐵</m:t>
                          </m:r>
                        </m:sub>
                      </m:sSub>
                    </m:oMath>
                  </m:oMathPara>
                </a14:m>
                <a:endParaRPr lang="es-ES" sz="1600" dirty="0">
                  <a:solidFill>
                    <a:srgbClr val="000000"/>
                  </a:solidFill>
                  <a:cs typeface="Arial"/>
                </a:endParaRPr>
              </a:p>
              <a:p>
                <a:pPr lvl="1">
                  <a:lnSpc>
                    <a:spcPts val="1783"/>
                  </a:lnSpc>
                </a:pPr>
                <a:endParaRPr lang="es-ES" sz="1600" b="1" dirty="0">
                  <a:solidFill>
                    <a:srgbClr val="000000"/>
                  </a:solidFill>
                  <a:cs typeface="Arial"/>
                </a:endParaRPr>
              </a:p>
              <a:p>
                <a:pPr marL="342900" marR="0" indent="-342900">
                  <a:lnSpc>
                    <a:spcPts val="1783"/>
                  </a:lnSpc>
                  <a:spcBef>
                    <a:spcPts val="0"/>
                  </a:spcBef>
                  <a:spcAft>
                    <a:spcPts val="0"/>
                  </a:spcAft>
                  <a:buFont typeface="+mj-lt"/>
                  <a:buAutoNum type="arabicPeriod"/>
                </a:pPr>
                <a:endParaRPr lang="es-ES" sz="1600" b="1" dirty="0">
                  <a:solidFill>
                    <a:srgbClr val="000000"/>
                  </a:solidFill>
                  <a:cs typeface="Arial"/>
                </a:endParaRPr>
              </a:p>
              <a:p>
                <a:pPr marL="342900" marR="0" indent="-342900">
                  <a:lnSpc>
                    <a:spcPts val="1783"/>
                  </a:lnSpc>
                  <a:spcBef>
                    <a:spcPts val="0"/>
                  </a:spcBef>
                  <a:spcAft>
                    <a:spcPts val="0"/>
                  </a:spcAft>
                  <a:buFont typeface="+mj-lt"/>
                  <a:buAutoNum type="arabicPeriod"/>
                </a:pPr>
                <a:r>
                  <a:rPr lang="es-ES" sz="1600" b="1" dirty="0">
                    <a:solidFill>
                      <a:srgbClr val="000000"/>
                    </a:solidFill>
                    <a:cs typeface="Arial"/>
                  </a:rPr>
                  <a:t>Prueba de optimalidad</a:t>
                </a:r>
              </a:p>
              <a:p>
                <a:pPr marL="342900" marR="0" indent="-342900">
                  <a:lnSpc>
                    <a:spcPts val="1783"/>
                  </a:lnSpc>
                  <a:spcBef>
                    <a:spcPts val="0"/>
                  </a:spcBef>
                  <a:spcAft>
                    <a:spcPts val="0"/>
                  </a:spcAft>
                  <a:buFont typeface="+mj-lt"/>
                  <a:buAutoNum type="arabicPeriod"/>
                </a:pPr>
                <a:endParaRPr lang="es-ES" sz="1600" b="1" dirty="0">
                  <a:solidFill>
                    <a:srgbClr val="000000"/>
                  </a:solidFill>
                  <a:cs typeface="Arial"/>
                </a:endParaRPr>
              </a:p>
              <a:p>
                <a:pPr lvl="1">
                  <a:lnSpc>
                    <a:spcPts val="1783"/>
                  </a:lnSpc>
                </a:pPr>
                <a:r>
                  <a:rPr lang="es-ES" sz="1600" dirty="0">
                    <a:solidFill>
                      <a:srgbClr val="000000"/>
                    </a:solidFill>
                    <a:cs typeface="Arial"/>
                  </a:rPr>
                  <a:t>Costes reducidos: </a:t>
                </a:r>
              </a:p>
              <a:p>
                <a:pPr lvl="1">
                  <a:lnSpc>
                    <a:spcPts val="1783"/>
                  </a:lnSpc>
                </a:pPr>
                <a:r>
                  <a:rPr lang="es-ES" sz="1600" dirty="0">
                    <a:solidFill>
                      <a:srgbClr val="000000"/>
                    </a:solidFill>
                    <a:cs typeface="Arial"/>
                  </a:rPr>
                  <a:t>		           </a:t>
                </a:r>
                <a14:m>
                  <m:oMath xmlns:m="http://schemas.openxmlformats.org/officeDocument/2006/math">
                    <m:acc>
                      <m:accPr>
                        <m:chr m:val="̂"/>
                        <m:ctrlPr>
                          <a:rPr lang="es-ES_tradnl" sz="1600" b="0" i="1" smtClean="0">
                            <a:solidFill>
                              <a:srgbClr val="000000"/>
                            </a:solidFill>
                            <a:latin typeface="Cambria Math" panose="02040503050406030204" pitchFamily="18" charset="0"/>
                            <a:cs typeface="Arial"/>
                          </a:rPr>
                        </m:ctrlPr>
                      </m:accPr>
                      <m:e>
                        <m:sSubSup>
                          <m:sSubSupPr>
                            <m:ctrlPr>
                              <a:rPr lang="es-ES_tradnl" sz="1600" b="1" i="1" smtClean="0">
                                <a:solidFill>
                                  <a:srgbClr val="000000"/>
                                </a:solidFill>
                                <a:latin typeface="Cambria Math" panose="02040503050406030204" pitchFamily="18" charset="0"/>
                                <a:cs typeface="Arial"/>
                              </a:rPr>
                            </m:ctrlPr>
                          </m:sSubSupPr>
                          <m:e>
                            <m:r>
                              <a:rPr lang="es-ES_tradnl" sz="1600" b="1" i="1" smtClean="0">
                                <a:solidFill>
                                  <a:srgbClr val="000000"/>
                                </a:solidFill>
                                <a:latin typeface="Cambria Math" panose="02040503050406030204" pitchFamily="18" charset="0"/>
                                <a:cs typeface="Arial"/>
                              </a:rPr>
                              <m:t>𝒄</m:t>
                            </m:r>
                          </m:e>
                          <m:sub>
                            <m:r>
                              <a:rPr lang="es-ES_tradnl" sz="1600" b="1" i="1" smtClean="0">
                                <a:solidFill>
                                  <a:srgbClr val="000000"/>
                                </a:solidFill>
                                <a:latin typeface="Cambria Math" panose="02040503050406030204" pitchFamily="18" charset="0"/>
                                <a:cs typeface="Arial"/>
                              </a:rPr>
                              <m:t>𝑵</m:t>
                            </m:r>
                          </m:sub>
                          <m:sup>
                            <m:r>
                              <a:rPr lang="es-ES_tradnl" sz="1600" b="1" i="1" smtClean="0">
                                <a:solidFill>
                                  <a:srgbClr val="000000"/>
                                </a:solidFill>
                                <a:latin typeface="Cambria Math" panose="02040503050406030204" pitchFamily="18" charset="0"/>
                                <a:cs typeface="Arial"/>
                              </a:rPr>
                              <m:t>𝑻</m:t>
                            </m:r>
                          </m:sup>
                        </m:sSubSup>
                      </m:e>
                    </m:acc>
                    <m:r>
                      <a:rPr lang="es-ES_tradnl" sz="1600" b="1" i="1" dirty="0" smtClean="0">
                        <a:solidFill>
                          <a:srgbClr val="000000"/>
                        </a:solidFill>
                        <a:latin typeface="Cambria Math" panose="02040503050406030204" pitchFamily="18" charset="0"/>
                        <a:cs typeface="Arial"/>
                      </a:rPr>
                      <m:t>=</m:t>
                    </m:r>
                    <m:sSubSup>
                      <m:sSubSupPr>
                        <m:ctrlPr>
                          <a:rPr lang="es-ES_tradnl" sz="1600" b="1" i="1" dirty="0" smtClean="0">
                            <a:solidFill>
                              <a:srgbClr val="000000"/>
                            </a:solidFill>
                            <a:latin typeface="Cambria Math" panose="02040503050406030204" pitchFamily="18" charset="0"/>
                            <a:cs typeface="Arial"/>
                          </a:rPr>
                        </m:ctrlPr>
                      </m:sSubSupPr>
                      <m:e>
                        <m:sSubSup>
                          <m:sSubSupPr>
                            <m:ctrlPr>
                              <a:rPr lang="es-ES_tradnl" sz="1600" b="1" i="1" dirty="0">
                                <a:solidFill>
                                  <a:srgbClr val="000000"/>
                                </a:solidFill>
                                <a:latin typeface="Cambria Math" panose="02040503050406030204" pitchFamily="18" charset="0"/>
                                <a:cs typeface="Arial"/>
                              </a:rPr>
                            </m:ctrlPr>
                          </m:sSubSupPr>
                          <m:e>
                            <m:r>
                              <a:rPr lang="es-ES_tradnl" sz="1600" b="1" i="1" dirty="0">
                                <a:solidFill>
                                  <a:srgbClr val="000000"/>
                                </a:solidFill>
                                <a:latin typeface="Cambria Math" panose="02040503050406030204" pitchFamily="18" charset="0"/>
                                <a:cs typeface="Arial"/>
                              </a:rPr>
                              <m:t>𝒄</m:t>
                            </m:r>
                          </m:e>
                          <m:sub>
                            <m:r>
                              <a:rPr lang="es-ES_tradnl" sz="1600" b="1" i="1" dirty="0">
                                <a:solidFill>
                                  <a:srgbClr val="000000"/>
                                </a:solidFill>
                                <a:latin typeface="Cambria Math" panose="02040503050406030204" pitchFamily="18" charset="0"/>
                                <a:cs typeface="Arial"/>
                              </a:rPr>
                              <m:t>𝑩</m:t>
                            </m:r>
                          </m:sub>
                          <m:sup>
                            <m:r>
                              <a:rPr lang="es-ES_tradnl" sz="1600" b="1" i="1" dirty="0">
                                <a:solidFill>
                                  <a:srgbClr val="000000"/>
                                </a:solidFill>
                                <a:latin typeface="Cambria Math" panose="02040503050406030204" pitchFamily="18" charset="0"/>
                                <a:cs typeface="Arial"/>
                              </a:rPr>
                              <m:t>𝑻</m:t>
                            </m:r>
                          </m:sup>
                        </m:sSubSup>
                        <m:sSup>
                          <m:sSupPr>
                            <m:ctrlPr>
                              <a:rPr lang="es-ES_tradnl" sz="1600" b="1" i="1" dirty="0">
                                <a:solidFill>
                                  <a:srgbClr val="000000"/>
                                </a:solidFill>
                                <a:latin typeface="Cambria Math" panose="02040503050406030204" pitchFamily="18" charset="0"/>
                                <a:cs typeface="Arial"/>
                              </a:rPr>
                            </m:ctrlPr>
                          </m:sSupPr>
                          <m:e>
                            <m:r>
                              <a:rPr lang="es-ES_tradnl" sz="1600" b="1" i="1" dirty="0">
                                <a:solidFill>
                                  <a:srgbClr val="000000"/>
                                </a:solidFill>
                                <a:latin typeface="Cambria Math" panose="02040503050406030204" pitchFamily="18" charset="0"/>
                                <a:cs typeface="Arial"/>
                              </a:rPr>
                              <m:t>𝑩</m:t>
                            </m:r>
                          </m:e>
                          <m:sup>
                            <m:r>
                              <a:rPr lang="es-ES_tradnl" sz="1600" b="1" i="1" dirty="0">
                                <a:solidFill>
                                  <a:srgbClr val="000000"/>
                                </a:solidFill>
                                <a:latin typeface="Cambria Math" panose="02040503050406030204" pitchFamily="18" charset="0"/>
                                <a:cs typeface="Arial"/>
                              </a:rPr>
                              <m:t>−</m:t>
                            </m:r>
                            <m:r>
                              <a:rPr lang="es-ES_tradnl" sz="1600" b="1" i="1" dirty="0">
                                <a:solidFill>
                                  <a:srgbClr val="000000"/>
                                </a:solidFill>
                                <a:latin typeface="Cambria Math" panose="02040503050406030204" pitchFamily="18" charset="0"/>
                                <a:cs typeface="Arial"/>
                              </a:rPr>
                              <m:t>𝟏</m:t>
                            </m:r>
                          </m:sup>
                        </m:sSup>
                        <m:r>
                          <a:rPr lang="es-ES_tradnl" sz="1600" b="1" i="1" dirty="0">
                            <a:solidFill>
                              <a:srgbClr val="000000"/>
                            </a:solidFill>
                            <a:latin typeface="Cambria Math" panose="02040503050406030204" pitchFamily="18" charset="0"/>
                            <a:cs typeface="Arial"/>
                          </a:rPr>
                          <m:t>𝑵</m:t>
                        </m:r>
                        <m:r>
                          <a:rPr lang="es-ES_tradnl" sz="1600" b="1" i="1" dirty="0" smtClean="0">
                            <a:solidFill>
                              <a:srgbClr val="000000"/>
                            </a:solidFill>
                            <a:latin typeface="Cambria Math" panose="02040503050406030204" pitchFamily="18" charset="0"/>
                            <a:cs typeface="Arial"/>
                          </a:rPr>
                          <m:t> − </m:t>
                        </m:r>
                        <m:r>
                          <a:rPr lang="es-ES_tradnl" sz="1600" b="1" i="1" dirty="0" smtClean="0">
                            <a:solidFill>
                              <a:srgbClr val="000000"/>
                            </a:solidFill>
                            <a:latin typeface="Cambria Math" panose="02040503050406030204" pitchFamily="18" charset="0"/>
                            <a:cs typeface="Arial"/>
                          </a:rPr>
                          <m:t>𝒄</m:t>
                        </m:r>
                      </m:e>
                      <m:sub>
                        <m:r>
                          <a:rPr lang="es-ES_tradnl" sz="1600" b="1" i="1" dirty="0" smtClean="0">
                            <a:solidFill>
                              <a:srgbClr val="000000"/>
                            </a:solidFill>
                            <a:latin typeface="Cambria Math" panose="02040503050406030204" pitchFamily="18" charset="0"/>
                            <a:cs typeface="Arial"/>
                          </a:rPr>
                          <m:t>𝑵</m:t>
                        </m:r>
                      </m:sub>
                      <m:sup>
                        <m:r>
                          <a:rPr lang="es-ES_tradnl" sz="1600" b="1" i="1" dirty="0" smtClean="0">
                            <a:solidFill>
                              <a:srgbClr val="000000"/>
                            </a:solidFill>
                            <a:latin typeface="Cambria Math" panose="02040503050406030204" pitchFamily="18" charset="0"/>
                            <a:cs typeface="Arial"/>
                          </a:rPr>
                          <m:t>𝑻</m:t>
                        </m:r>
                      </m:sup>
                    </m:sSubSup>
                    <m:r>
                      <a:rPr lang="es-ES_tradnl" sz="1600" b="1" i="1" dirty="0" smtClean="0">
                        <a:solidFill>
                          <a:srgbClr val="000000"/>
                        </a:solidFill>
                        <a:latin typeface="Cambria Math" panose="02040503050406030204" pitchFamily="18" charset="0"/>
                        <a:cs typeface="Arial"/>
                      </a:rPr>
                      <m:t> =</m:t>
                    </m:r>
                    <m:sSub>
                      <m:sSubPr>
                        <m:ctrlPr>
                          <a:rPr lang="es-ES_tradnl" sz="1600" b="1" i="1" dirty="0" smtClean="0">
                            <a:solidFill>
                              <a:srgbClr val="000000"/>
                            </a:solidFill>
                            <a:latin typeface="Cambria Math" panose="02040503050406030204" pitchFamily="18" charset="0"/>
                            <a:cs typeface="Arial"/>
                          </a:rPr>
                        </m:ctrlPr>
                      </m:sSubPr>
                      <m:e>
                        <m:r>
                          <a:rPr lang="es-ES_tradnl" sz="1600" b="1" i="1" dirty="0" smtClean="0">
                            <a:solidFill>
                              <a:srgbClr val="000000"/>
                            </a:solidFill>
                            <a:latin typeface="Cambria Math" panose="02040503050406030204" pitchFamily="18" charset="0"/>
                            <a:cs typeface="Arial"/>
                          </a:rPr>
                          <m:t>𝒛</m:t>
                        </m:r>
                      </m:e>
                      <m:sub>
                        <m:r>
                          <a:rPr lang="es-ES_tradnl" sz="1600" b="1" i="1" dirty="0" smtClean="0">
                            <a:solidFill>
                              <a:srgbClr val="000000"/>
                            </a:solidFill>
                            <a:latin typeface="Cambria Math" panose="02040503050406030204" pitchFamily="18" charset="0"/>
                            <a:cs typeface="Arial"/>
                          </a:rPr>
                          <m:t>𝑵</m:t>
                        </m:r>
                      </m:sub>
                    </m:sSub>
                    <m:r>
                      <a:rPr lang="es-ES_tradnl" sz="1600" b="1" i="1" dirty="0" smtClean="0">
                        <a:solidFill>
                          <a:srgbClr val="000000"/>
                        </a:solidFill>
                        <a:latin typeface="Cambria Math" panose="02040503050406030204" pitchFamily="18" charset="0"/>
                        <a:cs typeface="Arial"/>
                      </a:rPr>
                      <m:t> −</m:t>
                    </m:r>
                    <m:sSubSup>
                      <m:sSubSupPr>
                        <m:ctrlPr>
                          <a:rPr lang="es-ES_tradnl" sz="1600" b="1" i="1" dirty="0">
                            <a:solidFill>
                              <a:srgbClr val="000000"/>
                            </a:solidFill>
                            <a:latin typeface="Cambria Math" panose="02040503050406030204" pitchFamily="18" charset="0"/>
                            <a:cs typeface="Arial"/>
                          </a:rPr>
                        </m:ctrlPr>
                      </m:sSubSupPr>
                      <m:e>
                        <m:r>
                          <a:rPr lang="es-ES_tradnl" sz="1600" b="1" i="1" dirty="0">
                            <a:solidFill>
                              <a:srgbClr val="000000"/>
                            </a:solidFill>
                            <a:latin typeface="Cambria Math" panose="02040503050406030204" pitchFamily="18" charset="0"/>
                            <a:cs typeface="Arial"/>
                          </a:rPr>
                          <m:t>𝒄</m:t>
                        </m:r>
                      </m:e>
                      <m:sub>
                        <m:r>
                          <a:rPr lang="es-ES_tradnl" sz="1600" b="1" i="1" dirty="0">
                            <a:solidFill>
                              <a:srgbClr val="000000"/>
                            </a:solidFill>
                            <a:latin typeface="Cambria Math" panose="02040503050406030204" pitchFamily="18" charset="0"/>
                            <a:cs typeface="Arial"/>
                          </a:rPr>
                          <m:t>𝑵</m:t>
                        </m:r>
                      </m:sub>
                      <m:sup>
                        <m:r>
                          <a:rPr lang="es-ES_tradnl" sz="1600" b="1" i="1" dirty="0">
                            <a:solidFill>
                              <a:srgbClr val="000000"/>
                            </a:solidFill>
                            <a:latin typeface="Cambria Math" panose="02040503050406030204" pitchFamily="18" charset="0"/>
                            <a:cs typeface="Arial"/>
                          </a:rPr>
                          <m:t>𝑻</m:t>
                        </m:r>
                      </m:sup>
                    </m:sSubSup>
                  </m:oMath>
                </a14:m>
                <a:r>
                  <a:rPr lang="es-ES" sz="1600" dirty="0">
                    <a:solidFill>
                      <a:srgbClr val="000000"/>
                    </a:solidFill>
                    <a:cs typeface="Arial"/>
                  </a:rPr>
                  <a:t>. </a:t>
                </a:r>
              </a:p>
              <a:p>
                <a:pPr lvl="1">
                  <a:lnSpc>
                    <a:spcPts val="1783"/>
                  </a:lnSpc>
                </a:pPr>
                <a:endParaRPr lang="es-ES" sz="1600" dirty="0">
                  <a:solidFill>
                    <a:srgbClr val="000000"/>
                  </a:solidFill>
                  <a:cs typeface="Arial"/>
                </a:endParaRPr>
              </a:p>
              <a:p>
                <a:pPr lvl="1">
                  <a:lnSpc>
                    <a:spcPts val="1783"/>
                  </a:lnSpc>
                </a:pPr>
                <a:r>
                  <a:rPr lang="es-ES" sz="1600" dirty="0">
                    <a:solidFill>
                      <a:srgbClr val="000000"/>
                    </a:solidFill>
                    <a:cs typeface="Arial"/>
                  </a:rPr>
                  <a:t>Si </a:t>
                </a:r>
                <a14:m>
                  <m:oMath xmlns:m="http://schemas.openxmlformats.org/officeDocument/2006/math">
                    <m:sSubSup>
                      <m:sSubSupPr>
                        <m:ctrlPr>
                          <a:rPr lang="es-ES_tradnl" sz="1600" i="1" dirty="0" smtClean="0">
                            <a:solidFill>
                              <a:srgbClr val="000000"/>
                            </a:solidFill>
                            <a:latin typeface="Cambria Math" panose="02040503050406030204" pitchFamily="18" charset="0"/>
                            <a:cs typeface="Arial"/>
                          </a:rPr>
                        </m:ctrlPr>
                      </m:sSubSupPr>
                      <m:e>
                        <m:acc>
                          <m:accPr>
                            <m:chr m:val="̂"/>
                            <m:ctrlPr>
                              <a:rPr lang="es-ES_tradnl" sz="1600" i="1" smtClean="0">
                                <a:solidFill>
                                  <a:srgbClr val="000000"/>
                                </a:solidFill>
                                <a:latin typeface="Cambria Math" panose="02040503050406030204" pitchFamily="18" charset="0"/>
                                <a:cs typeface="Arial"/>
                              </a:rPr>
                            </m:ctrlPr>
                          </m:accPr>
                          <m:e>
                            <m:r>
                              <a:rPr lang="es-ES_tradnl" sz="1600" b="0" i="1" smtClean="0">
                                <a:solidFill>
                                  <a:srgbClr val="000000"/>
                                </a:solidFill>
                                <a:latin typeface="Cambria Math" panose="02040503050406030204" pitchFamily="18" charset="0"/>
                                <a:cs typeface="Arial"/>
                              </a:rPr>
                              <m:t>𝑐</m:t>
                            </m:r>
                          </m:e>
                        </m:acc>
                      </m:e>
                      <m:sub>
                        <m:r>
                          <a:rPr lang="es-ES_tradnl" sz="1600" b="0" i="1" dirty="0" smtClean="0">
                            <a:solidFill>
                              <a:srgbClr val="000000"/>
                            </a:solidFill>
                            <a:latin typeface="Cambria Math" panose="02040503050406030204" pitchFamily="18" charset="0"/>
                            <a:cs typeface="Arial"/>
                          </a:rPr>
                          <m:t>𝑁</m:t>
                        </m:r>
                      </m:sub>
                      <m:sup>
                        <m:r>
                          <a:rPr lang="es-ES_tradnl" sz="1600" b="0" i="1" dirty="0" smtClean="0">
                            <a:solidFill>
                              <a:srgbClr val="000000"/>
                            </a:solidFill>
                            <a:latin typeface="Cambria Math" panose="02040503050406030204" pitchFamily="18" charset="0"/>
                            <a:cs typeface="Arial"/>
                          </a:rPr>
                          <m:t>𝑇</m:t>
                        </m:r>
                      </m:sup>
                    </m:sSubSup>
                    <m:r>
                      <a:rPr lang="es-ES_tradnl" sz="1600" b="0" i="1" dirty="0" smtClean="0">
                        <a:solidFill>
                          <a:srgbClr val="000000"/>
                        </a:solidFill>
                        <a:latin typeface="Cambria Math" panose="02040503050406030204" pitchFamily="18" charset="0"/>
                        <a:cs typeface="Arial"/>
                      </a:rPr>
                      <m:t>≤ 0</m:t>
                    </m:r>
                  </m:oMath>
                </a14:m>
                <a:r>
                  <a:rPr lang="es-ES" sz="1600" dirty="0">
                    <a:solidFill>
                      <a:srgbClr val="000000"/>
                    </a:solidFill>
                    <a:cs typeface="Arial"/>
                  </a:rPr>
                  <a:t>, </a:t>
                </a:r>
                <a:r>
                  <a:rPr lang="es-ES" sz="1600" b="1" dirty="0">
                    <a:solidFill>
                      <a:srgbClr val="000000"/>
                    </a:solidFill>
                    <a:cs typeface="Arial"/>
                  </a:rPr>
                  <a:t>óptima, parar. </a:t>
                </a:r>
                <a:r>
                  <a:rPr lang="es-ES" sz="1600" dirty="0">
                    <a:solidFill>
                      <a:srgbClr val="000000"/>
                    </a:solidFill>
                    <a:cs typeface="Arial"/>
                  </a:rPr>
                  <a:t> </a:t>
                </a:r>
              </a:p>
              <a:p>
                <a:pPr lvl="1">
                  <a:lnSpc>
                    <a:spcPts val="1783"/>
                  </a:lnSpc>
                </a:pPr>
                <a:endParaRPr lang="es-ES" sz="1600" dirty="0">
                  <a:solidFill>
                    <a:srgbClr val="000000"/>
                  </a:solidFill>
                  <a:cs typeface="Arial"/>
                </a:endParaRPr>
              </a:p>
              <a:p>
                <a:pPr lvl="1">
                  <a:lnSpc>
                    <a:spcPts val="1783"/>
                  </a:lnSpc>
                </a:pPr>
                <a:r>
                  <a:rPr lang="es-ES" sz="1600" dirty="0">
                    <a:solidFill>
                      <a:srgbClr val="000000"/>
                    </a:solidFill>
                    <a:cs typeface="Arial"/>
                  </a:rPr>
                  <a:t>Si no, </a:t>
                </a:r>
                <a:r>
                  <a:rPr lang="es-ES" sz="1600" b="1" dirty="0">
                    <a:solidFill>
                      <a:srgbClr val="000000"/>
                    </a:solidFill>
                    <a:cs typeface="Arial"/>
                  </a:rPr>
                  <a:t>criterio entrada: </a:t>
                </a:r>
                <a:r>
                  <a:rPr lang="es-ES" sz="1600" dirty="0">
                    <a:solidFill>
                      <a:srgbClr val="000000"/>
                    </a:solidFill>
                    <a:cs typeface="Arial"/>
                  </a:rPr>
                  <a:t>seleccionar variable entrante </a:t>
                </a:r>
                <a14:m>
                  <m:oMath xmlns:m="http://schemas.openxmlformats.org/officeDocument/2006/math">
                    <m:sSub>
                      <m:sSubPr>
                        <m:ctrlPr>
                          <a:rPr lang="es-ES_tradnl" sz="1600" b="0" i="1" smtClean="0">
                            <a:solidFill>
                              <a:srgbClr val="000000"/>
                            </a:solidFill>
                            <a:latin typeface="Cambria Math" panose="02040503050406030204" pitchFamily="18" charset="0"/>
                            <a:cs typeface="Arial"/>
                          </a:rPr>
                        </m:ctrlPr>
                      </m:sSubPr>
                      <m:e>
                        <m:r>
                          <a:rPr lang="es-ES_tradnl" sz="1600" b="0" i="1" smtClean="0">
                            <a:solidFill>
                              <a:srgbClr val="000000"/>
                            </a:solidFill>
                            <a:latin typeface="Cambria Math" panose="02040503050406030204" pitchFamily="18" charset="0"/>
                            <a:cs typeface="Arial"/>
                          </a:rPr>
                          <m:t>𝑥</m:t>
                        </m:r>
                      </m:e>
                      <m:sub>
                        <m:r>
                          <a:rPr lang="es-ES_tradnl" sz="1600" b="0" i="1" smtClean="0">
                            <a:solidFill>
                              <a:srgbClr val="000000"/>
                            </a:solidFill>
                            <a:latin typeface="Cambria Math" panose="02040503050406030204" pitchFamily="18" charset="0"/>
                            <a:cs typeface="Arial"/>
                          </a:rPr>
                          <m:t>𝑡</m:t>
                        </m:r>
                      </m:sub>
                    </m:sSub>
                  </m:oMath>
                </a14:m>
                <a:r>
                  <a:rPr lang="es-ES" sz="1600" b="1" dirty="0">
                    <a:solidFill>
                      <a:srgbClr val="000000"/>
                    </a:solidFill>
                    <a:cs typeface="Arial"/>
                  </a:rPr>
                  <a:t> </a:t>
                </a:r>
                <a:r>
                  <a:rPr lang="es-ES" sz="1600" dirty="0">
                    <a:solidFill>
                      <a:srgbClr val="000000"/>
                    </a:solidFill>
                    <a:cs typeface="Arial"/>
                  </a:rPr>
                  <a:t>con </a:t>
                </a:r>
                <a14:m>
                  <m:oMath xmlns:m="http://schemas.openxmlformats.org/officeDocument/2006/math">
                    <m:sSub>
                      <m:sSubPr>
                        <m:ctrlPr>
                          <a:rPr lang="es-ES_tradnl" sz="1600" i="1">
                            <a:solidFill>
                              <a:srgbClr val="000000"/>
                            </a:solidFill>
                            <a:latin typeface="Cambria Math" panose="02040503050406030204" pitchFamily="18" charset="0"/>
                            <a:cs typeface="Arial"/>
                          </a:rPr>
                        </m:ctrlPr>
                      </m:sSubPr>
                      <m:e>
                        <m:r>
                          <a:rPr lang="es-ES_tradnl" sz="1600" i="1">
                            <a:solidFill>
                              <a:srgbClr val="000000"/>
                            </a:solidFill>
                            <a:latin typeface="Cambria Math" panose="02040503050406030204" pitchFamily="18" charset="0"/>
                            <a:cs typeface="Arial"/>
                          </a:rPr>
                          <m:t>𝑧</m:t>
                        </m:r>
                      </m:e>
                      <m:sub>
                        <m:r>
                          <a:rPr lang="es-ES_tradnl" sz="1600" i="1">
                            <a:solidFill>
                              <a:srgbClr val="000000"/>
                            </a:solidFill>
                            <a:latin typeface="Cambria Math" panose="02040503050406030204" pitchFamily="18" charset="0"/>
                            <a:cs typeface="Arial"/>
                          </a:rPr>
                          <m:t>𝑡</m:t>
                        </m:r>
                      </m:sub>
                    </m:sSub>
                    <m:r>
                      <a:rPr lang="es-ES_tradnl" sz="1600" i="1">
                        <a:solidFill>
                          <a:srgbClr val="000000"/>
                        </a:solidFill>
                        <a:latin typeface="Cambria Math" panose="02040503050406030204" pitchFamily="18" charset="0"/>
                        <a:cs typeface="Arial"/>
                      </a:rPr>
                      <m:t> </m:t>
                    </m:r>
                    <m:r>
                      <a:rPr lang="es-ES_tradnl" sz="1600" b="0" i="1" smtClean="0">
                        <a:solidFill>
                          <a:srgbClr val="000000"/>
                        </a:solidFill>
                        <a:latin typeface="Cambria Math" panose="02040503050406030204" pitchFamily="18" charset="0"/>
                        <a:cs typeface="Arial"/>
                      </a:rPr>
                      <m:t>− </m:t>
                    </m:r>
                    <m:sSub>
                      <m:sSubPr>
                        <m:ctrlPr>
                          <a:rPr lang="es-ES_tradnl" sz="1600" b="0" i="1" smtClean="0">
                            <a:solidFill>
                              <a:srgbClr val="000000"/>
                            </a:solidFill>
                            <a:latin typeface="Cambria Math" panose="02040503050406030204" pitchFamily="18" charset="0"/>
                            <a:cs typeface="Arial"/>
                          </a:rPr>
                        </m:ctrlPr>
                      </m:sSubPr>
                      <m:e>
                        <m:r>
                          <a:rPr lang="es-ES_tradnl" sz="1600" b="0" i="1" smtClean="0">
                            <a:solidFill>
                              <a:srgbClr val="000000"/>
                            </a:solidFill>
                            <a:latin typeface="Cambria Math" panose="02040503050406030204" pitchFamily="18" charset="0"/>
                            <a:cs typeface="Arial"/>
                          </a:rPr>
                          <m:t>𝑐</m:t>
                        </m:r>
                      </m:e>
                      <m:sub>
                        <m:r>
                          <a:rPr lang="es-ES_tradnl" sz="1600" b="0" i="1" smtClean="0">
                            <a:solidFill>
                              <a:srgbClr val="000000"/>
                            </a:solidFill>
                            <a:latin typeface="Cambria Math" panose="02040503050406030204" pitchFamily="18" charset="0"/>
                            <a:cs typeface="Arial"/>
                          </a:rPr>
                          <m:t>𝑡</m:t>
                        </m:r>
                      </m:sub>
                    </m:sSub>
                    <m:r>
                      <a:rPr lang="es-ES_tradnl" sz="1600" b="0" i="1" smtClean="0">
                        <a:solidFill>
                          <a:srgbClr val="000000"/>
                        </a:solidFill>
                        <a:latin typeface="Cambria Math" panose="02040503050406030204" pitchFamily="18" charset="0"/>
                        <a:cs typeface="Arial"/>
                      </a:rPr>
                      <m:t>=</m:t>
                    </m:r>
                    <m:sSub>
                      <m:sSubPr>
                        <m:ctrlPr>
                          <a:rPr lang="es-ES_tradnl" sz="1600" b="0" i="1" smtClean="0">
                            <a:solidFill>
                              <a:srgbClr val="000000"/>
                            </a:solidFill>
                            <a:latin typeface="Cambria Math" panose="02040503050406030204" pitchFamily="18" charset="0"/>
                            <a:cs typeface="Arial"/>
                          </a:rPr>
                        </m:ctrlPr>
                      </m:sSubPr>
                      <m:e>
                        <m:sSub>
                          <m:sSubPr>
                            <m:ctrlPr>
                              <a:rPr lang="es-ES_tradnl" sz="1600" i="1">
                                <a:solidFill>
                                  <a:srgbClr val="000000"/>
                                </a:solidFill>
                                <a:latin typeface="Cambria Math" panose="02040503050406030204" pitchFamily="18" charset="0"/>
                                <a:cs typeface="Arial"/>
                              </a:rPr>
                            </m:ctrlPr>
                          </m:sSubPr>
                          <m:e>
                            <m:r>
                              <a:rPr lang="es-ES_tradnl" sz="1600" i="1">
                                <a:solidFill>
                                  <a:srgbClr val="000000"/>
                                </a:solidFill>
                                <a:latin typeface="Cambria Math" panose="02040503050406030204" pitchFamily="18" charset="0"/>
                                <a:cs typeface="Arial"/>
                              </a:rPr>
                              <m:t>𝑐</m:t>
                            </m:r>
                          </m:e>
                          <m:sub>
                            <m:r>
                              <a:rPr lang="es-ES_tradnl" sz="1600" i="1">
                                <a:solidFill>
                                  <a:srgbClr val="000000"/>
                                </a:solidFill>
                                <a:latin typeface="Cambria Math" panose="02040503050406030204" pitchFamily="18" charset="0"/>
                                <a:cs typeface="Arial"/>
                              </a:rPr>
                              <m:t>𝐵</m:t>
                            </m:r>
                          </m:sub>
                        </m:sSub>
                        <m:sSup>
                          <m:sSupPr>
                            <m:ctrlPr>
                              <a:rPr lang="es-ES_tradnl" sz="1600" i="1">
                                <a:solidFill>
                                  <a:srgbClr val="000000"/>
                                </a:solidFill>
                                <a:latin typeface="Cambria Math" panose="02040503050406030204" pitchFamily="18" charset="0"/>
                                <a:cs typeface="Arial"/>
                              </a:rPr>
                            </m:ctrlPr>
                          </m:sSupPr>
                          <m:e>
                            <m:r>
                              <a:rPr lang="es-ES_tradnl" sz="1600" i="1">
                                <a:solidFill>
                                  <a:srgbClr val="000000"/>
                                </a:solidFill>
                                <a:latin typeface="Cambria Math" panose="02040503050406030204" pitchFamily="18" charset="0"/>
                                <a:cs typeface="Arial"/>
                              </a:rPr>
                              <m:t>𝐵</m:t>
                            </m:r>
                          </m:e>
                          <m:sup>
                            <m:r>
                              <a:rPr lang="es-ES_tradnl" sz="1600" i="1">
                                <a:solidFill>
                                  <a:srgbClr val="000000"/>
                                </a:solidFill>
                                <a:latin typeface="Cambria Math" panose="02040503050406030204" pitchFamily="18" charset="0"/>
                                <a:cs typeface="Arial"/>
                              </a:rPr>
                              <m:t>−1</m:t>
                            </m:r>
                          </m:sup>
                        </m:sSup>
                        <m:sSub>
                          <m:sSubPr>
                            <m:ctrlPr>
                              <a:rPr lang="es-ES_tradnl" sz="1600" i="1">
                                <a:solidFill>
                                  <a:srgbClr val="000000"/>
                                </a:solidFill>
                                <a:latin typeface="Cambria Math" panose="02040503050406030204" pitchFamily="18" charset="0"/>
                                <a:cs typeface="Arial"/>
                              </a:rPr>
                            </m:ctrlPr>
                          </m:sSubPr>
                          <m:e>
                            <m:r>
                              <a:rPr lang="es-ES_tradnl" sz="1600" i="1">
                                <a:solidFill>
                                  <a:srgbClr val="000000"/>
                                </a:solidFill>
                                <a:latin typeface="Cambria Math" panose="02040503050406030204" pitchFamily="18" charset="0"/>
                                <a:cs typeface="Arial"/>
                              </a:rPr>
                              <m:t>𝑎</m:t>
                            </m:r>
                          </m:e>
                          <m:sub>
                            <m:r>
                              <a:rPr lang="es-ES_tradnl" sz="1600" i="1">
                                <a:solidFill>
                                  <a:srgbClr val="000000"/>
                                </a:solidFill>
                                <a:latin typeface="Cambria Math" panose="02040503050406030204" pitchFamily="18" charset="0"/>
                                <a:cs typeface="Arial"/>
                              </a:rPr>
                              <m:t>𝑡</m:t>
                            </m:r>
                          </m:sub>
                        </m:sSub>
                        <m:r>
                          <a:rPr lang="es-ES_tradnl" sz="1600" b="0" i="1" smtClean="0">
                            <a:solidFill>
                              <a:srgbClr val="000000"/>
                            </a:solidFill>
                            <a:latin typeface="Cambria Math" panose="02040503050406030204" pitchFamily="18" charset="0"/>
                            <a:cs typeface="Arial"/>
                          </a:rPr>
                          <m:t> − </m:t>
                        </m:r>
                        <m:r>
                          <a:rPr lang="es-ES_tradnl" sz="1600" b="0" i="1" smtClean="0">
                            <a:solidFill>
                              <a:srgbClr val="000000"/>
                            </a:solidFill>
                            <a:latin typeface="Cambria Math" panose="02040503050406030204" pitchFamily="18" charset="0"/>
                            <a:cs typeface="Arial"/>
                          </a:rPr>
                          <m:t>𝑐</m:t>
                        </m:r>
                      </m:e>
                      <m:sub>
                        <m:r>
                          <a:rPr lang="es-ES_tradnl" sz="1600" b="0" i="1" smtClean="0">
                            <a:solidFill>
                              <a:srgbClr val="000000"/>
                            </a:solidFill>
                            <a:latin typeface="Cambria Math" panose="02040503050406030204" pitchFamily="18" charset="0"/>
                            <a:cs typeface="Arial"/>
                          </a:rPr>
                          <m:t>𝑡</m:t>
                        </m:r>
                      </m:sub>
                    </m:sSub>
                    <m:r>
                      <a:rPr lang="es-ES_tradnl" sz="1600" b="0" i="1" smtClean="0">
                        <a:solidFill>
                          <a:srgbClr val="000000"/>
                        </a:solidFill>
                        <a:latin typeface="Cambria Math" panose="02040503050406030204" pitchFamily="18" charset="0"/>
                        <a:cs typeface="Arial"/>
                      </a:rPr>
                      <m:t>&gt; 0</m:t>
                    </m:r>
                  </m:oMath>
                </a14:m>
                <a:r>
                  <a:rPr lang="es-ES" sz="1600" dirty="0">
                    <a:solidFill>
                      <a:srgbClr val="000000"/>
                    </a:solidFill>
                    <a:cs typeface="Arial"/>
                  </a:rPr>
                  <a:t> (el mayor). </a:t>
                </a:r>
              </a:p>
              <a:p>
                <a:pPr lvl="1">
                  <a:lnSpc>
                    <a:spcPts val="1783"/>
                  </a:lnSpc>
                </a:pPr>
                <a:endParaRPr lang="es-ES" dirty="0">
                  <a:solidFill>
                    <a:srgbClr val="000000"/>
                  </a:solidFill>
                  <a:latin typeface="Arial"/>
                  <a:cs typeface="Arial"/>
                </a:endParaRPr>
              </a:p>
            </p:txBody>
          </p:sp>
        </mc:Choice>
        <mc:Fallback xmlns="">
          <p:sp>
            <p:nvSpPr>
              <p:cNvPr id="7" name="object 6">
                <a:extLst>
                  <a:ext uri="{FF2B5EF4-FFF2-40B4-BE49-F238E27FC236}">
                    <a16:creationId xmlns:a16="http://schemas.microsoft.com/office/drawing/2014/main" id="{BBC7ABF1-ACE0-4962-A5E8-251E8D2875A2}"/>
                  </a:ext>
                </a:extLst>
              </p:cNvPr>
              <p:cNvSpPr txBox="1">
                <a:spLocks noRot="1" noChangeAspect="1" noMove="1" noResize="1" noEditPoints="1" noAdjustHandles="1" noChangeArrowheads="1" noChangeShapeType="1" noTextEdit="1"/>
              </p:cNvSpPr>
              <p:nvPr/>
            </p:nvSpPr>
            <p:spPr>
              <a:xfrm>
                <a:off x="533400" y="1524000"/>
                <a:ext cx="9091041" cy="3924151"/>
              </a:xfrm>
              <a:prstGeom prst="rect">
                <a:avLst/>
              </a:prstGeom>
              <a:blipFill>
                <a:blip r:embed="rId2"/>
                <a:stretch>
                  <a:fillRect l="-1408" t="-2019"/>
                </a:stretch>
              </a:blipFill>
            </p:spPr>
            <p:txBody>
              <a:bodyPr/>
              <a:lstStyle/>
              <a:p>
                <a:r>
                  <a:rPr lang="es-ES">
                    <a:noFill/>
                  </a:rPr>
                  <a:t> </a:t>
                </a:r>
              </a:p>
            </p:txBody>
          </p:sp>
        </mc:Fallback>
      </mc:AlternateContent>
    </p:spTree>
    <p:extLst>
      <p:ext uri="{BB962C8B-B14F-4D97-AF65-F5344CB8AC3E}">
        <p14:creationId xmlns:p14="http://schemas.microsoft.com/office/powerpoint/2010/main" val="1729182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Algoritmo (II)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47</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6" name="object 6">
                <a:extLst>
                  <a:ext uri="{FF2B5EF4-FFF2-40B4-BE49-F238E27FC236}">
                    <a16:creationId xmlns:a16="http://schemas.microsoft.com/office/drawing/2014/main" id="{9D666A4C-44C2-4DCA-8376-74B0FFD2C60C}"/>
                  </a:ext>
                </a:extLst>
              </p:cNvPr>
              <p:cNvSpPr txBox="1"/>
              <p:nvPr/>
            </p:nvSpPr>
            <p:spPr>
              <a:xfrm>
                <a:off x="621411" y="1371600"/>
                <a:ext cx="9091041" cy="3924151"/>
              </a:xfrm>
              <a:prstGeom prst="rect">
                <a:avLst/>
              </a:prstGeom>
            </p:spPr>
            <p:txBody>
              <a:bodyPr vert="horz" wrap="square" lIns="0" tIns="0" rIns="0" bIns="0" rtlCol="0">
                <a:spAutoFit/>
              </a:bodyPr>
              <a:lstStyle/>
              <a:p>
                <a:pPr lvl="1">
                  <a:lnSpc>
                    <a:spcPts val="1783"/>
                  </a:lnSpc>
                </a:pPr>
                <a:endParaRPr lang="es-ES" sz="1600" dirty="0">
                  <a:solidFill>
                    <a:srgbClr val="000000"/>
                  </a:solidFill>
                  <a:cs typeface="Arial"/>
                </a:endParaRPr>
              </a:p>
              <a:p>
                <a:pPr marR="0">
                  <a:lnSpc>
                    <a:spcPts val="1783"/>
                  </a:lnSpc>
                  <a:spcBef>
                    <a:spcPts val="0"/>
                  </a:spcBef>
                  <a:spcAft>
                    <a:spcPts val="0"/>
                  </a:spcAft>
                </a:pPr>
                <a:r>
                  <a:rPr lang="es-ES" sz="1600" b="1" dirty="0">
                    <a:solidFill>
                      <a:srgbClr val="000000"/>
                    </a:solidFill>
                    <a:cs typeface="Arial"/>
                  </a:rPr>
                  <a:t>3. Iteración</a:t>
                </a:r>
              </a:p>
              <a:p>
                <a:pPr marR="0">
                  <a:lnSpc>
                    <a:spcPts val="1783"/>
                  </a:lnSpc>
                  <a:spcBef>
                    <a:spcPts val="0"/>
                  </a:spcBef>
                  <a:spcAft>
                    <a:spcPts val="0"/>
                  </a:spcAft>
                </a:pPr>
                <a:endParaRPr lang="es-ES" sz="1600" b="1" dirty="0">
                  <a:solidFill>
                    <a:srgbClr val="000000"/>
                  </a:solidFill>
                  <a:cs typeface="Arial"/>
                </a:endParaRPr>
              </a:p>
              <a:p>
                <a:pPr lvl="1">
                  <a:lnSpc>
                    <a:spcPts val="1783"/>
                  </a:lnSpc>
                </a:pPr>
                <a:r>
                  <a:rPr lang="es-ES" sz="1600" b="1" dirty="0">
                    <a:solidFill>
                      <a:srgbClr val="000000"/>
                    </a:solidFill>
                    <a:cs typeface="Arial"/>
                  </a:rPr>
                  <a:t>Criterio salida: </a:t>
                </a:r>
                <a:r>
                  <a:rPr lang="es-ES" sz="1600" dirty="0">
                    <a:solidFill>
                      <a:srgbClr val="000000"/>
                    </a:solidFill>
                    <a:cs typeface="Arial"/>
                  </a:rPr>
                  <a:t>vector variable entrante </a:t>
                </a:r>
                <a14:m>
                  <m:oMath xmlns:m="http://schemas.openxmlformats.org/officeDocument/2006/math">
                    <m:sSub>
                      <m:sSubPr>
                        <m:ctrlPr>
                          <a:rPr lang="es-ES_tradnl" sz="1600" b="0" i="1" smtClean="0">
                            <a:solidFill>
                              <a:srgbClr val="000000"/>
                            </a:solidFill>
                            <a:latin typeface="Cambria Math" panose="02040503050406030204" pitchFamily="18" charset="0"/>
                            <a:cs typeface="Arial"/>
                          </a:rPr>
                        </m:ctrlPr>
                      </m:sSubPr>
                      <m:e>
                        <m:r>
                          <a:rPr lang="es-ES_tradnl" sz="1600" b="0" i="1" smtClean="0">
                            <a:solidFill>
                              <a:srgbClr val="000000"/>
                            </a:solidFill>
                            <a:latin typeface="Cambria Math" panose="02040503050406030204" pitchFamily="18" charset="0"/>
                            <a:cs typeface="Arial"/>
                          </a:rPr>
                          <m:t>𝑦</m:t>
                        </m:r>
                      </m:e>
                      <m:sub>
                        <m:r>
                          <a:rPr lang="es-ES_tradnl" sz="1600" b="0" i="1" smtClean="0">
                            <a:solidFill>
                              <a:srgbClr val="000000"/>
                            </a:solidFill>
                            <a:latin typeface="Cambria Math" panose="02040503050406030204" pitchFamily="18" charset="0"/>
                            <a:cs typeface="Arial"/>
                          </a:rPr>
                          <m:t>𝑡</m:t>
                        </m:r>
                      </m:sub>
                    </m:sSub>
                    <m:r>
                      <a:rPr lang="es-ES_tradnl" sz="1600" b="0" i="1" smtClean="0">
                        <a:solidFill>
                          <a:srgbClr val="000000"/>
                        </a:solidFill>
                        <a:latin typeface="Cambria Math" panose="02040503050406030204" pitchFamily="18" charset="0"/>
                        <a:cs typeface="Arial"/>
                      </a:rPr>
                      <m:t>=</m:t>
                    </m:r>
                    <m:sSup>
                      <m:sSupPr>
                        <m:ctrlPr>
                          <a:rPr lang="es-ES_tradnl" sz="1600" b="0" i="1" smtClean="0">
                            <a:solidFill>
                              <a:srgbClr val="000000"/>
                            </a:solidFill>
                            <a:latin typeface="Cambria Math" panose="02040503050406030204" pitchFamily="18" charset="0"/>
                            <a:cs typeface="Arial"/>
                          </a:rPr>
                        </m:ctrlPr>
                      </m:sSupPr>
                      <m:e>
                        <m:r>
                          <a:rPr lang="es-ES_tradnl" sz="1600" b="0" i="1" smtClean="0">
                            <a:solidFill>
                              <a:srgbClr val="000000"/>
                            </a:solidFill>
                            <a:latin typeface="Cambria Math" panose="02040503050406030204" pitchFamily="18" charset="0"/>
                            <a:cs typeface="Arial"/>
                          </a:rPr>
                          <m:t>𝐵</m:t>
                        </m:r>
                      </m:e>
                      <m:sup>
                        <m:r>
                          <a:rPr lang="es-ES_tradnl" sz="1600" b="0" i="1" smtClean="0">
                            <a:solidFill>
                              <a:srgbClr val="000000"/>
                            </a:solidFill>
                            <a:latin typeface="Cambria Math" panose="02040503050406030204" pitchFamily="18" charset="0"/>
                            <a:cs typeface="Arial"/>
                          </a:rPr>
                          <m:t>−1</m:t>
                        </m:r>
                      </m:sup>
                    </m:sSup>
                    <m:sSub>
                      <m:sSubPr>
                        <m:ctrlPr>
                          <a:rPr lang="es-ES_tradnl" sz="1600" b="0" i="1" smtClean="0">
                            <a:solidFill>
                              <a:srgbClr val="000000"/>
                            </a:solidFill>
                            <a:latin typeface="Cambria Math" panose="02040503050406030204" pitchFamily="18" charset="0"/>
                            <a:cs typeface="Arial"/>
                          </a:rPr>
                        </m:ctrlPr>
                      </m:sSubPr>
                      <m:e>
                        <m:r>
                          <a:rPr lang="es-ES_tradnl" sz="1600" b="0" i="1" smtClean="0">
                            <a:solidFill>
                              <a:srgbClr val="000000"/>
                            </a:solidFill>
                            <a:latin typeface="Cambria Math" panose="02040503050406030204" pitchFamily="18" charset="0"/>
                            <a:cs typeface="Arial"/>
                          </a:rPr>
                          <m:t>𝑎</m:t>
                        </m:r>
                      </m:e>
                      <m:sub>
                        <m:r>
                          <a:rPr lang="es-ES_tradnl" sz="1600" b="0" i="1" smtClean="0">
                            <a:solidFill>
                              <a:srgbClr val="000000"/>
                            </a:solidFill>
                            <a:latin typeface="Cambria Math" panose="02040503050406030204" pitchFamily="18" charset="0"/>
                            <a:cs typeface="Arial"/>
                          </a:rPr>
                          <m:t>𝑡</m:t>
                        </m:r>
                      </m:sub>
                    </m:sSub>
                  </m:oMath>
                </a14:m>
                <a:endParaRPr lang="es-ES" sz="1600" dirty="0">
                  <a:solidFill>
                    <a:srgbClr val="000000"/>
                  </a:solidFill>
                  <a:cs typeface="Arial"/>
                </a:endParaRPr>
              </a:p>
              <a:p>
                <a:pPr lvl="1">
                  <a:lnSpc>
                    <a:spcPts val="1783"/>
                  </a:lnSpc>
                </a:pPr>
                <a:endParaRPr lang="es-ES" sz="1600" dirty="0">
                  <a:solidFill>
                    <a:srgbClr val="000000"/>
                  </a:solidFill>
                  <a:cs typeface="Arial"/>
                </a:endParaRPr>
              </a:p>
              <a:p>
                <a:pPr lvl="1">
                  <a:lnSpc>
                    <a:spcPts val="1783"/>
                  </a:lnSpc>
                </a:pPr>
                <a:r>
                  <a:rPr lang="es-ES" sz="1600" dirty="0">
                    <a:solidFill>
                      <a:srgbClr val="000000"/>
                    </a:solidFill>
                    <a:cs typeface="Arial"/>
                  </a:rPr>
                  <a:t>Seleccionar variable básica saliente </a:t>
                </a:r>
                <a14:m>
                  <m:oMath xmlns:m="http://schemas.openxmlformats.org/officeDocument/2006/math">
                    <m:sSub>
                      <m:sSubPr>
                        <m:ctrlPr>
                          <a:rPr lang="es-ES_tradnl" sz="1600" b="0" i="1" smtClean="0">
                            <a:solidFill>
                              <a:srgbClr val="000000"/>
                            </a:solidFill>
                            <a:latin typeface="Cambria Math" panose="02040503050406030204" pitchFamily="18" charset="0"/>
                            <a:cs typeface="Arial"/>
                          </a:rPr>
                        </m:ctrlPr>
                      </m:sSubPr>
                      <m:e>
                        <m:r>
                          <a:rPr lang="es-ES_tradnl" sz="1600" b="0" i="1" smtClean="0">
                            <a:solidFill>
                              <a:srgbClr val="000000"/>
                            </a:solidFill>
                            <a:latin typeface="Cambria Math" panose="02040503050406030204" pitchFamily="18" charset="0"/>
                            <a:cs typeface="Arial"/>
                          </a:rPr>
                          <m:t>𝑥</m:t>
                        </m:r>
                      </m:e>
                      <m:sub>
                        <m:r>
                          <a:rPr lang="es-ES_tradnl" sz="1600" b="0" i="1" smtClean="0">
                            <a:solidFill>
                              <a:srgbClr val="000000"/>
                            </a:solidFill>
                            <a:latin typeface="Cambria Math" panose="02040503050406030204" pitchFamily="18" charset="0"/>
                            <a:cs typeface="Arial"/>
                          </a:rPr>
                          <m:t>𝑡</m:t>
                        </m:r>
                      </m:sub>
                    </m:sSub>
                  </m:oMath>
                </a14:m>
                <a:r>
                  <a:rPr lang="es-ES" sz="1600" dirty="0">
                    <a:solidFill>
                      <a:srgbClr val="000000"/>
                    </a:solidFill>
                    <a:cs typeface="Arial"/>
                  </a:rPr>
                  <a:t> siendo </a:t>
                </a:r>
                <a14:m>
                  <m:oMath xmlns:m="http://schemas.openxmlformats.org/officeDocument/2006/math">
                    <m:f>
                      <m:fPr>
                        <m:ctrlPr>
                          <a:rPr lang="es-ES" sz="1600" i="1" smtClean="0">
                            <a:solidFill>
                              <a:srgbClr val="000000"/>
                            </a:solidFill>
                            <a:latin typeface="Cambria Math" panose="02040503050406030204" pitchFamily="18" charset="0"/>
                            <a:cs typeface="Arial"/>
                          </a:rPr>
                        </m:ctrlPr>
                      </m:fPr>
                      <m:num>
                        <m:sSub>
                          <m:sSubPr>
                            <m:ctrlPr>
                              <a:rPr lang="es-ES_tradnl" sz="1600" b="1" i="1" dirty="0" smtClean="0">
                                <a:solidFill>
                                  <a:srgbClr val="000000"/>
                                </a:solidFill>
                                <a:latin typeface="Cambria Math" panose="02040503050406030204" pitchFamily="18" charset="0"/>
                                <a:cs typeface="Arial"/>
                              </a:rPr>
                            </m:ctrlPr>
                          </m:sSubPr>
                          <m:e>
                            <m:acc>
                              <m:accPr>
                                <m:chr m:val="̂"/>
                                <m:ctrlPr>
                                  <a:rPr lang="es-ES_tradnl" sz="1600" b="0" i="1" smtClean="0">
                                    <a:solidFill>
                                      <a:srgbClr val="000000"/>
                                    </a:solidFill>
                                    <a:latin typeface="Cambria Math" panose="02040503050406030204" pitchFamily="18" charset="0"/>
                                    <a:cs typeface="Arial"/>
                                  </a:rPr>
                                </m:ctrlPr>
                              </m:accPr>
                              <m:e>
                                <m:r>
                                  <a:rPr lang="es-ES_tradnl" sz="1600" b="1" i="1" smtClean="0">
                                    <a:solidFill>
                                      <a:srgbClr val="000000"/>
                                    </a:solidFill>
                                    <a:latin typeface="Cambria Math" panose="02040503050406030204" pitchFamily="18" charset="0"/>
                                    <a:cs typeface="Arial"/>
                                  </a:rPr>
                                  <m:t>𝒃</m:t>
                                </m:r>
                              </m:e>
                            </m:acc>
                          </m:e>
                          <m:sub>
                            <m:r>
                              <a:rPr lang="es-ES_tradnl" sz="1600" b="1" i="1" dirty="0" smtClean="0">
                                <a:solidFill>
                                  <a:srgbClr val="000000"/>
                                </a:solidFill>
                                <a:latin typeface="Cambria Math" panose="02040503050406030204" pitchFamily="18" charset="0"/>
                                <a:cs typeface="Arial"/>
                              </a:rPr>
                              <m:t>𝒔</m:t>
                            </m:r>
                          </m:sub>
                        </m:sSub>
                      </m:num>
                      <m:den>
                        <m:sSub>
                          <m:sSubPr>
                            <m:ctrlPr>
                              <a:rPr lang="es-ES_tradnl" sz="1600" b="0" i="1" smtClean="0">
                                <a:solidFill>
                                  <a:srgbClr val="000000"/>
                                </a:solidFill>
                                <a:latin typeface="Cambria Math" panose="02040503050406030204" pitchFamily="18" charset="0"/>
                                <a:cs typeface="Arial"/>
                              </a:rPr>
                            </m:ctrlPr>
                          </m:sSubPr>
                          <m:e>
                            <m:r>
                              <a:rPr lang="es-ES_tradnl" sz="1600" b="0" i="1" smtClean="0">
                                <a:solidFill>
                                  <a:srgbClr val="000000"/>
                                </a:solidFill>
                                <a:latin typeface="Cambria Math" panose="02040503050406030204" pitchFamily="18" charset="0"/>
                                <a:cs typeface="Arial"/>
                              </a:rPr>
                              <m:t>𝑦</m:t>
                            </m:r>
                          </m:e>
                          <m:sub>
                            <m:r>
                              <a:rPr lang="es-ES_tradnl" sz="1600" b="0" i="1" smtClean="0">
                                <a:solidFill>
                                  <a:srgbClr val="000000"/>
                                </a:solidFill>
                                <a:latin typeface="Cambria Math" panose="02040503050406030204" pitchFamily="18" charset="0"/>
                                <a:cs typeface="Arial"/>
                              </a:rPr>
                              <m:t>𝑠𝑡</m:t>
                            </m:r>
                          </m:sub>
                        </m:sSub>
                      </m:den>
                    </m:f>
                    <m:r>
                      <a:rPr lang="es-ES_tradnl" sz="1600" b="0" i="1" smtClean="0">
                        <a:solidFill>
                          <a:srgbClr val="000000"/>
                        </a:solidFill>
                        <a:latin typeface="Cambria Math" panose="02040503050406030204" pitchFamily="18" charset="0"/>
                        <a:cs typeface="Arial"/>
                      </a:rPr>
                      <m:t>=</m:t>
                    </m:r>
                    <m:limLow>
                      <m:limLowPr>
                        <m:ctrlPr>
                          <a:rPr lang="es-ES_tradnl" sz="1600" b="0" i="1" smtClean="0">
                            <a:solidFill>
                              <a:srgbClr val="000000"/>
                            </a:solidFill>
                            <a:latin typeface="Cambria Math" panose="02040503050406030204" pitchFamily="18" charset="0"/>
                            <a:cs typeface="Arial"/>
                          </a:rPr>
                        </m:ctrlPr>
                      </m:limLowPr>
                      <m:e>
                        <m:r>
                          <m:rPr>
                            <m:sty m:val="p"/>
                          </m:rPr>
                          <a:rPr lang="es-ES_tradnl" sz="1600" b="0" i="0" smtClean="0">
                            <a:solidFill>
                              <a:srgbClr val="000000"/>
                            </a:solidFill>
                            <a:latin typeface="Cambria Math" panose="02040503050406030204" pitchFamily="18" charset="0"/>
                            <a:cs typeface="Arial"/>
                          </a:rPr>
                          <m:t>min</m:t>
                        </m:r>
                      </m:e>
                      <m:lim>
                        <m:r>
                          <a:rPr lang="es-ES_tradnl" sz="1600" b="0" i="0" smtClean="0">
                            <a:solidFill>
                              <a:srgbClr val="000000"/>
                            </a:solidFill>
                            <a:latin typeface="Cambria Math" panose="02040503050406030204" pitchFamily="18" charset="0"/>
                            <a:cs typeface="Arial"/>
                          </a:rPr>
                          <m:t>1≤</m:t>
                        </m:r>
                        <m:r>
                          <m:rPr>
                            <m:sty m:val="p"/>
                          </m:rPr>
                          <a:rPr lang="es-ES_tradnl" sz="1600" b="0" i="0" smtClean="0">
                            <a:solidFill>
                              <a:srgbClr val="000000"/>
                            </a:solidFill>
                            <a:latin typeface="Cambria Math" panose="02040503050406030204" pitchFamily="18" charset="0"/>
                            <a:cs typeface="Arial"/>
                          </a:rPr>
                          <m:t>i</m:t>
                        </m:r>
                        <m:r>
                          <a:rPr lang="es-ES_tradnl" sz="1600" b="0" i="0" smtClean="0">
                            <a:solidFill>
                              <a:srgbClr val="000000"/>
                            </a:solidFill>
                            <a:latin typeface="Cambria Math" panose="02040503050406030204" pitchFamily="18" charset="0"/>
                            <a:cs typeface="Arial"/>
                          </a:rPr>
                          <m:t>≤</m:t>
                        </m:r>
                        <m:r>
                          <m:rPr>
                            <m:sty m:val="p"/>
                          </m:rPr>
                          <a:rPr lang="es-ES_tradnl" sz="1600" b="0" i="0" smtClean="0">
                            <a:solidFill>
                              <a:srgbClr val="000000"/>
                            </a:solidFill>
                            <a:latin typeface="Cambria Math" panose="02040503050406030204" pitchFamily="18" charset="0"/>
                            <a:cs typeface="Arial"/>
                          </a:rPr>
                          <m:t>m</m:t>
                        </m:r>
                      </m:lim>
                    </m:limLow>
                    <m:r>
                      <a:rPr lang="es-ES_tradnl" sz="1600" b="0" i="0" smtClean="0">
                        <a:solidFill>
                          <a:srgbClr val="000000"/>
                        </a:solidFill>
                        <a:latin typeface="Cambria Math" panose="02040503050406030204" pitchFamily="18" charset="0"/>
                        <a:cs typeface="Arial"/>
                      </a:rPr>
                      <m:t>{</m:t>
                    </m:r>
                    <m:f>
                      <m:fPr>
                        <m:ctrlPr>
                          <a:rPr lang="es-ES" sz="1600" i="1" dirty="0" smtClean="0">
                            <a:solidFill>
                              <a:srgbClr val="000000"/>
                            </a:solidFill>
                            <a:latin typeface="Cambria Math" panose="02040503050406030204" pitchFamily="18" charset="0"/>
                            <a:cs typeface="Arial"/>
                          </a:rPr>
                        </m:ctrlPr>
                      </m:fPr>
                      <m:num>
                        <m:acc>
                          <m:accPr>
                            <m:chr m:val="̂"/>
                            <m:ctrlPr>
                              <a:rPr lang="es-ES_tradnl" sz="1600" b="0" i="1" dirty="0" smtClean="0">
                                <a:solidFill>
                                  <a:srgbClr val="000000"/>
                                </a:solidFill>
                                <a:latin typeface="Cambria Math" panose="02040503050406030204" pitchFamily="18" charset="0"/>
                                <a:cs typeface="Arial"/>
                              </a:rPr>
                            </m:ctrlPr>
                          </m:accPr>
                          <m:e>
                            <m:sSub>
                              <m:sSubPr>
                                <m:ctrlPr>
                                  <a:rPr lang="es-ES_tradnl" sz="1600" b="1" i="1" dirty="0" smtClean="0">
                                    <a:solidFill>
                                      <a:srgbClr val="000000"/>
                                    </a:solidFill>
                                    <a:latin typeface="Cambria Math" panose="02040503050406030204" pitchFamily="18" charset="0"/>
                                    <a:cs typeface="Arial"/>
                                  </a:rPr>
                                </m:ctrlPr>
                              </m:sSubPr>
                              <m:e>
                                <m:r>
                                  <a:rPr lang="es-ES_tradnl" sz="1600" b="1" i="1" dirty="0" smtClean="0">
                                    <a:solidFill>
                                      <a:srgbClr val="000000"/>
                                    </a:solidFill>
                                    <a:latin typeface="Cambria Math" panose="02040503050406030204" pitchFamily="18" charset="0"/>
                                    <a:cs typeface="Arial"/>
                                  </a:rPr>
                                  <m:t>𝒃</m:t>
                                </m:r>
                              </m:e>
                              <m:sub>
                                <m:r>
                                  <a:rPr lang="es-ES_tradnl" sz="1600" b="1" i="1" dirty="0" smtClean="0">
                                    <a:solidFill>
                                      <a:srgbClr val="000000"/>
                                    </a:solidFill>
                                    <a:latin typeface="Cambria Math" panose="02040503050406030204" pitchFamily="18" charset="0"/>
                                    <a:cs typeface="Arial"/>
                                  </a:rPr>
                                  <m:t>𝒊</m:t>
                                </m:r>
                              </m:sub>
                            </m:sSub>
                          </m:e>
                        </m:acc>
                      </m:num>
                      <m:den>
                        <m:sSub>
                          <m:sSubPr>
                            <m:ctrlPr>
                              <a:rPr lang="es-ES_tradnl" sz="1600" b="0" i="1" dirty="0" smtClean="0">
                                <a:solidFill>
                                  <a:srgbClr val="000000"/>
                                </a:solidFill>
                                <a:latin typeface="Cambria Math" panose="02040503050406030204" pitchFamily="18" charset="0"/>
                                <a:cs typeface="Arial"/>
                              </a:rPr>
                            </m:ctrlPr>
                          </m:sSubPr>
                          <m:e>
                            <m:r>
                              <a:rPr lang="es-ES_tradnl" sz="1600" b="0" i="1" dirty="0" smtClean="0">
                                <a:solidFill>
                                  <a:srgbClr val="000000"/>
                                </a:solidFill>
                                <a:latin typeface="Cambria Math" panose="02040503050406030204" pitchFamily="18" charset="0"/>
                                <a:cs typeface="Arial"/>
                              </a:rPr>
                              <m:t>𝑦</m:t>
                            </m:r>
                          </m:e>
                          <m:sub>
                            <m:r>
                              <a:rPr lang="es-ES_tradnl" sz="1600" b="0" i="1" dirty="0" smtClean="0">
                                <a:solidFill>
                                  <a:srgbClr val="000000"/>
                                </a:solidFill>
                                <a:latin typeface="Cambria Math" panose="02040503050406030204" pitchFamily="18" charset="0"/>
                                <a:cs typeface="Arial"/>
                              </a:rPr>
                              <m:t>𝑖𝑡</m:t>
                            </m:r>
                          </m:sub>
                        </m:sSub>
                      </m:den>
                    </m:f>
                    <m:r>
                      <a:rPr lang="es-ES_tradnl" sz="1600" b="0" i="0" dirty="0" smtClean="0">
                        <a:solidFill>
                          <a:srgbClr val="000000"/>
                        </a:solidFill>
                        <a:latin typeface="Cambria Math" panose="02040503050406030204" pitchFamily="18" charset="0"/>
                        <a:cs typeface="Arial"/>
                      </a:rPr>
                      <m:t> :</m:t>
                    </m:r>
                    <m:sSub>
                      <m:sSubPr>
                        <m:ctrlPr>
                          <a:rPr lang="es-ES_tradnl" sz="1600" b="0" i="1" dirty="0" smtClean="0">
                            <a:solidFill>
                              <a:srgbClr val="000000"/>
                            </a:solidFill>
                            <a:latin typeface="Cambria Math" panose="02040503050406030204" pitchFamily="18" charset="0"/>
                            <a:cs typeface="Arial"/>
                          </a:rPr>
                        </m:ctrlPr>
                      </m:sSubPr>
                      <m:e>
                        <m:r>
                          <m:rPr>
                            <m:sty m:val="p"/>
                          </m:rPr>
                          <a:rPr lang="es-ES_tradnl" sz="1600" b="0" i="0" dirty="0" smtClean="0">
                            <a:solidFill>
                              <a:srgbClr val="000000"/>
                            </a:solidFill>
                            <a:latin typeface="Cambria Math" panose="02040503050406030204" pitchFamily="18" charset="0"/>
                            <a:cs typeface="Arial"/>
                          </a:rPr>
                          <m:t>y</m:t>
                        </m:r>
                      </m:e>
                      <m:sub>
                        <m:r>
                          <m:rPr>
                            <m:sty m:val="p"/>
                          </m:rPr>
                          <a:rPr lang="es-ES_tradnl" sz="1600" b="0" i="0" dirty="0" smtClean="0">
                            <a:solidFill>
                              <a:srgbClr val="000000"/>
                            </a:solidFill>
                            <a:latin typeface="Cambria Math" panose="02040503050406030204" pitchFamily="18" charset="0"/>
                            <a:cs typeface="Arial"/>
                          </a:rPr>
                          <m:t>it</m:t>
                        </m:r>
                      </m:sub>
                    </m:sSub>
                    <m:r>
                      <a:rPr lang="es-ES_tradnl" sz="1600" b="0" i="0" dirty="0" smtClean="0">
                        <a:solidFill>
                          <a:srgbClr val="000000"/>
                        </a:solidFill>
                        <a:latin typeface="Cambria Math" panose="02040503050406030204" pitchFamily="18" charset="0"/>
                        <a:cs typeface="Arial"/>
                      </a:rPr>
                      <m:t>&gt;0 </m:t>
                    </m:r>
                    <m:r>
                      <a:rPr lang="es-ES_tradnl" sz="1600" b="0" i="0" smtClean="0">
                        <a:solidFill>
                          <a:srgbClr val="000000"/>
                        </a:solidFill>
                        <a:latin typeface="Cambria Math" panose="02040503050406030204" pitchFamily="18" charset="0"/>
                        <a:cs typeface="Arial"/>
                      </a:rPr>
                      <m:t>}</m:t>
                    </m:r>
                  </m:oMath>
                </a14:m>
                <a:endParaRPr lang="es-ES" sz="1600" dirty="0">
                  <a:solidFill>
                    <a:srgbClr val="000000"/>
                  </a:solidFill>
                  <a:cs typeface="Arial"/>
                </a:endParaRPr>
              </a:p>
              <a:p>
                <a:pPr lvl="1">
                  <a:lnSpc>
                    <a:spcPts val="1783"/>
                  </a:lnSpc>
                </a:pPr>
                <a:r>
                  <a:rPr lang="es-ES" sz="1600" dirty="0">
                    <a:solidFill>
                      <a:srgbClr val="000000"/>
                    </a:solidFill>
                    <a:cs typeface="Arial"/>
                  </a:rPr>
                  <a:t>Si  </a:t>
                </a:r>
                <a14:m>
                  <m:oMath xmlns:m="http://schemas.openxmlformats.org/officeDocument/2006/math">
                    <m:sSub>
                      <m:sSubPr>
                        <m:ctrlPr>
                          <a:rPr lang="es-ES_tradnl" sz="1600" b="0" i="1" smtClean="0">
                            <a:solidFill>
                              <a:srgbClr val="000000"/>
                            </a:solidFill>
                            <a:latin typeface="Cambria Math" panose="02040503050406030204" pitchFamily="18" charset="0"/>
                            <a:cs typeface="Arial"/>
                          </a:rPr>
                        </m:ctrlPr>
                      </m:sSubPr>
                      <m:e>
                        <m:r>
                          <a:rPr lang="es-ES_tradnl" sz="1600" b="0" i="1" smtClean="0">
                            <a:solidFill>
                              <a:srgbClr val="000000"/>
                            </a:solidFill>
                            <a:latin typeface="Cambria Math" panose="02040503050406030204" pitchFamily="18" charset="0"/>
                            <a:cs typeface="Arial"/>
                          </a:rPr>
                          <m:t>𝑦</m:t>
                        </m:r>
                      </m:e>
                      <m:sub>
                        <m:r>
                          <a:rPr lang="es-ES_tradnl" sz="1600" b="0" i="1" smtClean="0">
                            <a:solidFill>
                              <a:srgbClr val="000000"/>
                            </a:solidFill>
                            <a:latin typeface="Cambria Math" panose="02040503050406030204" pitchFamily="18" charset="0"/>
                            <a:cs typeface="Arial"/>
                          </a:rPr>
                          <m:t>𝑖𝑡</m:t>
                        </m:r>
                      </m:sub>
                    </m:sSub>
                    <m:r>
                      <a:rPr lang="es-ES_tradnl" sz="1600" b="0" i="1" smtClean="0">
                        <a:solidFill>
                          <a:srgbClr val="000000"/>
                        </a:solidFill>
                        <a:latin typeface="Cambria Math" panose="02040503050406030204" pitchFamily="18" charset="0"/>
                        <a:cs typeface="Arial"/>
                      </a:rPr>
                      <m:t>≤0 ∀</m:t>
                    </m:r>
                    <m:r>
                      <a:rPr lang="es-ES_tradnl" sz="1600" b="0" i="1" smtClean="0">
                        <a:solidFill>
                          <a:srgbClr val="000000"/>
                        </a:solidFill>
                        <a:latin typeface="Cambria Math" panose="02040503050406030204" pitchFamily="18" charset="0"/>
                        <a:cs typeface="Arial"/>
                      </a:rPr>
                      <m:t>𝑖</m:t>
                    </m:r>
                    <m:r>
                      <a:rPr lang="es-ES_tradnl" sz="1600" b="0" i="1" smtClean="0">
                        <a:solidFill>
                          <a:srgbClr val="000000"/>
                        </a:solidFill>
                        <a:latin typeface="Cambria Math" panose="02040503050406030204" pitchFamily="18" charset="0"/>
                        <a:cs typeface="Arial"/>
                      </a:rPr>
                      <m:t>⇒ </m:t>
                    </m:r>
                  </m:oMath>
                </a14:m>
                <a:r>
                  <a:rPr lang="es-ES" sz="1600" dirty="0">
                    <a:solidFill>
                      <a:srgbClr val="000000"/>
                    </a:solidFill>
                    <a:cs typeface="Arial"/>
                  </a:rPr>
                  <a:t>problema no acotado. </a:t>
                </a:r>
              </a:p>
              <a:p>
                <a:pPr lvl="1">
                  <a:lnSpc>
                    <a:spcPts val="1783"/>
                  </a:lnSpc>
                </a:pPr>
                <a:endParaRPr lang="es-ES" sz="1600" dirty="0">
                  <a:solidFill>
                    <a:srgbClr val="000000"/>
                  </a:solidFill>
                  <a:cs typeface="Arial"/>
                </a:endParaRPr>
              </a:p>
              <a:p>
                <a:pPr marL="342900" marR="0" indent="-342900">
                  <a:lnSpc>
                    <a:spcPts val="1783"/>
                  </a:lnSpc>
                  <a:spcBef>
                    <a:spcPts val="0"/>
                  </a:spcBef>
                  <a:spcAft>
                    <a:spcPts val="0"/>
                  </a:spcAft>
                  <a:buFont typeface="+mj-lt"/>
                  <a:buAutoNum type="arabicPeriod"/>
                </a:pPr>
                <a:endParaRPr lang="es-ES" sz="1600" b="1" dirty="0">
                  <a:solidFill>
                    <a:srgbClr val="000000"/>
                  </a:solidFill>
                  <a:cs typeface="Arial"/>
                </a:endParaRPr>
              </a:p>
              <a:p>
                <a:pPr marR="0">
                  <a:lnSpc>
                    <a:spcPts val="1783"/>
                  </a:lnSpc>
                  <a:spcBef>
                    <a:spcPts val="0"/>
                  </a:spcBef>
                  <a:spcAft>
                    <a:spcPts val="0"/>
                  </a:spcAft>
                </a:pPr>
                <a:r>
                  <a:rPr lang="es-ES" sz="1600" b="1" dirty="0">
                    <a:solidFill>
                      <a:srgbClr val="000000"/>
                    </a:solidFill>
                    <a:cs typeface="Arial"/>
                  </a:rPr>
                  <a:t>4. Cambio de base</a:t>
                </a:r>
              </a:p>
              <a:p>
                <a:pPr marR="0">
                  <a:lnSpc>
                    <a:spcPts val="1783"/>
                  </a:lnSpc>
                  <a:spcBef>
                    <a:spcPts val="0"/>
                  </a:spcBef>
                  <a:spcAft>
                    <a:spcPts val="0"/>
                  </a:spcAft>
                </a:pPr>
                <a:endParaRPr lang="es-ES" sz="1600" b="1" dirty="0">
                  <a:solidFill>
                    <a:srgbClr val="000000"/>
                  </a:solidFill>
                  <a:cs typeface="Arial"/>
                </a:endParaRPr>
              </a:p>
              <a:p>
                <a:pPr marR="0">
                  <a:lnSpc>
                    <a:spcPts val="1783"/>
                  </a:lnSpc>
                  <a:spcBef>
                    <a:spcPts val="0"/>
                  </a:spcBef>
                  <a:spcAft>
                    <a:spcPts val="0"/>
                  </a:spcAft>
                </a:pPr>
                <a:r>
                  <a:rPr lang="es-ES" sz="1600" b="1" dirty="0">
                    <a:solidFill>
                      <a:srgbClr val="000000"/>
                    </a:solidFill>
                    <a:cs typeface="Arial"/>
                  </a:rPr>
                  <a:t>       </a:t>
                </a:r>
                <a:r>
                  <a:rPr lang="es-ES" sz="1600" dirty="0">
                    <a:solidFill>
                      <a:srgbClr val="000000"/>
                    </a:solidFill>
                    <a:cs typeface="Arial"/>
                  </a:rPr>
                  <a:t>Actualizar </a:t>
                </a:r>
                <a14:m>
                  <m:oMath xmlns:m="http://schemas.openxmlformats.org/officeDocument/2006/math">
                    <m:sSup>
                      <m:sSupPr>
                        <m:ctrlPr>
                          <a:rPr lang="es-ES_tradnl" sz="1600" b="0" i="1" smtClean="0">
                            <a:solidFill>
                              <a:srgbClr val="000000"/>
                            </a:solidFill>
                            <a:latin typeface="Cambria Math" panose="02040503050406030204" pitchFamily="18" charset="0"/>
                            <a:cs typeface="Arial"/>
                          </a:rPr>
                        </m:ctrlPr>
                      </m:sSupPr>
                      <m:e>
                        <m:r>
                          <a:rPr lang="es-ES_tradnl" sz="1600" b="0" i="1" smtClean="0">
                            <a:solidFill>
                              <a:srgbClr val="000000"/>
                            </a:solidFill>
                            <a:latin typeface="Cambria Math" panose="02040503050406030204" pitchFamily="18" charset="0"/>
                            <a:cs typeface="Arial"/>
                          </a:rPr>
                          <m:t>𝐵</m:t>
                        </m:r>
                      </m:e>
                      <m:sup>
                        <m:r>
                          <a:rPr lang="es-ES_tradnl" sz="1600" b="0" i="1" smtClean="0">
                            <a:solidFill>
                              <a:srgbClr val="000000"/>
                            </a:solidFill>
                            <a:latin typeface="Cambria Math" panose="02040503050406030204" pitchFamily="18" charset="0"/>
                            <a:cs typeface="Arial"/>
                          </a:rPr>
                          <m:t>−1</m:t>
                        </m:r>
                      </m:sup>
                    </m:sSup>
                  </m:oMath>
                </a14:m>
                <a:r>
                  <a:rPr lang="es-ES" sz="1600" b="1" dirty="0">
                    <a:solidFill>
                      <a:srgbClr val="000000"/>
                    </a:solidFill>
                    <a:cs typeface="Arial"/>
                  </a:rPr>
                  <a:t> </a:t>
                </a:r>
                <a:r>
                  <a:rPr lang="es-ES" sz="1600" dirty="0">
                    <a:solidFill>
                      <a:srgbClr val="000000"/>
                    </a:solidFill>
                    <a:cs typeface="Arial"/>
                  </a:rPr>
                  <a:t>y vector variables básicas, volver al paso 2. </a:t>
                </a:r>
                <a:endParaRPr lang="es-ES" sz="1600" b="1" dirty="0">
                  <a:solidFill>
                    <a:srgbClr val="000000"/>
                  </a:solidFill>
                  <a:cs typeface="Arial"/>
                </a:endParaRPr>
              </a:p>
              <a:p>
                <a:pPr marR="0">
                  <a:lnSpc>
                    <a:spcPts val="1783"/>
                  </a:lnSpc>
                  <a:spcBef>
                    <a:spcPts val="0"/>
                  </a:spcBef>
                  <a:spcAft>
                    <a:spcPts val="0"/>
                  </a:spcAft>
                </a:pPr>
                <a:endParaRPr lang="es-ES" sz="1600" b="1" dirty="0">
                  <a:solidFill>
                    <a:srgbClr val="000000"/>
                  </a:solidFill>
                  <a:cs typeface="Arial"/>
                </a:endParaRPr>
              </a:p>
              <a:p>
                <a:pPr marR="0">
                  <a:lnSpc>
                    <a:spcPts val="1783"/>
                  </a:lnSpc>
                  <a:spcBef>
                    <a:spcPts val="0"/>
                  </a:spcBef>
                  <a:spcAft>
                    <a:spcPts val="0"/>
                  </a:spcAft>
                </a:pPr>
                <a:endParaRPr lang="es-ES" sz="1600" b="1" dirty="0">
                  <a:solidFill>
                    <a:srgbClr val="000000"/>
                  </a:solidFill>
                  <a:cs typeface="Arial"/>
                </a:endParaRPr>
              </a:p>
              <a:p>
                <a:pPr>
                  <a:lnSpc>
                    <a:spcPts val="1783"/>
                  </a:lnSpc>
                </a:pPr>
                <a:r>
                  <a:rPr lang="es-ES_tradnl" sz="1600" dirty="0">
                    <a:cs typeface="Arial"/>
                  </a:rPr>
                  <a:t>En cada iteración, nos movemos al vértice adyacente. Hacer esto corresponde a cambiar la base </a:t>
                </a:r>
                <a14:m>
                  <m:oMath xmlns:m="http://schemas.openxmlformats.org/officeDocument/2006/math">
                    <m:r>
                      <a:rPr lang="es-ES_tradnl" sz="1600" b="0" i="1" smtClean="0">
                        <a:latin typeface="Cambria Math" panose="02040503050406030204" pitchFamily="18" charset="0"/>
                        <a:cs typeface="Arial"/>
                      </a:rPr>
                      <m:t>𝐵</m:t>
                    </m:r>
                  </m:oMath>
                </a14:m>
                <a:r>
                  <a:rPr lang="es-ES_tradnl" sz="1600" dirty="0">
                    <a:cs typeface="Arial"/>
                  </a:rPr>
                  <a:t> por otra </a:t>
                </a:r>
                <a14:m>
                  <m:oMath xmlns:m="http://schemas.openxmlformats.org/officeDocument/2006/math">
                    <m:acc>
                      <m:accPr>
                        <m:chr m:val="̂"/>
                        <m:ctrlPr>
                          <a:rPr lang="es-ES_tradnl" sz="1600" i="1" smtClean="0">
                            <a:latin typeface="Cambria Math" panose="02040503050406030204" pitchFamily="18" charset="0"/>
                            <a:cs typeface="Arial"/>
                          </a:rPr>
                        </m:ctrlPr>
                      </m:accPr>
                      <m:e>
                        <m:r>
                          <a:rPr lang="es-ES_tradnl" sz="1600" b="0" i="1" smtClean="0">
                            <a:latin typeface="Cambria Math" panose="02040503050406030204" pitchFamily="18" charset="0"/>
                            <a:cs typeface="Arial"/>
                          </a:rPr>
                          <m:t>𝐵</m:t>
                        </m:r>
                      </m:e>
                    </m:acc>
                    <m:r>
                      <a:rPr lang="es-ES_tradnl" sz="1600" b="0" i="1" smtClean="0">
                        <a:latin typeface="Cambria Math" panose="02040503050406030204" pitchFamily="18" charset="0"/>
                        <a:cs typeface="Arial"/>
                      </a:rPr>
                      <m:t>. </m:t>
                    </m:r>
                    <m:r>
                      <m:rPr>
                        <m:nor/>
                      </m:rPr>
                      <a:rPr lang="es-ES" sz="1600" smtClean="0">
                        <a:cs typeface="Arial" panose="020B0604020202020204" pitchFamily="34" charset="0"/>
                      </a:rPr>
                      <m:t> </m:t>
                    </m:r>
                    <m:r>
                      <m:rPr>
                        <m:nor/>
                      </m:rPr>
                      <a:rPr lang="es-ES_tradnl" sz="1600" b="0" i="0" smtClean="0">
                        <a:cs typeface="Arial" panose="020B0604020202020204" pitchFamily="34" charset="0"/>
                      </a:rPr>
                      <m:t>A</m:t>
                    </m:r>
                    <m:r>
                      <m:rPr>
                        <m:nor/>
                      </m:rPr>
                      <a:rPr lang="es-ES" sz="1600" smtClean="0">
                        <a:cs typeface="Arial" panose="020B0604020202020204" pitchFamily="34" charset="0"/>
                      </a:rPr>
                      <m:t>mbas</m:t>
                    </m:r>
                    <m:r>
                      <m:rPr>
                        <m:nor/>
                      </m:rPr>
                      <a:rPr lang="es-ES" sz="1600" smtClean="0">
                        <a:cs typeface="Arial" panose="020B0604020202020204" pitchFamily="34" charset="0"/>
                      </a:rPr>
                      <m:t> </m:t>
                    </m:r>
                    <m:r>
                      <m:rPr>
                        <m:nor/>
                      </m:rPr>
                      <a:rPr lang="es-ES" sz="1600" smtClean="0">
                        <a:cs typeface="Arial" panose="020B0604020202020204" pitchFamily="34" charset="0"/>
                      </a:rPr>
                      <m:t>bases</m:t>
                    </m:r>
                    <m:r>
                      <m:rPr>
                        <m:nor/>
                      </m:rPr>
                      <a:rPr lang="es-ES" sz="1600" smtClean="0">
                        <a:cs typeface="Arial" panose="020B0604020202020204" pitchFamily="34" charset="0"/>
                      </a:rPr>
                      <m:t> </m:t>
                    </m:r>
                    <m:r>
                      <m:rPr>
                        <m:nor/>
                      </m:rPr>
                      <a:rPr lang="es-ES" sz="1600" smtClean="0">
                        <a:cs typeface="Arial" panose="020B0604020202020204" pitchFamily="34" charset="0"/>
                      </a:rPr>
                      <m:t>difieren</m:t>
                    </m:r>
                    <m:r>
                      <m:rPr>
                        <m:nor/>
                      </m:rPr>
                      <a:rPr lang="es-ES" sz="1600" smtClean="0">
                        <a:cs typeface="Arial" panose="020B0604020202020204" pitchFamily="34" charset="0"/>
                      </a:rPr>
                      <m:t> </m:t>
                    </m:r>
                    <m:r>
                      <m:rPr>
                        <m:nor/>
                      </m:rPr>
                      <a:rPr lang="es-ES" sz="1600" smtClean="0">
                        <a:cs typeface="Arial" panose="020B0604020202020204" pitchFamily="34" charset="0"/>
                      </a:rPr>
                      <m:t>en</m:t>
                    </m:r>
                    <m:r>
                      <m:rPr>
                        <m:nor/>
                      </m:rPr>
                      <a:rPr lang="es-ES" sz="1600" smtClean="0">
                        <a:cs typeface="Arial" panose="020B0604020202020204" pitchFamily="34" charset="0"/>
                      </a:rPr>
                      <m:t> </m:t>
                    </m:r>
                    <m:r>
                      <m:rPr>
                        <m:nor/>
                      </m:rPr>
                      <a:rPr lang="es-ES" sz="1600" smtClean="0">
                        <a:cs typeface="Arial" panose="020B0604020202020204" pitchFamily="34" charset="0"/>
                      </a:rPr>
                      <m:t>un</m:t>
                    </m:r>
                    <m:r>
                      <m:rPr>
                        <m:nor/>
                      </m:rPr>
                      <a:rPr lang="es-ES" sz="1600" smtClean="0">
                        <a:cs typeface="Arial" panose="020B0604020202020204" pitchFamily="34" charset="0"/>
                      </a:rPr>
                      <m:t> </m:t>
                    </m:r>
                    <m:r>
                      <m:rPr>
                        <m:nor/>
                      </m:rPr>
                      <a:rPr lang="es-ES_tradnl" sz="1600" b="0" i="0" smtClean="0">
                        <a:cs typeface="Arial" panose="020B0604020202020204" pitchFamily="34" charset="0"/>
                      </a:rPr>
                      <m:t>ú</m:t>
                    </m:r>
                    <m:r>
                      <m:rPr>
                        <m:nor/>
                      </m:rPr>
                      <a:rPr lang="es-ES" sz="1600" smtClean="0">
                        <a:cs typeface="Arial" panose="020B0604020202020204" pitchFamily="34" charset="0"/>
                      </a:rPr>
                      <m:t>nico</m:t>
                    </m:r>
                    <m:r>
                      <m:rPr>
                        <m:nor/>
                      </m:rPr>
                      <a:rPr lang="es-ES" sz="1600" smtClean="0">
                        <a:cs typeface="Arial" panose="020B0604020202020204" pitchFamily="34" charset="0"/>
                      </a:rPr>
                      <m:t> </m:t>
                    </m:r>
                    <m:r>
                      <m:rPr>
                        <m:nor/>
                      </m:rPr>
                      <a:rPr lang="es-ES" sz="1600" smtClean="0">
                        <a:cs typeface="Arial" panose="020B0604020202020204" pitchFamily="34" charset="0"/>
                      </a:rPr>
                      <m:t>vector</m:t>
                    </m:r>
                    <m:r>
                      <m:rPr>
                        <m:nor/>
                      </m:rPr>
                      <a:rPr lang="es-ES" sz="1600" smtClean="0">
                        <a:cs typeface="Arial" panose="020B0604020202020204" pitchFamily="34" charset="0"/>
                      </a:rPr>
                      <m:t> </m:t>
                    </m:r>
                    <m:r>
                      <m:rPr>
                        <m:nor/>
                      </m:rPr>
                      <a:rPr lang="es-ES" sz="1600" smtClean="0">
                        <a:cs typeface="Arial" panose="020B0604020202020204" pitchFamily="34" charset="0"/>
                      </a:rPr>
                      <m:t>de</m:t>
                    </m:r>
                    <m:r>
                      <m:rPr>
                        <m:nor/>
                      </m:rPr>
                      <a:rPr lang="es-ES" sz="1600" smtClean="0">
                        <a:cs typeface="Arial" panose="020B0604020202020204" pitchFamily="34" charset="0"/>
                      </a:rPr>
                      <m:t> </m:t>
                    </m:r>
                    <m:r>
                      <m:rPr>
                        <m:nor/>
                      </m:rPr>
                      <a:rPr lang="es-ES" sz="1600" smtClean="0">
                        <a:cs typeface="Arial" panose="020B0604020202020204" pitchFamily="34" charset="0"/>
                      </a:rPr>
                      <m:t>modo</m:t>
                    </m:r>
                    <m:r>
                      <m:rPr>
                        <m:nor/>
                      </m:rPr>
                      <a:rPr lang="es-ES" sz="1600" smtClean="0">
                        <a:cs typeface="Arial" panose="020B0604020202020204" pitchFamily="34" charset="0"/>
                      </a:rPr>
                      <m:t> </m:t>
                    </m:r>
                    <m:r>
                      <m:rPr>
                        <m:nor/>
                      </m:rPr>
                      <a:rPr lang="es-ES" sz="1600" smtClean="0">
                        <a:cs typeface="Arial" panose="020B0604020202020204" pitchFamily="34" charset="0"/>
                      </a:rPr>
                      <m:t>que</m:t>
                    </m:r>
                    <m:r>
                      <m:rPr>
                        <m:nor/>
                      </m:rPr>
                      <a:rPr lang="es-ES" sz="1600" smtClean="0">
                        <a:cs typeface="Arial" panose="020B0604020202020204" pitchFamily="34" charset="0"/>
                      </a:rPr>
                      <m:t> </m:t>
                    </m:r>
                    <m:r>
                      <m:rPr>
                        <m:nor/>
                      </m:rPr>
                      <a:rPr lang="es-ES" sz="1600" smtClean="0">
                        <a:cs typeface="Arial" panose="020B0604020202020204" pitchFamily="34" charset="0"/>
                      </a:rPr>
                      <m:t>las</m:t>
                    </m:r>
                    <m:r>
                      <m:rPr>
                        <m:nor/>
                      </m:rPr>
                      <a:rPr lang="es-ES" sz="1600" smtClean="0">
                        <a:cs typeface="Arial" panose="020B0604020202020204" pitchFamily="34" charset="0"/>
                      </a:rPr>
                      <m:t> </m:t>
                    </m:r>
                    <m:r>
                      <m:rPr>
                        <m:nor/>
                      </m:rPr>
                      <a:rPr lang="es-ES" sz="1600" smtClean="0">
                        <a:cs typeface="Arial" panose="020B0604020202020204" pitchFamily="34" charset="0"/>
                      </a:rPr>
                      <m:t>operaciones</m:t>
                    </m:r>
                    <m:r>
                      <m:rPr>
                        <m:nor/>
                      </m:rPr>
                      <a:rPr lang="es-ES" sz="1600" smtClean="0">
                        <a:cs typeface="Arial" panose="020B0604020202020204" pitchFamily="34" charset="0"/>
                      </a:rPr>
                      <m:t> </m:t>
                    </m:r>
                    <m:r>
                      <m:rPr>
                        <m:nor/>
                      </m:rPr>
                      <a:rPr lang="es-ES" sz="1600" smtClean="0">
                        <a:cs typeface="Arial" panose="020B0604020202020204" pitchFamily="34" charset="0"/>
                      </a:rPr>
                      <m:t>del</m:t>
                    </m:r>
                    <m:r>
                      <m:rPr>
                        <m:nor/>
                      </m:rPr>
                      <a:rPr lang="es-ES" sz="1600" smtClean="0">
                        <a:cs typeface="Arial" panose="020B0604020202020204" pitchFamily="34" charset="0"/>
                      </a:rPr>
                      <m:t> </m:t>
                    </m:r>
                    <m:r>
                      <m:rPr>
                        <m:nor/>
                      </m:rPr>
                      <a:rPr lang="es-ES" sz="1600" smtClean="0">
                        <a:cs typeface="Arial" panose="020B0604020202020204" pitchFamily="34" charset="0"/>
                      </a:rPr>
                      <m:t>cambio</m:t>
                    </m:r>
                    <m:r>
                      <m:rPr>
                        <m:nor/>
                      </m:rPr>
                      <a:rPr lang="es-ES" sz="1600" smtClean="0">
                        <a:cs typeface="Arial" panose="020B0604020202020204" pitchFamily="34" charset="0"/>
                      </a:rPr>
                      <m:t> </m:t>
                    </m:r>
                    <m:r>
                      <m:rPr>
                        <m:nor/>
                      </m:rPr>
                      <a:rPr lang="es-ES" sz="1600" smtClean="0">
                        <a:cs typeface="Arial" panose="020B0604020202020204" pitchFamily="34" charset="0"/>
                      </a:rPr>
                      <m:t>de</m:t>
                    </m:r>
                    <m:r>
                      <m:rPr>
                        <m:nor/>
                      </m:rPr>
                      <a:rPr lang="es-ES" sz="1600" smtClean="0">
                        <a:cs typeface="Arial" panose="020B0604020202020204" pitchFamily="34" charset="0"/>
                      </a:rPr>
                      <m:t> </m:t>
                    </m:r>
                    <m:r>
                      <m:rPr>
                        <m:nor/>
                      </m:rPr>
                      <a:rPr lang="es-ES" sz="1600" smtClean="0">
                        <a:cs typeface="Arial" panose="020B0604020202020204" pitchFamily="34" charset="0"/>
                      </a:rPr>
                      <m:t>base</m:t>
                    </m:r>
                    <m:r>
                      <m:rPr>
                        <m:nor/>
                      </m:rPr>
                      <a:rPr lang="es-ES" sz="1600" smtClean="0">
                        <a:cs typeface="Arial" panose="020B0604020202020204" pitchFamily="34" charset="0"/>
                      </a:rPr>
                      <m:t> </m:t>
                    </m:r>
                    <m:r>
                      <m:rPr>
                        <m:nor/>
                      </m:rPr>
                      <a:rPr lang="es-ES" sz="1600" smtClean="0">
                        <a:cs typeface="Arial" panose="020B0604020202020204" pitchFamily="34" charset="0"/>
                      </a:rPr>
                      <m:t>son</m:t>
                    </m:r>
                    <m:r>
                      <m:rPr>
                        <m:nor/>
                      </m:rPr>
                      <a:rPr lang="es-ES" sz="1600" smtClean="0">
                        <a:cs typeface="Arial" panose="020B0604020202020204" pitchFamily="34" charset="0"/>
                      </a:rPr>
                      <m:t> </m:t>
                    </m:r>
                    <m:r>
                      <m:rPr>
                        <m:nor/>
                      </m:rPr>
                      <a:rPr lang="es-ES" sz="1600" smtClean="0">
                        <a:cs typeface="Arial" panose="020B0604020202020204" pitchFamily="34" charset="0"/>
                      </a:rPr>
                      <m:t>relativamente</m:t>
                    </m:r>
                    <m:r>
                      <m:rPr>
                        <m:nor/>
                      </m:rPr>
                      <a:rPr lang="es-ES" sz="1600" smtClean="0">
                        <a:cs typeface="Arial" panose="020B0604020202020204" pitchFamily="34" charset="0"/>
                      </a:rPr>
                      <m:t> </m:t>
                    </m:r>
                    <m:r>
                      <m:rPr>
                        <m:nor/>
                      </m:rPr>
                      <a:rPr lang="es-ES" sz="1600" smtClean="0">
                        <a:cs typeface="Arial" panose="020B0604020202020204" pitchFamily="34" charset="0"/>
                      </a:rPr>
                      <m:t>sencillas</m:t>
                    </m:r>
                    <m:r>
                      <m:rPr>
                        <m:nor/>
                      </m:rPr>
                      <a:rPr lang="es-ES" sz="1600" smtClean="0">
                        <a:cs typeface="Arial" panose="020B0604020202020204" pitchFamily="34" charset="0"/>
                      </a:rPr>
                      <m:t>.</m:t>
                    </m:r>
                  </m:oMath>
                </a14:m>
                <a:endParaRPr lang="es-ES_tradnl" sz="1600" dirty="0">
                  <a:cs typeface="Arial" panose="020B0604020202020204" pitchFamily="34" charset="0"/>
                </a:endParaRPr>
              </a:p>
            </p:txBody>
          </p:sp>
        </mc:Choice>
        <mc:Fallback xmlns="">
          <p:sp>
            <p:nvSpPr>
              <p:cNvPr id="6" name="object 6">
                <a:extLst>
                  <a:ext uri="{FF2B5EF4-FFF2-40B4-BE49-F238E27FC236}">
                    <a16:creationId xmlns:a16="http://schemas.microsoft.com/office/drawing/2014/main" id="{9D666A4C-44C2-4DCA-8376-74B0FFD2C60C}"/>
                  </a:ext>
                </a:extLst>
              </p:cNvPr>
              <p:cNvSpPr txBox="1">
                <a:spLocks noRot="1" noChangeAspect="1" noMove="1" noResize="1" noEditPoints="1" noAdjustHandles="1" noChangeArrowheads="1" noChangeShapeType="1" noTextEdit="1"/>
              </p:cNvSpPr>
              <p:nvPr/>
            </p:nvSpPr>
            <p:spPr>
              <a:xfrm>
                <a:off x="621411" y="1371600"/>
                <a:ext cx="9091041" cy="3924151"/>
              </a:xfrm>
              <a:prstGeom prst="rect">
                <a:avLst/>
              </a:prstGeom>
              <a:blipFill>
                <a:blip r:embed="rId2"/>
                <a:stretch>
                  <a:fillRect l="-1408" r="-604" b="-1242"/>
                </a:stretch>
              </a:blipFill>
            </p:spPr>
            <p:txBody>
              <a:bodyPr/>
              <a:lstStyle/>
              <a:p>
                <a:r>
                  <a:rPr lang="es-ES">
                    <a:noFill/>
                  </a:rPr>
                  <a:t> </a:t>
                </a:r>
              </a:p>
            </p:txBody>
          </p:sp>
        </mc:Fallback>
      </mc:AlternateContent>
    </p:spTree>
    <p:extLst>
      <p:ext uri="{BB962C8B-B14F-4D97-AF65-F5344CB8AC3E}">
        <p14:creationId xmlns:p14="http://schemas.microsoft.com/office/powerpoint/2010/main" val="6112757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Ejemplo: problema de cinturones (I)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48</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7" name="object 7">
            <a:extLst>
              <a:ext uri="{FF2B5EF4-FFF2-40B4-BE49-F238E27FC236}">
                <a16:creationId xmlns:a16="http://schemas.microsoft.com/office/drawing/2014/main" id="{FF868BB7-6F4F-42C5-80FE-8581642223E0}"/>
              </a:ext>
            </a:extLst>
          </p:cNvPr>
          <p:cNvSpPr txBox="1"/>
          <p:nvPr/>
        </p:nvSpPr>
        <p:spPr>
          <a:xfrm>
            <a:off x="457200" y="1219200"/>
            <a:ext cx="8611579" cy="1384995"/>
          </a:xfrm>
          <a:prstGeom prst="rect">
            <a:avLst/>
          </a:prstGeom>
        </p:spPr>
        <p:txBody>
          <a:bodyPr vert="horz" wrap="square" lIns="0" tIns="0" rIns="0" bIns="0" rtlCol="0">
            <a:spAutoFit/>
          </a:bodyPr>
          <a:lstStyle/>
          <a:p>
            <a:pPr marL="0" marR="0">
              <a:lnSpc>
                <a:spcPts val="1783"/>
              </a:lnSpc>
              <a:spcBef>
                <a:spcPts val="0"/>
              </a:spcBef>
              <a:spcAft>
                <a:spcPts val="0"/>
              </a:spcAft>
            </a:pPr>
            <a:r>
              <a:rPr lang="es-ES_tradnl" sz="1600" dirty="0">
                <a:solidFill>
                  <a:srgbClr val="000000"/>
                </a:solidFill>
                <a:cs typeface="Arial"/>
              </a:rPr>
              <a:t>Una empresa fabrica dos tipos de cinturones A,B. El beneficio neto por unidad es de 2 para A y de 1,5 para B. El tiempo para fabricar un cinturón A es doble que para un cinturón B y si todos fuesen de tipo B podría fabricar 1000 diarios. El cuero es suficiente para 800 cinturones diarios de tipo A o B. Se dispone de 400 hebillas de tipo A y 700 de tipo B. </a:t>
            </a:r>
            <a:r>
              <a:rPr lang="es-ES_tradnl" sz="1600" b="1" dirty="0">
                <a:solidFill>
                  <a:srgbClr val="000000"/>
                </a:solidFill>
                <a:cs typeface="Arial"/>
              </a:rPr>
              <a:t>¿Cuántos cinturones y de qué tipo tendremos que fabricar diariamente para que el beneficio sea máximo?</a:t>
            </a:r>
          </a:p>
        </p:txBody>
      </p:sp>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9D150B5D-FC9A-45D6-A0AD-38E975C21DAC}"/>
                  </a:ext>
                </a:extLst>
              </p:cNvPr>
              <p:cNvSpPr txBox="1"/>
              <p:nvPr/>
            </p:nvSpPr>
            <p:spPr>
              <a:xfrm>
                <a:off x="1304547" y="2799601"/>
                <a:ext cx="6191247"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_tradnl" sz="1600" b="0" i="1" smtClean="0">
                              <a:latin typeface="Cambria Math" panose="02040503050406030204" pitchFamily="18" charset="0"/>
                            </a:rPr>
                          </m:ctrlPr>
                        </m:sSubPr>
                        <m:e>
                          <m:r>
                            <a:rPr lang="es-ES_tradnl" sz="1600" b="0" i="1" smtClean="0">
                              <a:latin typeface="Cambria Math" panose="02040503050406030204" pitchFamily="18" charset="0"/>
                            </a:rPr>
                            <m:t>𝑥</m:t>
                          </m:r>
                        </m:e>
                        <m:sub>
                          <m:r>
                            <a:rPr lang="es-ES_tradnl" sz="1600" b="0" i="1" smtClean="0">
                              <a:latin typeface="Cambria Math" panose="02040503050406030204" pitchFamily="18" charset="0"/>
                            </a:rPr>
                            <m:t>1</m:t>
                          </m:r>
                        </m:sub>
                      </m:sSub>
                      <m:r>
                        <a:rPr lang="es-ES_tradnl" sz="1600" b="0" i="1" smtClean="0">
                          <a:latin typeface="Cambria Math" panose="02040503050406030204" pitchFamily="18" charset="0"/>
                        </a:rPr>
                        <m:t>:</m:t>
                      </m:r>
                      <m:r>
                        <a:rPr lang="es-ES_tradnl" sz="1600" b="0" i="1" smtClean="0">
                          <a:latin typeface="Cambria Math" panose="02040503050406030204" pitchFamily="18" charset="0"/>
                        </a:rPr>
                        <m:t>𝑛</m:t>
                      </m:r>
                      <m:r>
                        <a:rPr lang="es-ES_tradnl" sz="1600" b="0" i="1" smtClean="0">
                          <a:latin typeface="Cambria Math" panose="02040503050406030204" pitchFamily="18" charset="0"/>
                        </a:rPr>
                        <m:t>º </m:t>
                      </m:r>
                      <m:r>
                        <a:rPr lang="es-ES_tradnl" sz="1600" b="0" i="1" smtClean="0">
                          <a:latin typeface="Cambria Math" panose="02040503050406030204" pitchFamily="18" charset="0"/>
                        </a:rPr>
                        <m:t>𝑑𝑒</m:t>
                      </m:r>
                      <m:r>
                        <a:rPr lang="es-ES_tradnl" sz="1600" b="0" i="1" smtClean="0">
                          <a:latin typeface="Cambria Math" panose="02040503050406030204" pitchFamily="18" charset="0"/>
                        </a:rPr>
                        <m:t> </m:t>
                      </m:r>
                      <m:r>
                        <a:rPr lang="es-ES_tradnl" sz="1600" b="0" i="1" smtClean="0">
                          <a:latin typeface="Cambria Math" panose="02040503050406030204" pitchFamily="18" charset="0"/>
                        </a:rPr>
                        <m:t>𝑐𝑖𝑛𝑡𝑢𝑟𝑜𝑛𝑒𝑠</m:t>
                      </m:r>
                      <m:r>
                        <a:rPr lang="es-ES_tradnl" sz="1600" b="0" i="1" smtClean="0">
                          <a:latin typeface="Cambria Math" panose="02040503050406030204" pitchFamily="18" charset="0"/>
                        </a:rPr>
                        <m:t> </m:t>
                      </m:r>
                      <m:r>
                        <a:rPr lang="es-ES_tradnl" sz="1600" b="0" i="1" smtClean="0">
                          <a:latin typeface="Cambria Math" panose="02040503050406030204" pitchFamily="18" charset="0"/>
                        </a:rPr>
                        <m:t>𝑑𝑒</m:t>
                      </m:r>
                      <m:r>
                        <a:rPr lang="es-ES_tradnl" sz="1600" b="0" i="1" smtClean="0">
                          <a:latin typeface="Cambria Math" panose="02040503050406030204" pitchFamily="18" charset="0"/>
                        </a:rPr>
                        <m:t> </m:t>
                      </m:r>
                      <m:r>
                        <a:rPr lang="es-ES_tradnl" sz="1600" b="0" i="1" smtClean="0">
                          <a:latin typeface="Cambria Math" panose="02040503050406030204" pitchFamily="18" charset="0"/>
                        </a:rPr>
                        <m:t>𝑡𝑖𝑝𝑜</m:t>
                      </m:r>
                      <m:r>
                        <a:rPr lang="es-ES_tradnl" sz="1600" b="0" i="1" smtClean="0">
                          <a:latin typeface="Cambria Math" panose="02040503050406030204" pitchFamily="18" charset="0"/>
                        </a:rPr>
                        <m:t> </m:t>
                      </m:r>
                      <m:r>
                        <a:rPr lang="es-ES_tradnl" sz="1600" b="0" i="1" smtClean="0">
                          <a:latin typeface="Cambria Math" panose="02040503050406030204" pitchFamily="18" charset="0"/>
                        </a:rPr>
                        <m:t>𝐴</m:t>
                      </m:r>
                      <m:r>
                        <a:rPr lang="es-ES_tradnl" sz="1600" b="0" i="1" smtClean="0">
                          <a:latin typeface="Cambria Math" panose="02040503050406030204" pitchFamily="18" charset="0"/>
                        </a:rPr>
                        <m:t> </m:t>
                      </m:r>
                      <m:r>
                        <a:rPr lang="es-ES_tradnl" sz="1600" b="0" i="1" smtClean="0">
                          <a:latin typeface="Cambria Math" panose="02040503050406030204" pitchFamily="18" charset="0"/>
                        </a:rPr>
                        <m:t>𝑞𝑢𝑒</m:t>
                      </m:r>
                      <m:r>
                        <a:rPr lang="es-ES_tradnl" sz="1600" b="0" i="1" smtClean="0">
                          <a:latin typeface="Cambria Math" panose="02040503050406030204" pitchFamily="18" charset="0"/>
                        </a:rPr>
                        <m:t> </m:t>
                      </m:r>
                      <m:r>
                        <a:rPr lang="es-ES_tradnl" sz="1600" b="0" i="1" smtClean="0">
                          <a:latin typeface="Cambria Math" panose="02040503050406030204" pitchFamily="18" charset="0"/>
                        </a:rPr>
                        <m:t>𝑡𝑖𝑒𝑛𝑒𝑛</m:t>
                      </m:r>
                      <m:r>
                        <a:rPr lang="es-ES_tradnl" sz="1600" b="0" i="1" smtClean="0">
                          <a:latin typeface="Cambria Math" panose="02040503050406030204" pitchFamily="18" charset="0"/>
                        </a:rPr>
                        <m:t> </m:t>
                      </m:r>
                      <m:r>
                        <a:rPr lang="es-ES_tradnl" sz="1600" b="0" i="1" smtClean="0">
                          <a:latin typeface="Cambria Math" panose="02040503050406030204" pitchFamily="18" charset="0"/>
                        </a:rPr>
                        <m:t>𝑞𝑢𝑒</m:t>
                      </m:r>
                      <m:r>
                        <a:rPr lang="es-ES_tradnl" sz="1600" b="0" i="1" smtClean="0">
                          <a:latin typeface="Cambria Math" panose="02040503050406030204" pitchFamily="18" charset="0"/>
                        </a:rPr>
                        <m:t> </m:t>
                      </m:r>
                      <m:r>
                        <a:rPr lang="es-ES_tradnl" sz="1600" b="0" i="1" smtClean="0">
                          <a:latin typeface="Cambria Math" panose="02040503050406030204" pitchFamily="18" charset="0"/>
                        </a:rPr>
                        <m:t>𝑓𝑎𝑏𝑟𝑖𝑐𝑎𝑟</m:t>
                      </m:r>
                      <m:r>
                        <a:rPr lang="es-ES_tradnl" sz="1600" b="0" i="1" smtClean="0">
                          <a:latin typeface="Cambria Math" panose="02040503050406030204" pitchFamily="18" charset="0"/>
                        </a:rPr>
                        <m:t> </m:t>
                      </m:r>
                      <m:r>
                        <a:rPr lang="es-ES_tradnl" sz="1600" b="0" i="1" smtClean="0">
                          <a:latin typeface="Cambria Math" panose="02040503050406030204" pitchFamily="18" charset="0"/>
                        </a:rPr>
                        <m:t>𝑑𝑖𝑎𝑟𝑖𝑎𝑚𝑒𝑛𝑡𝑒</m:t>
                      </m:r>
                    </m:oMath>
                  </m:oMathPara>
                </a14:m>
                <a:endParaRPr lang="es-ES_tradnl" sz="1600" b="0" dirty="0"/>
              </a:p>
              <a:p>
                <a:pPr/>
                <a14:m>
                  <m:oMathPara xmlns:m="http://schemas.openxmlformats.org/officeDocument/2006/math">
                    <m:oMathParaPr>
                      <m:jc m:val="centerGroup"/>
                    </m:oMathParaPr>
                    <m:oMath xmlns:m="http://schemas.openxmlformats.org/officeDocument/2006/math">
                      <m:sSub>
                        <m:sSubPr>
                          <m:ctrlPr>
                            <a:rPr lang="es-ES_tradnl" sz="1600" b="0" i="1" smtClean="0">
                              <a:latin typeface="Cambria Math" panose="02040503050406030204" pitchFamily="18" charset="0"/>
                            </a:rPr>
                          </m:ctrlPr>
                        </m:sSubPr>
                        <m:e>
                          <m:r>
                            <a:rPr lang="es-ES_tradnl" sz="1600" b="0" i="1" smtClean="0">
                              <a:latin typeface="Cambria Math" panose="02040503050406030204" pitchFamily="18" charset="0"/>
                            </a:rPr>
                            <m:t>𝑥</m:t>
                          </m:r>
                        </m:e>
                        <m:sub>
                          <m:r>
                            <a:rPr lang="es-ES_tradnl" sz="1600" b="0" i="1" smtClean="0">
                              <a:latin typeface="Cambria Math" panose="02040503050406030204" pitchFamily="18" charset="0"/>
                            </a:rPr>
                            <m:t>2</m:t>
                          </m:r>
                        </m:sub>
                      </m:sSub>
                      <m:r>
                        <a:rPr lang="es-ES_tradnl" sz="1600" b="0" i="1" smtClean="0">
                          <a:latin typeface="Cambria Math" panose="02040503050406030204" pitchFamily="18" charset="0"/>
                        </a:rPr>
                        <m:t>:</m:t>
                      </m:r>
                      <m:r>
                        <a:rPr lang="es-ES_tradnl" sz="1600" b="0" i="1" smtClean="0">
                          <a:latin typeface="Cambria Math" panose="02040503050406030204" pitchFamily="18" charset="0"/>
                        </a:rPr>
                        <m:t>𝑛</m:t>
                      </m:r>
                      <m:r>
                        <a:rPr lang="es-ES_tradnl" sz="1600" b="0" i="1" smtClean="0">
                          <a:latin typeface="Cambria Math" panose="02040503050406030204" pitchFamily="18" charset="0"/>
                        </a:rPr>
                        <m:t>º </m:t>
                      </m:r>
                      <m:r>
                        <a:rPr lang="es-ES_tradnl" sz="1600" b="0" i="1" smtClean="0">
                          <a:latin typeface="Cambria Math" panose="02040503050406030204" pitchFamily="18" charset="0"/>
                        </a:rPr>
                        <m:t>𝑑𝑒</m:t>
                      </m:r>
                      <m:r>
                        <a:rPr lang="es-ES_tradnl" sz="1600" b="0" i="1" smtClean="0">
                          <a:latin typeface="Cambria Math" panose="02040503050406030204" pitchFamily="18" charset="0"/>
                        </a:rPr>
                        <m:t> </m:t>
                      </m:r>
                      <m:r>
                        <a:rPr lang="es-ES_tradnl" sz="1600" b="0" i="1" smtClean="0">
                          <a:latin typeface="Cambria Math" panose="02040503050406030204" pitchFamily="18" charset="0"/>
                        </a:rPr>
                        <m:t>𝑐𝑖𝑛𝑡𝑢𝑟𝑜𝑛𝑒𝑠</m:t>
                      </m:r>
                      <m:r>
                        <a:rPr lang="es-ES_tradnl" sz="1600" b="0" i="1" smtClean="0">
                          <a:latin typeface="Cambria Math" panose="02040503050406030204" pitchFamily="18" charset="0"/>
                        </a:rPr>
                        <m:t> </m:t>
                      </m:r>
                      <m:r>
                        <a:rPr lang="es-ES_tradnl" sz="1600" b="0" i="1" smtClean="0">
                          <a:latin typeface="Cambria Math" panose="02040503050406030204" pitchFamily="18" charset="0"/>
                        </a:rPr>
                        <m:t>𝑑𝑒</m:t>
                      </m:r>
                      <m:r>
                        <a:rPr lang="es-ES_tradnl" sz="1600" b="0" i="1" smtClean="0">
                          <a:latin typeface="Cambria Math" panose="02040503050406030204" pitchFamily="18" charset="0"/>
                        </a:rPr>
                        <m:t> </m:t>
                      </m:r>
                      <m:r>
                        <a:rPr lang="es-ES_tradnl" sz="1600" b="0" i="1" smtClean="0">
                          <a:latin typeface="Cambria Math" panose="02040503050406030204" pitchFamily="18" charset="0"/>
                        </a:rPr>
                        <m:t>𝑡𝑖𝑝𝑜</m:t>
                      </m:r>
                      <m:r>
                        <a:rPr lang="es-ES_tradnl" sz="1600" b="0" i="1" smtClean="0">
                          <a:latin typeface="Cambria Math" panose="02040503050406030204" pitchFamily="18" charset="0"/>
                        </a:rPr>
                        <m:t> </m:t>
                      </m:r>
                      <m:r>
                        <a:rPr lang="es-ES_tradnl" sz="1600" b="0" i="1" smtClean="0">
                          <a:latin typeface="Cambria Math" panose="02040503050406030204" pitchFamily="18" charset="0"/>
                        </a:rPr>
                        <m:t>𝐵</m:t>
                      </m:r>
                      <m:r>
                        <a:rPr lang="es-ES_tradnl" sz="1600" b="0" i="1" smtClean="0">
                          <a:latin typeface="Cambria Math" panose="02040503050406030204" pitchFamily="18" charset="0"/>
                        </a:rPr>
                        <m:t> </m:t>
                      </m:r>
                      <m:r>
                        <a:rPr lang="es-ES_tradnl" sz="1600" b="0" i="1" smtClean="0">
                          <a:latin typeface="Cambria Math" panose="02040503050406030204" pitchFamily="18" charset="0"/>
                        </a:rPr>
                        <m:t>𝑞𝑢𝑒</m:t>
                      </m:r>
                      <m:r>
                        <a:rPr lang="es-ES_tradnl" sz="1600" b="0" i="1" smtClean="0">
                          <a:latin typeface="Cambria Math" panose="02040503050406030204" pitchFamily="18" charset="0"/>
                        </a:rPr>
                        <m:t> </m:t>
                      </m:r>
                      <m:r>
                        <a:rPr lang="es-ES_tradnl" sz="1600" b="0" i="1" smtClean="0">
                          <a:latin typeface="Cambria Math" panose="02040503050406030204" pitchFamily="18" charset="0"/>
                        </a:rPr>
                        <m:t>𝑡𝑖𝑒𝑛𝑒𝑛</m:t>
                      </m:r>
                      <m:r>
                        <a:rPr lang="es-ES_tradnl" sz="1600" b="0" i="1" smtClean="0">
                          <a:latin typeface="Cambria Math" panose="02040503050406030204" pitchFamily="18" charset="0"/>
                        </a:rPr>
                        <m:t> </m:t>
                      </m:r>
                      <m:r>
                        <a:rPr lang="es-ES_tradnl" sz="1600" b="0" i="1" smtClean="0">
                          <a:latin typeface="Cambria Math" panose="02040503050406030204" pitchFamily="18" charset="0"/>
                        </a:rPr>
                        <m:t>𝑞𝑢𝑒</m:t>
                      </m:r>
                      <m:r>
                        <a:rPr lang="es-ES_tradnl" sz="1600" b="0" i="1" smtClean="0">
                          <a:latin typeface="Cambria Math" panose="02040503050406030204" pitchFamily="18" charset="0"/>
                        </a:rPr>
                        <m:t> </m:t>
                      </m:r>
                      <m:r>
                        <a:rPr lang="es-ES_tradnl" sz="1600" b="0" i="1" smtClean="0">
                          <a:latin typeface="Cambria Math" panose="02040503050406030204" pitchFamily="18" charset="0"/>
                        </a:rPr>
                        <m:t>𝑓𝑎𝑏𝑟𝑖𝑐𝑎𝑟</m:t>
                      </m:r>
                      <m:r>
                        <a:rPr lang="es-ES_tradnl" sz="1600" b="0" i="1" smtClean="0">
                          <a:latin typeface="Cambria Math" panose="02040503050406030204" pitchFamily="18" charset="0"/>
                        </a:rPr>
                        <m:t> </m:t>
                      </m:r>
                      <m:r>
                        <a:rPr lang="es-ES_tradnl" sz="1600" b="0" i="1" smtClean="0">
                          <a:latin typeface="Cambria Math" panose="02040503050406030204" pitchFamily="18" charset="0"/>
                        </a:rPr>
                        <m:t>𝑑𝑖𝑎𝑟𝑖𝑎𝑚𝑒𝑛𝑡𝑒</m:t>
                      </m:r>
                    </m:oMath>
                  </m:oMathPara>
                </a14:m>
                <a:endParaRPr lang="es-ES" sz="1600" dirty="0"/>
              </a:p>
            </p:txBody>
          </p:sp>
        </mc:Choice>
        <mc:Fallback xmlns="">
          <p:sp>
            <p:nvSpPr>
              <p:cNvPr id="8" name="CuadroTexto 7">
                <a:extLst>
                  <a:ext uri="{FF2B5EF4-FFF2-40B4-BE49-F238E27FC236}">
                    <a16:creationId xmlns:a16="http://schemas.microsoft.com/office/drawing/2014/main" id="{9D150B5D-FC9A-45D6-A0AD-38E975C21DAC}"/>
                  </a:ext>
                </a:extLst>
              </p:cNvPr>
              <p:cNvSpPr txBox="1">
                <a:spLocks noRot="1" noChangeAspect="1" noMove="1" noResize="1" noEditPoints="1" noAdjustHandles="1" noChangeArrowheads="1" noChangeShapeType="1" noTextEdit="1"/>
              </p:cNvSpPr>
              <p:nvPr/>
            </p:nvSpPr>
            <p:spPr>
              <a:xfrm>
                <a:off x="1304547" y="2799601"/>
                <a:ext cx="6191247" cy="492443"/>
              </a:xfrm>
              <a:prstGeom prst="rect">
                <a:avLst/>
              </a:prstGeom>
              <a:blipFill>
                <a:blip r:embed="rId2"/>
                <a:stretch>
                  <a:fillRect b="-1851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B7A05432-97BE-4D4B-A201-481FF7202266}"/>
                  </a:ext>
                </a:extLst>
              </p:cNvPr>
              <p:cNvSpPr txBox="1"/>
              <p:nvPr/>
            </p:nvSpPr>
            <p:spPr>
              <a:xfrm>
                <a:off x="510392" y="3687386"/>
                <a:ext cx="2811396" cy="16619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𝑚𝑎</m:t>
                      </m:r>
                      <m:r>
                        <a:rPr lang="es-ES_tradnl" b="0" i="1" smtClean="0">
                          <a:latin typeface="Cambria Math" panose="02040503050406030204" pitchFamily="18" charset="0"/>
                        </a:rPr>
                        <m:t>𝑥</m:t>
                      </m:r>
                      <m:r>
                        <a:rPr lang="es-ES_tradnl" b="0" i="1" smtClean="0">
                          <a:latin typeface="Cambria Math" panose="02040503050406030204" pitchFamily="18" charset="0"/>
                        </a:rPr>
                        <m:t> 2</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1</m:t>
                          </m:r>
                        </m:sub>
                      </m:sSub>
                      <m:r>
                        <a:rPr lang="es-ES_tradnl" b="0" i="1" smtClean="0">
                          <a:latin typeface="Cambria Math" panose="02040503050406030204" pitchFamily="18" charset="0"/>
                        </a:rPr>
                        <m:t>+1</m:t>
                      </m:r>
                      <m:r>
                        <a:rPr lang="es-ES" b="0" i="1" smtClean="0">
                          <a:latin typeface="Cambria Math" panose="02040503050406030204" pitchFamily="18" charset="0"/>
                        </a:rPr>
                        <m:t>.</m:t>
                      </m:r>
                      <m:r>
                        <a:rPr lang="es-ES_tradnl" b="0" i="1" smtClean="0">
                          <a:latin typeface="Cambria Math" panose="02040503050406030204" pitchFamily="18" charset="0"/>
                        </a:rPr>
                        <m:t>5 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oMath>
                  </m:oMathPara>
                </a14:m>
                <a:endParaRPr lang="es-ES_tradnl" b="0" dirty="0"/>
              </a:p>
              <a:p>
                <a:pPr algn="ctr"/>
                <a14:m>
                  <m:oMathPara xmlns:m="http://schemas.openxmlformats.org/officeDocument/2006/math">
                    <m:oMathParaPr>
                      <m:jc m:val="centerGroup"/>
                    </m:oMathParaPr>
                    <m:oMath xmlns:m="http://schemas.openxmlformats.org/officeDocument/2006/math">
                      <m:r>
                        <a:rPr lang="es-ES_tradnl" b="0" i="1" smtClean="0">
                          <a:latin typeface="Cambria Math" panose="02040503050406030204" pitchFamily="18" charset="0"/>
                        </a:rPr>
                        <m:t>𝑠</m:t>
                      </m:r>
                      <m:r>
                        <a:rPr lang="es-ES_tradnl"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m:t>
                      </m:r>
                      <m:sSub>
                        <m:sSubPr>
                          <m:ctrlPr>
                            <a:rPr lang="es-ES_tradnl" i="1">
                              <a:latin typeface="Cambria Math" panose="02040503050406030204" pitchFamily="18" charset="0"/>
                            </a:rPr>
                          </m:ctrlPr>
                        </m:sSubPr>
                        <m:e>
                          <m:r>
                            <a:rPr lang="es-ES_tradnl" b="0" i="1" smtClean="0">
                              <a:latin typeface="Cambria Math" panose="02040503050406030204" pitchFamily="18" charset="0"/>
                            </a:rPr>
                            <m:t> </m:t>
                          </m:r>
                          <m:r>
                            <a:rPr lang="es-ES_tradnl" i="1">
                              <a:latin typeface="Cambria Math" panose="02040503050406030204" pitchFamily="18" charset="0"/>
                            </a:rPr>
                            <m:t>𝑥</m:t>
                          </m:r>
                        </m:e>
                        <m:sub>
                          <m:r>
                            <a:rPr lang="es-ES_tradnl" i="1">
                              <a:latin typeface="Cambria Math" panose="02040503050406030204" pitchFamily="18" charset="0"/>
                            </a:rPr>
                            <m:t>1</m:t>
                          </m:r>
                        </m:sub>
                      </m:sSub>
                      <m:r>
                        <a:rPr lang="es-ES_tradnl" i="1">
                          <a:latin typeface="Cambria Math" panose="02040503050406030204" pitchFamily="18" charset="0"/>
                        </a:rPr>
                        <m:t>+</m:t>
                      </m:r>
                      <m:sSub>
                        <m:sSubPr>
                          <m:ctrlPr>
                            <a:rPr lang="es-ES_tradnl" i="1">
                              <a:latin typeface="Cambria Math" panose="02040503050406030204" pitchFamily="18" charset="0"/>
                            </a:rPr>
                          </m:ctrlPr>
                        </m:sSubPr>
                        <m:e>
                          <m:r>
                            <a:rPr lang="es-ES_tradnl" i="1">
                              <a:latin typeface="Cambria Math" panose="02040503050406030204" pitchFamily="18" charset="0"/>
                            </a:rPr>
                            <m:t>𝑥</m:t>
                          </m:r>
                        </m:e>
                        <m:sub>
                          <m:r>
                            <a:rPr lang="es-ES_tradnl" i="1">
                              <a:latin typeface="Cambria Math" panose="02040503050406030204" pitchFamily="18" charset="0"/>
                            </a:rPr>
                            <m:t>2</m:t>
                          </m:r>
                        </m:sub>
                      </m:sSub>
                      <m:r>
                        <a:rPr lang="es-ES_tradnl" i="1">
                          <a:latin typeface="Cambria Math" panose="02040503050406030204" pitchFamily="18" charset="0"/>
                        </a:rPr>
                        <m:t>≤</m:t>
                      </m:r>
                      <m:r>
                        <a:rPr lang="es-ES_tradnl" b="0" i="1" smtClean="0">
                          <a:latin typeface="Cambria Math" panose="02040503050406030204" pitchFamily="18" charset="0"/>
                        </a:rPr>
                        <m:t>8</m:t>
                      </m:r>
                      <m:r>
                        <a:rPr lang="es-ES_tradnl" i="1">
                          <a:latin typeface="Cambria Math" panose="02040503050406030204" pitchFamily="18" charset="0"/>
                        </a:rPr>
                        <m:t>00</m:t>
                      </m:r>
                    </m:oMath>
                  </m:oMathPara>
                </a14:m>
                <a:endParaRPr lang="es-ES_tradnl" b="0" i="1" dirty="0">
                  <a:latin typeface="Cambria Math" panose="02040503050406030204" pitchFamily="18" charset="0"/>
                </a:endParaRPr>
              </a:p>
              <a:p>
                <a:pPr algn="ct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2</m:t>
                        </m:r>
                        <m:r>
                          <a:rPr lang="es-ES_tradnl" b="0" i="1" smtClean="0">
                            <a:latin typeface="Cambria Math" panose="02040503050406030204" pitchFamily="18" charset="0"/>
                          </a:rPr>
                          <m:t>𝑥</m:t>
                        </m:r>
                      </m:e>
                      <m:sub>
                        <m:r>
                          <a:rPr lang="es-ES_tradnl"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r>
                      <a:rPr lang="es-ES_tradnl" b="0" i="1" smtClean="0">
                        <a:latin typeface="Cambria Math" panose="02040503050406030204" pitchFamily="18" charset="0"/>
                      </a:rPr>
                      <m:t>≤1000 </m:t>
                    </m:r>
                  </m:oMath>
                </a14:m>
                <a:r>
                  <a:rPr lang="es-ES_tradnl" b="0" dirty="0"/>
                  <a:t> </a:t>
                </a:r>
              </a:p>
              <a:p>
                <a:pPr algn="ctr"/>
                <a14:m>
                  <m:oMathPara xmlns:m="http://schemas.openxmlformats.org/officeDocument/2006/math">
                    <m:oMathParaPr>
                      <m:jc m:val="centerGroup"/>
                    </m:oMathParaPr>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1</m:t>
                          </m:r>
                        </m:sub>
                      </m:sSub>
                      <m:r>
                        <a:rPr lang="es-ES_tradnl" b="0" i="1" smtClean="0">
                          <a:latin typeface="Cambria Math" panose="02040503050406030204" pitchFamily="18" charset="0"/>
                        </a:rPr>
                        <m:t>≤400</m:t>
                      </m:r>
                    </m:oMath>
                  </m:oMathPara>
                </a14:m>
                <a:endParaRPr lang="es-ES_tradnl" b="0" dirty="0"/>
              </a:p>
              <a:p>
                <a:pPr algn="ct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r>
                      <a:rPr lang="es-ES_tradnl" b="0" i="1" smtClean="0">
                        <a:latin typeface="Cambria Math" panose="02040503050406030204" pitchFamily="18" charset="0"/>
                      </a:rPr>
                      <m:t>≤700</m:t>
                    </m:r>
                  </m:oMath>
                </a14:m>
                <a:r>
                  <a:rPr lang="es-ES" dirty="0"/>
                  <a:t> </a:t>
                </a:r>
              </a:p>
              <a:p>
                <a:pPr algn="ct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𝑖</m:t>
                        </m:r>
                      </m:sub>
                    </m:sSub>
                    <m:r>
                      <a:rPr lang="es-ES_tradnl" b="0" i="1" smtClean="0">
                        <a:latin typeface="Cambria Math" panose="02040503050406030204" pitchFamily="18" charset="0"/>
                      </a:rPr>
                      <m:t>≥ </m:t>
                    </m:r>
                  </m:oMath>
                </a14:m>
                <a:r>
                  <a:rPr lang="es-ES" dirty="0"/>
                  <a:t>0 </a:t>
                </a:r>
              </a:p>
            </p:txBody>
          </p:sp>
        </mc:Choice>
        <mc:Fallback xmlns="">
          <p:sp>
            <p:nvSpPr>
              <p:cNvPr id="10" name="CuadroTexto 9">
                <a:extLst>
                  <a:ext uri="{FF2B5EF4-FFF2-40B4-BE49-F238E27FC236}">
                    <a16:creationId xmlns:a16="http://schemas.microsoft.com/office/drawing/2014/main" id="{B7A05432-97BE-4D4B-A201-481FF7202266}"/>
                  </a:ext>
                </a:extLst>
              </p:cNvPr>
              <p:cNvSpPr txBox="1">
                <a:spLocks noRot="1" noChangeAspect="1" noMove="1" noResize="1" noEditPoints="1" noAdjustHandles="1" noChangeArrowheads="1" noChangeShapeType="1" noTextEdit="1"/>
              </p:cNvSpPr>
              <p:nvPr/>
            </p:nvSpPr>
            <p:spPr>
              <a:xfrm>
                <a:off x="510392" y="3687386"/>
                <a:ext cx="2811396" cy="1661993"/>
              </a:xfrm>
              <a:prstGeom prst="rect">
                <a:avLst/>
              </a:prstGeom>
              <a:blipFill>
                <a:blip r:embed="rId3"/>
                <a:stretch>
                  <a:fillRect b="-732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A2589793-FD0E-48C7-AF63-2D356034D224}"/>
                  </a:ext>
                </a:extLst>
              </p:cNvPr>
              <p:cNvSpPr txBox="1"/>
              <p:nvPr/>
            </p:nvSpPr>
            <p:spPr>
              <a:xfrm>
                <a:off x="5608707" y="5790619"/>
                <a:ext cx="532453"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_tradnl" sz="1000" b="0" i="1" smtClean="0">
                              <a:solidFill>
                                <a:schemeClr val="accent6">
                                  <a:lumMod val="60000"/>
                                  <a:lumOff val="40000"/>
                                </a:schemeClr>
                              </a:solidFill>
                              <a:latin typeface="Cambria Math" panose="02040503050406030204" pitchFamily="18" charset="0"/>
                            </a:rPr>
                          </m:ctrlPr>
                        </m:sSubPr>
                        <m:e>
                          <m:r>
                            <a:rPr lang="es-ES_tradnl" sz="1000" b="0" i="1" smtClean="0">
                              <a:solidFill>
                                <a:schemeClr val="accent6">
                                  <a:lumMod val="60000"/>
                                  <a:lumOff val="40000"/>
                                </a:schemeClr>
                              </a:solidFill>
                              <a:latin typeface="Cambria Math" panose="02040503050406030204" pitchFamily="18" charset="0"/>
                            </a:rPr>
                            <m:t>𝑥</m:t>
                          </m:r>
                        </m:e>
                        <m:sub>
                          <m:r>
                            <a:rPr lang="es-ES_tradnl" sz="1000" b="0" i="1" smtClean="0">
                              <a:solidFill>
                                <a:schemeClr val="accent6">
                                  <a:lumMod val="60000"/>
                                  <a:lumOff val="40000"/>
                                </a:schemeClr>
                              </a:solidFill>
                              <a:latin typeface="Cambria Math" panose="02040503050406030204" pitchFamily="18" charset="0"/>
                            </a:rPr>
                            <m:t>1</m:t>
                          </m:r>
                        </m:sub>
                      </m:sSub>
                      <m:r>
                        <a:rPr lang="es-ES_tradnl" sz="1000" b="0" i="1" smtClean="0">
                          <a:solidFill>
                            <a:schemeClr val="accent6">
                              <a:lumMod val="60000"/>
                              <a:lumOff val="40000"/>
                            </a:schemeClr>
                          </a:solidFill>
                          <a:latin typeface="Cambria Math" panose="02040503050406030204" pitchFamily="18" charset="0"/>
                        </a:rPr>
                        <m:t>=400</m:t>
                      </m:r>
                    </m:oMath>
                  </m:oMathPara>
                </a14:m>
                <a:endParaRPr lang="es-ES" sz="1000" dirty="0">
                  <a:solidFill>
                    <a:schemeClr val="accent6">
                      <a:lumMod val="60000"/>
                      <a:lumOff val="40000"/>
                    </a:schemeClr>
                  </a:solidFill>
                </a:endParaRPr>
              </a:p>
            </p:txBody>
          </p:sp>
        </mc:Choice>
        <mc:Fallback xmlns="">
          <p:sp>
            <p:nvSpPr>
              <p:cNvPr id="11" name="CuadroTexto 10">
                <a:extLst>
                  <a:ext uri="{FF2B5EF4-FFF2-40B4-BE49-F238E27FC236}">
                    <a16:creationId xmlns:a16="http://schemas.microsoft.com/office/drawing/2014/main" id="{A2589793-FD0E-48C7-AF63-2D356034D224}"/>
                  </a:ext>
                </a:extLst>
              </p:cNvPr>
              <p:cNvSpPr txBox="1">
                <a:spLocks noRot="1" noChangeAspect="1" noMove="1" noResize="1" noEditPoints="1" noAdjustHandles="1" noChangeArrowheads="1" noChangeShapeType="1" noTextEdit="1"/>
              </p:cNvSpPr>
              <p:nvPr/>
            </p:nvSpPr>
            <p:spPr>
              <a:xfrm>
                <a:off x="5608707" y="5790619"/>
                <a:ext cx="532453" cy="153888"/>
              </a:xfrm>
              <a:prstGeom prst="rect">
                <a:avLst/>
              </a:prstGeom>
              <a:blipFill>
                <a:blip r:embed="rId4"/>
                <a:stretch>
                  <a:fillRect l="-2299" r="-8046" b="-16000"/>
                </a:stretch>
              </a:blipFill>
            </p:spPr>
            <p:txBody>
              <a:bodyPr/>
              <a:lstStyle/>
              <a:p>
                <a:r>
                  <a:rPr lang="es-ES">
                    <a:noFill/>
                  </a:rPr>
                  <a:t> </a:t>
                </a:r>
              </a:p>
            </p:txBody>
          </p:sp>
        </mc:Fallback>
      </mc:AlternateContent>
      <p:grpSp>
        <p:nvGrpSpPr>
          <p:cNvPr id="12" name="Grupo 11">
            <a:extLst>
              <a:ext uri="{FF2B5EF4-FFF2-40B4-BE49-F238E27FC236}">
                <a16:creationId xmlns:a16="http://schemas.microsoft.com/office/drawing/2014/main" id="{8285C1DD-34F6-44D5-8703-4D4877FF28A0}"/>
              </a:ext>
            </a:extLst>
          </p:cNvPr>
          <p:cNvGrpSpPr/>
          <p:nvPr/>
        </p:nvGrpSpPr>
        <p:grpSpPr>
          <a:xfrm>
            <a:off x="3905458" y="3374644"/>
            <a:ext cx="5186255" cy="2577057"/>
            <a:chOff x="3962400" y="3593532"/>
            <a:chExt cx="5186255" cy="2577057"/>
          </a:xfrm>
        </p:grpSpPr>
        <p:grpSp>
          <p:nvGrpSpPr>
            <p:cNvPr id="13" name="Grupo 12">
              <a:extLst>
                <a:ext uri="{FF2B5EF4-FFF2-40B4-BE49-F238E27FC236}">
                  <a16:creationId xmlns:a16="http://schemas.microsoft.com/office/drawing/2014/main" id="{CF971FA4-AF78-4B4D-AE31-E8D72A25E2C9}"/>
                </a:ext>
              </a:extLst>
            </p:cNvPr>
            <p:cNvGrpSpPr/>
            <p:nvPr/>
          </p:nvGrpSpPr>
          <p:grpSpPr>
            <a:xfrm>
              <a:off x="3962400" y="3593532"/>
              <a:ext cx="5186255" cy="2577057"/>
              <a:chOff x="3962400" y="3593532"/>
              <a:chExt cx="5186255" cy="2577057"/>
            </a:xfrm>
          </p:grpSpPr>
          <p:pic>
            <p:nvPicPr>
              <p:cNvPr id="16" name="Imagen 15">
                <a:extLst>
                  <a:ext uri="{FF2B5EF4-FFF2-40B4-BE49-F238E27FC236}">
                    <a16:creationId xmlns:a16="http://schemas.microsoft.com/office/drawing/2014/main" id="{F58E00AD-D41E-42EF-9DD5-8B18F7C5F7C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Lst>
              </a:blip>
              <a:srcRect r="21603" b="32536"/>
              <a:stretch/>
            </p:blipFill>
            <p:spPr>
              <a:xfrm>
                <a:off x="3962400" y="3593532"/>
                <a:ext cx="4301134" cy="2423169"/>
              </a:xfrm>
              <a:prstGeom prst="rect">
                <a:avLst/>
              </a:prstGeom>
            </p:spPr>
          </p:pic>
          <mc:AlternateContent xmlns:mc="http://schemas.openxmlformats.org/markup-compatibility/2006" xmlns:a14="http://schemas.microsoft.com/office/drawing/2010/main">
            <mc:Choice Requires="a14">
              <p:sp>
                <p:nvSpPr>
                  <p:cNvPr id="17" name="CuadroTexto 16">
                    <a:extLst>
                      <a:ext uri="{FF2B5EF4-FFF2-40B4-BE49-F238E27FC236}">
                        <a16:creationId xmlns:a16="http://schemas.microsoft.com/office/drawing/2014/main" id="{C2B54959-0CE7-4FB2-9A38-2DE2D8EB7AF9}"/>
                      </a:ext>
                    </a:extLst>
                  </p:cNvPr>
                  <p:cNvSpPr txBox="1"/>
                  <p:nvPr/>
                </p:nvSpPr>
                <p:spPr>
                  <a:xfrm>
                    <a:off x="7623121" y="4444883"/>
                    <a:ext cx="535403"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_tradnl" sz="1000" b="0" i="1" smtClean="0">
                                  <a:solidFill>
                                    <a:schemeClr val="bg1">
                                      <a:lumMod val="50000"/>
                                    </a:schemeClr>
                                  </a:solidFill>
                                  <a:latin typeface="Cambria Math" panose="02040503050406030204" pitchFamily="18" charset="0"/>
                                </a:rPr>
                              </m:ctrlPr>
                            </m:sSubPr>
                            <m:e>
                              <m:r>
                                <a:rPr lang="es-ES_tradnl" sz="1000" b="0" i="1" smtClean="0">
                                  <a:solidFill>
                                    <a:schemeClr val="bg1">
                                      <a:lumMod val="50000"/>
                                    </a:schemeClr>
                                  </a:solidFill>
                                  <a:latin typeface="Cambria Math" panose="02040503050406030204" pitchFamily="18" charset="0"/>
                                </a:rPr>
                                <m:t>𝑥</m:t>
                              </m:r>
                            </m:e>
                            <m:sub>
                              <m:r>
                                <a:rPr lang="es-ES_tradnl" sz="1000" b="0" i="1" smtClean="0">
                                  <a:solidFill>
                                    <a:schemeClr val="bg1">
                                      <a:lumMod val="50000"/>
                                    </a:schemeClr>
                                  </a:solidFill>
                                  <a:latin typeface="Cambria Math" panose="02040503050406030204" pitchFamily="18" charset="0"/>
                                </a:rPr>
                                <m:t>2</m:t>
                              </m:r>
                            </m:sub>
                          </m:sSub>
                          <m:r>
                            <a:rPr lang="es-ES_tradnl" sz="1000" b="0" i="1" smtClean="0">
                              <a:solidFill>
                                <a:schemeClr val="bg1">
                                  <a:lumMod val="50000"/>
                                </a:schemeClr>
                              </a:solidFill>
                              <a:latin typeface="Cambria Math" panose="02040503050406030204" pitchFamily="18" charset="0"/>
                            </a:rPr>
                            <m:t>=700</m:t>
                          </m:r>
                        </m:oMath>
                      </m:oMathPara>
                    </a14:m>
                    <a:endParaRPr lang="es-ES" sz="1000" dirty="0">
                      <a:solidFill>
                        <a:schemeClr val="bg1">
                          <a:lumMod val="50000"/>
                        </a:schemeClr>
                      </a:solidFill>
                    </a:endParaRPr>
                  </a:p>
                </p:txBody>
              </p:sp>
            </mc:Choice>
            <mc:Fallback xmlns="">
              <p:sp>
                <p:nvSpPr>
                  <p:cNvPr id="11" name="CuadroTexto 10">
                    <a:extLst>
                      <a:ext uri="{FF2B5EF4-FFF2-40B4-BE49-F238E27FC236}">
                        <a16:creationId xmlns:a16="http://schemas.microsoft.com/office/drawing/2014/main" id="{26140481-1736-4520-A5E9-B94C3DFDB135}"/>
                      </a:ext>
                    </a:extLst>
                  </p:cNvPr>
                  <p:cNvSpPr txBox="1">
                    <a:spLocks noRot="1" noChangeAspect="1" noMove="1" noResize="1" noEditPoints="1" noAdjustHandles="1" noChangeArrowheads="1" noChangeShapeType="1" noTextEdit="1"/>
                  </p:cNvSpPr>
                  <p:nvPr/>
                </p:nvSpPr>
                <p:spPr>
                  <a:xfrm>
                    <a:off x="7623121" y="4444883"/>
                    <a:ext cx="535403" cy="153888"/>
                  </a:xfrm>
                  <a:prstGeom prst="rect">
                    <a:avLst/>
                  </a:prstGeom>
                  <a:blipFill>
                    <a:blip r:embed="rId7"/>
                    <a:stretch>
                      <a:fillRect l="-3448" r="-6897" b="-1600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8" name="CuadroTexto 17">
                    <a:extLst>
                      <a:ext uri="{FF2B5EF4-FFF2-40B4-BE49-F238E27FC236}">
                        <a16:creationId xmlns:a16="http://schemas.microsoft.com/office/drawing/2014/main" id="{DB0B2CE6-D3A7-4FA6-8574-97EB448B6870}"/>
                      </a:ext>
                    </a:extLst>
                  </p:cNvPr>
                  <p:cNvSpPr txBox="1"/>
                  <p:nvPr/>
                </p:nvSpPr>
                <p:spPr>
                  <a:xfrm>
                    <a:off x="8306758" y="5562600"/>
                    <a:ext cx="841897"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_tradnl" sz="1000" b="0" i="1" smtClean="0">
                                  <a:solidFill>
                                    <a:srgbClr val="7030A0"/>
                                  </a:solidFill>
                                  <a:latin typeface="Cambria Math" panose="02040503050406030204" pitchFamily="18" charset="0"/>
                                </a:rPr>
                              </m:ctrlPr>
                            </m:sSubPr>
                            <m:e>
                              <m:r>
                                <a:rPr lang="es-ES_tradnl" sz="1000" b="0" i="1" smtClean="0">
                                  <a:solidFill>
                                    <a:srgbClr val="7030A0"/>
                                  </a:solidFill>
                                  <a:latin typeface="Cambria Math" panose="02040503050406030204" pitchFamily="18" charset="0"/>
                                </a:rPr>
                                <m:t>𝑥</m:t>
                              </m:r>
                            </m:e>
                            <m:sub>
                              <m:r>
                                <a:rPr lang="es-ES_tradnl" sz="1000" b="0" i="1" smtClean="0">
                                  <a:solidFill>
                                    <a:srgbClr val="7030A0"/>
                                  </a:solidFill>
                                  <a:latin typeface="Cambria Math" panose="02040503050406030204" pitchFamily="18" charset="0"/>
                                </a:rPr>
                                <m:t>2</m:t>
                              </m:r>
                            </m:sub>
                          </m:sSub>
                          <m:r>
                            <a:rPr lang="es-ES_tradnl" sz="1000" b="0" i="1" smtClean="0">
                              <a:solidFill>
                                <a:srgbClr val="7030A0"/>
                              </a:solidFill>
                              <a:latin typeface="Cambria Math" panose="02040503050406030204" pitchFamily="18" charset="0"/>
                            </a:rPr>
                            <m:t>=800 −</m:t>
                          </m:r>
                          <m:sSub>
                            <m:sSubPr>
                              <m:ctrlPr>
                                <a:rPr lang="es-ES_tradnl" sz="1000" b="0" i="1" smtClean="0">
                                  <a:solidFill>
                                    <a:srgbClr val="7030A0"/>
                                  </a:solidFill>
                                  <a:latin typeface="Cambria Math" panose="02040503050406030204" pitchFamily="18" charset="0"/>
                                </a:rPr>
                              </m:ctrlPr>
                            </m:sSubPr>
                            <m:e>
                              <m:r>
                                <a:rPr lang="es-ES_tradnl" sz="1000" b="0" i="1" smtClean="0">
                                  <a:solidFill>
                                    <a:srgbClr val="7030A0"/>
                                  </a:solidFill>
                                  <a:latin typeface="Cambria Math" panose="02040503050406030204" pitchFamily="18" charset="0"/>
                                </a:rPr>
                                <m:t>𝑥</m:t>
                              </m:r>
                            </m:e>
                            <m:sub>
                              <m:r>
                                <a:rPr lang="es-ES_tradnl" sz="1000" b="0" i="1" smtClean="0">
                                  <a:solidFill>
                                    <a:srgbClr val="7030A0"/>
                                  </a:solidFill>
                                  <a:latin typeface="Cambria Math" panose="02040503050406030204" pitchFamily="18" charset="0"/>
                                </a:rPr>
                                <m:t>1</m:t>
                              </m:r>
                            </m:sub>
                          </m:sSub>
                        </m:oMath>
                      </m:oMathPara>
                    </a14:m>
                    <a:endParaRPr lang="es-ES" sz="1000" dirty="0">
                      <a:solidFill>
                        <a:srgbClr val="7030A0"/>
                      </a:solidFill>
                    </a:endParaRPr>
                  </a:p>
                </p:txBody>
              </p:sp>
            </mc:Choice>
            <mc:Fallback xmlns="">
              <p:sp>
                <p:nvSpPr>
                  <p:cNvPr id="12" name="CuadroTexto 11">
                    <a:extLst>
                      <a:ext uri="{FF2B5EF4-FFF2-40B4-BE49-F238E27FC236}">
                        <a16:creationId xmlns:a16="http://schemas.microsoft.com/office/drawing/2014/main" id="{7FAF6539-24D8-49CE-A91E-7BFFF00152E0}"/>
                      </a:ext>
                    </a:extLst>
                  </p:cNvPr>
                  <p:cNvSpPr txBox="1">
                    <a:spLocks noRot="1" noChangeAspect="1" noMove="1" noResize="1" noEditPoints="1" noAdjustHandles="1" noChangeArrowheads="1" noChangeShapeType="1" noTextEdit="1"/>
                  </p:cNvSpPr>
                  <p:nvPr/>
                </p:nvSpPr>
                <p:spPr>
                  <a:xfrm>
                    <a:off x="8306758" y="5562600"/>
                    <a:ext cx="841897" cy="153888"/>
                  </a:xfrm>
                  <a:prstGeom prst="rect">
                    <a:avLst/>
                  </a:prstGeom>
                  <a:blipFill>
                    <a:blip r:embed="rId8"/>
                    <a:stretch>
                      <a:fillRect l="-2174" r="-1449" b="-12000"/>
                    </a:stretch>
                  </a:blipFill>
                </p:spPr>
                <p:txBody>
                  <a:bodyPr/>
                  <a:lstStyle/>
                  <a:p>
                    <a:r>
                      <a:rPr lang="es-ES">
                        <a:noFill/>
                      </a:rPr>
                      <a:t> </a:t>
                    </a:r>
                  </a:p>
                </p:txBody>
              </p:sp>
            </mc:Fallback>
          </mc:AlternateContent>
          <p:cxnSp>
            <p:nvCxnSpPr>
              <p:cNvPr id="19" name="Conector recto 18">
                <a:extLst>
                  <a:ext uri="{FF2B5EF4-FFF2-40B4-BE49-F238E27FC236}">
                    <a16:creationId xmlns:a16="http://schemas.microsoft.com/office/drawing/2014/main" id="{622F44CE-831D-44C7-9796-15A3D055137F}"/>
                  </a:ext>
                </a:extLst>
              </p:cNvPr>
              <p:cNvCxnSpPr/>
              <p:nvPr/>
            </p:nvCxnSpPr>
            <p:spPr>
              <a:xfrm>
                <a:off x="5867400" y="3733800"/>
                <a:ext cx="0" cy="2282901"/>
              </a:xfrm>
              <a:prstGeom prst="line">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CuadroTexto 19">
                    <a:extLst>
                      <a:ext uri="{FF2B5EF4-FFF2-40B4-BE49-F238E27FC236}">
                        <a16:creationId xmlns:a16="http://schemas.microsoft.com/office/drawing/2014/main" id="{729DDF97-3109-44BA-B059-0C6FDB041564}"/>
                      </a:ext>
                    </a:extLst>
                  </p:cNvPr>
                  <p:cNvSpPr txBox="1"/>
                  <p:nvPr/>
                </p:nvSpPr>
                <p:spPr>
                  <a:xfrm>
                    <a:off x="7061256" y="6016701"/>
                    <a:ext cx="982961"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_tradnl" sz="1000" b="0" i="1" smtClean="0">
                                  <a:solidFill>
                                    <a:schemeClr val="accent1">
                                      <a:lumMod val="50000"/>
                                    </a:schemeClr>
                                  </a:solidFill>
                                  <a:latin typeface="Cambria Math" panose="02040503050406030204" pitchFamily="18" charset="0"/>
                                </a:rPr>
                              </m:ctrlPr>
                            </m:sSubPr>
                            <m:e>
                              <m:r>
                                <a:rPr lang="es-ES_tradnl" sz="1000" b="0" i="1" smtClean="0">
                                  <a:solidFill>
                                    <a:schemeClr val="accent1">
                                      <a:lumMod val="50000"/>
                                    </a:schemeClr>
                                  </a:solidFill>
                                  <a:latin typeface="Cambria Math" panose="02040503050406030204" pitchFamily="18" charset="0"/>
                                </a:rPr>
                                <m:t>𝑥</m:t>
                              </m:r>
                            </m:e>
                            <m:sub>
                              <m:r>
                                <a:rPr lang="es-ES_tradnl" sz="1000" b="0" i="1" smtClean="0">
                                  <a:solidFill>
                                    <a:schemeClr val="accent1">
                                      <a:lumMod val="50000"/>
                                    </a:schemeClr>
                                  </a:solidFill>
                                  <a:latin typeface="Cambria Math" panose="02040503050406030204" pitchFamily="18" charset="0"/>
                                </a:rPr>
                                <m:t>2</m:t>
                              </m:r>
                            </m:sub>
                          </m:sSub>
                          <m:r>
                            <a:rPr lang="es-ES_tradnl" sz="1000" b="0" i="1" smtClean="0">
                              <a:solidFill>
                                <a:schemeClr val="accent1">
                                  <a:lumMod val="50000"/>
                                </a:schemeClr>
                              </a:solidFill>
                              <a:latin typeface="Cambria Math" panose="02040503050406030204" pitchFamily="18" charset="0"/>
                            </a:rPr>
                            <m:t>=1000 −2</m:t>
                          </m:r>
                          <m:sSub>
                            <m:sSubPr>
                              <m:ctrlPr>
                                <a:rPr lang="es-ES_tradnl" sz="1000" b="0" i="1" smtClean="0">
                                  <a:solidFill>
                                    <a:schemeClr val="accent1">
                                      <a:lumMod val="50000"/>
                                    </a:schemeClr>
                                  </a:solidFill>
                                  <a:latin typeface="Cambria Math" panose="02040503050406030204" pitchFamily="18" charset="0"/>
                                </a:rPr>
                              </m:ctrlPr>
                            </m:sSubPr>
                            <m:e>
                              <m:r>
                                <a:rPr lang="es-ES_tradnl" sz="1000" b="0" i="1" smtClean="0">
                                  <a:solidFill>
                                    <a:schemeClr val="accent1">
                                      <a:lumMod val="50000"/>
                                    </a:schemeClr>
                                  </a:solidFill>
                                  <a:latin typeface="Cambria Math" panose="02040503050406030204" pitchFamily="18" charset="0"/>
                                </a:rPr>
                                <m:t>𝑥</m:t>
                              </m:r>
                            </m:e>
                            <m:sub>
                              <m:r>
                                <a:rPr lang="es-ES_tradnl" sz="1000" b="0" i="1" smtClean="0">
                                  <a:solidFill>
                                    <a:schemeClr val="accent1">
                                      <a:lumMod val="50000"/>
                                    </a:schemeClr>
                                  </a:solidFill>
                                  <a:latin typeface="Cambria Math" panose="02040503050406030204" pitchFamily="18" charset="0"/>
                                </a:rPr>
                                <m:t>1</m:t>
                              </m:r>
                            </m:sub>
                          </m:sSub>
                        </m:oMath>
                      </m:oMathPara>
                    </a14:m>
                    <a:endParaRPr lang="es-ES" sz="1000" dirty="0">
                      <a:solidFill>
                        <a:schemeClr val="accent1">
                          <a:lumMod val="50000"/>
                        </a:schemeClr>
                      </a:solidFill>
                    </a:endParaRPr>
                  </a:p>
                </p:txBody>
              </p:sp>
            </mc:Choice>
            <mc:Fallback xmlns="">
              <p:sp>
                <p:nvSpPr>
                  <p:cNvPr id="13" name="CuadroTexto 12">
                    <a:extLst>
                      <a:ext uri="{FF2B5EF4-FFF2-40B4-BE49-F238E27FC236}">
                        <a16:creationId xmlns:a16="http://schemas.microsoft.com/office/drawing/2014/main" id="{77B2BAFD-E533-483F-99E9-56B93CA23601}"/>
                      </a:ext>
                    </a:extLst>
                  </p:cNvPr>
                  <p:cNvSpPr txBox="1">
                    <a:spLocks noRot="1" noChangeAspect="1" noMove="1" noResize="1" noEditPoints="1" noAdjustHandles="1" noChangeArrowheads="1" noChangeShapeType="1" noTextEdit="1"/>
                  </p:cNvSpPr>
                  <p:nvPr/>
                </p:nvSpPr>
                <p:spPr>
                  <a:xfrm>
                    <a:off x="7061256" y="6016701"/>
                    <a:ext cx="982961" cy="153888"/>
                  </a:xfrm>
                  <a:prstGeom prst="rect">
                    <a:avLst/>
                  </a:prstGeom>
                  <a:blipFill>
                    <a:blip r:embed="rId9"/>
                    <a:stretch>
                      <a:fillRect l="-1235" r="-617" b="-16000"/>
                    </a:stretch>
                  </a:blipFill>
                </p:spPr>
                <p:txBody>
                  <a:bodyPr/>
                  <a:lstStyle/>
                  <a:p>
                    <a:r>
                      <a:rPr lang="es-ES">
                        <a:noFill/>
                      </a:rPr>
                      <a:t> </a:t>
                    </a:r>
                  </a:p>
                </p:txBody>
              </p:sp>
            </mc:Fallback>
          </mc:AlternateContent>
        </p:grpSp>
        <mc:AlternateContent xmlns:mc="http://schemas.openxmlformats.org/markup-compatibility/2006" xmlns:a14="http://schemas.microsoft.com/office/drawing/2010/main">
          <mc:Choice Requires="a14">
            <p:sp>
              <p:nvSpPr>
                <p:cNvPr id="14" name="CuadroTexto 13">
                  <a:extLst>
                    <a:ext uri="{FF2B5EF4-FFF2-40B4-BE49-F238E27FC236}">
                      <a16:creationId xmlns:a16="http://schemas.microsoft.com/office/drawing/2014/main" id="{C0044199-CB2A-4C52-A559-6E286E2843B7}"/>
                    </a:ext>
                  </a:extLst>
                </p:cNvPr>
                <p:cNvSpPr txBox="1"/>
                <p:nvPr/>
              </p:nvSpPr>
              <p:spPr>
                <a:xfrm>
                  <a:off x="4447819" y="3639834"/>
                  <a:ext cx="352781"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sz="1400" b="0" i="1" smtClean="0">
                                <a:solidFill>
                                  <a:schemeClr val="bg1">
                                    <a:lumMod val="50000"/>
                                  </a:schemeClr>
                                </a:solidFill>
                                <a:latin typeface="Cambria Math" panose="02040503050406030204" pitchFamily="18" charset="0"/>
                              </a:rPr>
                            </m:ctrlPr>
                          </m:sSubPr>
                          <m:e>
                            <m:r>
                              <a:rPr lang="es-ES_tradnl" sz="1400" b="0" i="1" smtClean="0">
                                <a:solidFill>
                                  <a:schemeClr val="bg1">
                                    <a:lumMod val="50000"/>
                                  </a:schemeClr>
                                </a:solidFill>
                                <a:latin typeface="Cambria Math" panose="02040503050406030204" pitchFamily="18" charset="0"/>
                              </a:rPr>
                              <m:t>𝑥</m:t>
                            </m:r>
                          </m:e>
                          <m:sub>
                            <m:r>
                              <a:rPr lang="es-ES_tradnl" sz="1400" b="0" i="1" smtClean="0">
                                <a:solidFill>
                                  <a:schemeClr val="bg1">
                                    <a:lumMod val="50000"/>
                                  </a:schemeClr>
                                </a:solidFill>
                                <a:latin typeface="Cambria Math" panose="02040503050406030204" pitchFamily="18" charset="0"/>
                              </a:rPr>
                              <m:t>2</m:t>
                            </m:r>
                          </m:sub>
                        </m:sSub>
                      </m:oMath>
                    </m:oMathPara>
                  </a14:m>
                  <a:endParaRPr lang="es-ES" sz="1400" dirty="0">
                    <a:solidFill>
                      <a:schemeClr val="bg1">
                        <a:lumMod val="50000"/>
                      </a:schemeClr>
                    </a:solidFill>
                  </a:endParaRPr>
                </a:p>
              </p:txBody>
            </p:sp>
          </mc:Choice>
          <mc:Fallback xmlns="">
            <p:sp>
              <p:nvSpPr>
                <p:cNvPr id="18" name="CuadroTexto 17">
                  <a:extLst>
                    <a:ext uri="{FF2B5EF4-FFF2-40B4-BE49-F238E27FC236}">
                      <a16:creationId xmlns:a16="http://schemas.microsoft.com/office/drawing/2014/main" id="{BF827E02-D6B2-4C73-BA7F-B64B8A5FCE30}"/>
                    </a:ext>
                  </a:extLst>
                </p:cNvPr>
                <p:cNvSpPr txBox="1">
                  <a:spLocks noRot="1" noChangeAspect="1" noMove="1" noResize="1" noEditPoints="1" noAdjustHandles="1" noChangeArrowheads="1" noChangeShapeType="1" noTextEdit="1"/>
                </p:cNvSpPr>
                <p:nvPr/>
              </p:nvSpPr>
              <p:spPr>
                <a:xfrm>
                  <a:off x="4447819" y="3639834"/>
                  <a:ext cx="352781" cy="307777"/>
                </a:xfrm>
                <a:prstGeom prst="rect">
                  <a:avLst/>
                </a:prstGeom>
                <a:blipFill>
                  <a:blip r:embed="rId10"/>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5B714CF5-491C-4BF6-B846-A4A4AD372A23}"/>
                    </a:ext>
                  </a:extLst>
                </p:cNvPr>
                <p:cNvSpPr txBox="1"/>
                <p:nvPr/>
              </p:nvSpPr>
              <p:spPr>
                <a:xfrm>
                  <a:off x="8242968" y="5116445"/>
                  <a:ext cx="352781"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sz="1400" b="0" i="1" smtClean="0">
                                <a:solidFill>
                                  <a:schemeClr val="bg1">
                                    <a:lumMod val="50000"/>
                                  </a:schemeClr>
                                </a:solidFill>
                                <a:latin typeface="Cambria Math" panose="02040503050406030204" pitchFamily="18" charset="0"/>
                              </a:rPr>
                            </m:ctrlPr>
                          </m:sSubPr>
                          <m:e>
                            <m:r>
                              <a:rPr lang="es-ES_tradnl" sz="1400" b="0" i="1" smtClean="0">
                                <a:solidFill>
                                  <a:schemeClr val="bg1">
                                    <a:lumMod val="50000"/>
                                  </a:schemeClr>
                                </a:solidFill>
                                <a:latin typeface="Cambria Math" panose="02040503050406030204" pitchFamily="18" charset="0"/>
                              </a:rPr>
                              <m:t>𝑥</m:t>
                            </m:r>
                          </m:e>
                          <m:sub>
                            <m:r>
                              <a:rPr lang="es-ES_tradnl" sz="1400" b="0" i="1" smtClean="0">
                                <a:solidFill>
                                  <a:schemeClr val="bg1">
                                    <a:lumMod val="50000"/>
                                  </a:schemeClr>
                                </a:solidFill>
                                <a:latin typeface="Cambria Math" panose="02040503050406030204" pitchFamily="18" charset="0"/>
                              </a:rPr>
                              <m:t>1</m:t>
                            </m:r>
                          </m:sub>
                        </m:sSub>
                      </m:oMath>
                    </m:oMathPara>
                  </a14:m>
                  <a:endParaRPr lang="es-ES" sz="1400" dirty="0">
                    <a:solidFill>
                      <a:schemeClr val="bg1">
                        <a:lumMod val="50000"/>
                      </a:schemeClr>
                    </a:solidFill>
                  </a:endParaRPr>
                </a:p>
              </p:txBody>
            </p:sp>
          </mc:Choice>
          <mc:Fallback xmlns="">
            <p:sp>
              <p:nvSpPr>
                <p:cNvPr id="19" name="CuadroTexto 18">
                  <a:extLst>
                    <a:ext uri="{FF2B5EF4-FFF2-40B4-BE49-F238E27FC236}">
                      <a16:creationId xmlns:a16="http://schemas.microsoft.com/office/drawing/2014/main" id="{E1FEAF0B-56CC-4EE7-BBB2-AB8004EE2BCF}"/>
                    </a:ext>
                  </a:extLst>
                </p:cNvPr>
                <p:cNvSpPr txBox="1">
                  <a:spLocks noRot="1" noChangeAspect="1" noMove="1" noResize="1" noEditPoints="1" noAdjustHandles="1" noChangeArrowheads="1" noChangeShapeType="1" noTextEdit="1"/>
                </p:cNvSpPr>
                <p:nvPr/>
              </p:nvSpPr>
              <p:spPr>
                <a:xfrm>
                  <a:off x="8242968" y="5116445"/>
                  <a:ext cx="352781" cy="307777"/>
                </a:xfrm>
                <a:prstGeom prst="rect">
                  <a:avLst/>
                </a:prstGeom>
                <a:blipFill>
                  <a:blip r:embed="rId11"/>
                  <a:stretch>
                    <a:fillRect/>
                  </a:stretch>
                </a:blipFill>
              </p:spPr>
              <p:txBody>
                <a:bodyPr/>
                <a:lstStyle/>
                <a:p>
                  <a:r>
                    <a:rPr lang="es-ES">
                      <a:noFill/>
                    </a:rPr>
                    <a:t> </a:t>
                  </a:r>
                </a:p>
              </p:txBody>
            </p:sp>
          </mc:Fallback>
        </mc:AlternateContent>
      </p:grpSp>
      <p:grpSp>
        <p:nvGrpSpPr>
          <p:cNvPr id="21" name="Grupo 20">
            <a:extLst>
              <a:ext uri="{FF2B5EF4-FFF2-40B4-BE49-F238E27FC236}">
                <a16:creationId xmlns:a16="http://schemas.microsoft.com/office/drawing/2014/main" id="{F63790CC-E184-4A7B-8FC3-CEEF87C43EB6}"/>
              </a:ext>
            </a:extLst>
          </p:cNvPr>
          <p:cNvGrpSpPr/>
          <p:nvPr/>
        </p:nvGrpSpPr>
        <p:grpSpPr>
          <a:xfrm>
            <a:off x="4567267" y="4458468"/>
            <a:ext cx="1227944" cy="632528"/>
            <a:chOff x="4624209" y="4677356"/>
            <a:chExt cx="1227944" cy="632528"/>
          </a:xfrm>
        </p:grpSpPr>
        <p:grpSp>
          <p:nvGrpSpPr>
            <p:cNvPr id="22" name="Grupo 21">
              <a:extLst>
                <a:ext uri="{FF2B5EF4-FFF2-40B4-BE49-F238E27FC236}">
                  <a16:creationId xmlns:a16="http://schemas.microsoft.com/office/drawing/2014/main" id="{EB73763F-03E2-4FC4-9A49-7AC0CD0761EA}"/>
                </a:ext>
              </a:extLst>
            </p:cNvPr>
            <p:cNvGrpSpPr/>
            <p:nvPr/>
          </p:nvGrpSpPr>
          <p:grpSpPr>
            <a:xfrm>
              <a:off x="4624209" y="4677356"/>
              <a:ext cx="1227944" cy="632528"/>
              <a:chOff x="4624209" y="4677356"/>
              <a:chExt cx="1227944" cy="632528"/>
            </a:xfrm>
          </p:grpSpPr>
          <p:grpSp>
            <p:nvGrpSpPr>
              <p:cNvPr id="24" name="Grupo 23">
                <a:extLst>
                  <a:ext uri="{FF2B5EF4-FFF2-40B4-BE49-F238E27FC236}">
                    <a16:creationId xmlns:a16="http://schemas.microsoft.com/office/drawing/2014/main" id="{06F79035-30C1-4665-9684-57A8C81F0CC0}"/>
                  </a:ext>
                </a:extLst>
              </p:cNvPr>
              <p:cNvGrpSpPr/>
              <p:nvPr/>
            </p:nvGrpSpPr>
            <p:grpSpPr>
              <a:xfrm>
                <a:off x="4624209" y="4677356"/>
                <a:ext cx="1227944" cy="632528"/>
                <a:chOff x="4624209" y="4677356"/>
                <a:chExt cx="1227944" cy="632528"/>
              </a:xfrm>
            </p:grpSpPr>
            <p:grpSp>
              <p:nvGrpSpPr>
                <p:cNvPr id="26" name="Grupo 25">
                  <a:extLst>
                    <a:ext uri="{FF2B5EF4-FFF2-40B4-BE49-F238E27FC236}">
                      <a16:creationId xmlns:a16="http://schemas.microsoft.com/office/drawing/2014/main" id="{161B90AC-AA15-47EB-A1E3-C462DE79658A}"/>
                    </a:ext>
                  </a:extLst>
                </p:cNvPr>
                <p:cNvGrpSpPr/>
                <p:nvPr/>
              </p:nvGrpSpPr>
              <p:grpSpPr>
                <a:xfrm>
                  <a:off x="4624209" y="4677356"/>
                  <a:ext cx="1173340" cy="609601"/>
                  <a:chOff x="4624209" y="4677356"/>
                  <a:chExt cx="1173340" cy="609601"/>
                </a:xfrm>
              </p:grpSpPr>
              <p:grpSp>
                <p:nvGrpSpPr>
                  <p:cNvPr id="28" name="Grupo 27">
                    <a:extLst>
                      <a:ext uri="{FF2B5EF4-FFF2-40B4-BE49-F238E27FC236}">
                        <a16:creationId xmlns:a16="http://schemas.microsoft.com/office/drawing/2014/main" id="{A6E00E6C-1FA8-4AD7-8501-E60F6143ACED}"/>
                      </a:ext>
                    </a:extLst>
                  </p:cNvPr>
                  <p:cNvGrpSpPr/>
                  <p:nvPr/>
                </p:nvGrpSpPr>
                <p:grpSpPr>
                  <a:xfrm>
                    <a:off x="4624209" y="4677356"/>
                    <a:ext cx="1041430" cy="609600"/>
                    <a:chOff x="4624209" y="4677356"/>
                    <a:chExt cx="1041430" cy="609600"/>
                  </a:xfrm>
                </p:grpSpPr>
                <p:sp>
                  <p:nvSpPr>
                    <p:cNvPr id="30" name="Rectángulo 29">
                      <a:extLst>
                        <a:ext uri="{FF2B5EF4-FFF2-40B4-BE49-F238E27FC236}">
                          <a16:creationId xmlns:a16="http://schemas.microsoft.com/office/drawing/2014/main" id="{598B46DA-17DA-4BF1-9750-46AB602BDAA5}"/>
                        </a:ext>
                      </a:extLst>
                    </p:cNvPr>
                    <p:cNvSpPr/>
                    <p:nvPr/>
                  </p:nvSpPr>
                  <p:spPr>
                    <a:xfrm>
                      <a:off x="4624209" y="4677356"/>
                      <a:ext cx="404978" cy="609600"/>
                    </a:xfrm>
                    <a:prstGeom prst="rect">
                      <a:avLst/>
                    </a:prstGeom>
                    <a:solidFill>
                      <a:srgbClr val="E6E0E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ángulo 30">
                      <a:extLst>
                        <a:ext uri="{FF2B5EF4-FFF2-40B4-BE49-F238E27FC236}">
                          <a16:creationId xmlns:a16="http://schemas.microsoft.com/office/drawing/2014/main" id="{F857B2B4-C8D0-405E-A09A-941202059A65}"/>
                        </a:ext>
                      </a:extLst>
                    </p:cNvPr>
                    <p:cNvSpPr/>
                    <p:nvPr/>
                  </p:nvSpPr>
                  <p:spPr>
                    <a:xfrm rot="5400000">
                      <a:off x="5219773" y="4841090"/>
                      <a:ext cx="255279" cy="636453"/>
                    </a:xfrm>
                    <a:prstGeom prst="rect">
                      <a:avLst/>
                    </a:prstGeom>
                    <a:solidFill>
                      <a:srgbClr val="E6E0E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96156A01-84E5-4BF6-850C-1B052DA6622F}"/>
                        </a:ext>
                      </a:extLst>
                    </p:cNvPr>
                    <p:cNvSpPr/>
                    <p:nvPr/>
                  </p:nvSpPr>
                  <p:spPr>
                    <a:xfrm>
                      <a:off x="5029200" y="4776398"/>
                      <a:ext cx="213226" cy="255279"/>
                    </a:xfrm>
                    <a:prstGeom prst="rect">
                      <a:avLst/>
                    </a:prstGeom>
                    <a:solidFill>
                      <a:srgbClr val="E6E0E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9" name="Rectángulo 28">
                    <a:extLst>
                      <a:ext uri="{FF2B5EF4-FFF2-40B4-BE49-F238E27FC236}">
                        <a16:creationId xmlns:a16="http://schemas.microsoft.com/office/drawing/2014/main" id="{EE1C9CC9-6E40-4392-8B9A-87A3C6872F2A}"/>
                      </a:ext>
                    </a:extLst>
                  </p:cNvPr>
                  <p:cNvSpPr/>
                  <p:nvPr/>
                </p:nvSpPr>
                <p:spPr>
                  <a:xfrm rot="5400000">
                    <a:off x="5614787" y="5104196"/>
                    <a:ext cx="232355" cy="133168"/>
                  </a:xfrm>
                  <a:prstGeom prst="rect">
                    <a:avLst/>
                  </a:prstGeom>
                  <a:solidFill>
                    <a:srgbClr val="E6E0E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7" name="Rectángulo 26">
                  <a:extLst>
                    <a:ext uri="{FF2B5EF4-FFF2-40B4-BE49-F238E27FC236}">
                      <a16:creationId xmlns:a16="http://schemas.microsoft.com/office/drawing/2014/main" id="{3D1665F0-89B5-46D4-BF66-53468F134565}"/>
                    </a:ext>
                  </a:extLst>
                </p:cNvPr>
                <p:cNvSpPr/>
                <p:nvPr/>
              </p:nvSpPr>
              <p:spPr>
                <a:xfrm rot="5400000">
                  <a:off x="5708674" y="5166405"/>
                  <a:ext cx="232354" cy="54604"/>
                </a:xfrm>
                <a:prstGeom prst="rect">
                  <a:avLst/>
                </a:prstGeom>
                <a:solidFill>
                  <a:srgbClr val="E6E0E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5" name="Rectángulo 24">
                <a:extLst>
                  <a:ext uri="{FF2B5EF4-FFF2-40B4-BE49-F238E27FC236}">
                    <a16:creationId xmlns:a16="http://schemas.microsoft.com/office/drawing/2014/main" id="{0D8C0ADC-76DD-4167-9F14-01FCCC5A895C}"/>
                  </a:ext>
                </a:extLst>
              </p:cNvPr>
              <p:cNvSpPr/>
              <p:nvPr/>
            </p:nvSpPr>
            <p:spPr>
              <a:xfrm>
                <a:off x="5029202" y="4728075"/>
                <a:ext cx="106611" cy="55871"/>
              </a:xfrm>
              <a:prstGeom prst="rect">
                <a:avLst/>
              </a:prstGeom>
              <a:solidFill>
                <a:srgbClr val="E6E0E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3" name="Triángulo isósceles 22">
              <a:extLst>
                <a:ext uri="{FF2B5EF4-FFF2-40B4-BE49-F238E27FC236}">
                  <a16:creationId xmlns:a16="http://schemas.microsoft.com/office/drawing/2014/main" id="{1AD613E1-0DC6-4C1B-8A88-5B1C42B9EDF2}"/>
                </a:ext>
              </a:extLst>
            </p:cNvPr>
            <p:cNvSpPr/>
            <p:nvPr/>
          </p:nvSpPr>
          <p:spPr>
            <a:xfrm>
              <a:off x="5242426" y="4783946"/>
              <a:ext cx="421954" cy="247729"/>
            </a:xfrm>
            <a:prstGeom prst="triangle">
              <a:avLst>
                <a:gd name="adj" fmla="val 338"/>
              </a:avLst>
            </a:prstGeom>
            <a:solidFill>
              <a:srgbClr val="E6E0E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33" name="CuadroTexto 32">
            <a:extLst>
              <a:ext uri="{FF2B5EF4-FFF2-40B4-BE49-F238E27FC236}">
                <a16:creationId xmlns:a16="http://schemas.microsoft.com/office/drawing/2014/main" id="{E0074312-A009-4EDC-998F-F42690FE4AE8}"/>
              </a:ext>
            </a:extLst>
          </p:cNvPr>
          <p:cNvSpPr txBox="1"/>
          <p:nvPr/>
        </p:nvSpPr>
        <p:spPr>
          <a:xfrm>
            <a:off x="4608042" y="4047566"/>
            <a:ext cx="896023" cy="276999"/>
          </a:xfrm>
          <a:prstGeom prst="rect">
            <a:avLst/>
          </a:prstGeom>
          <a:noFill/>
        </p:spPr>
        <p:txBody>
          <a:bodyPr wrap="square" rtlCol="0">
            <a:spAutoFit/>
          </a:bodyPr>
          <a:lstStyle/>
          <a:p>
            <a:r>
              <a:rPr lang="es-ES_tradnl" sz="1200" dirty="0">
                <a:solidFill>
                  <a:srgbClr val="002060"/>
                </a:solidFill>
              </a:rPr>
              <a:t>(100,700)</a:t>
            </a:r>
            <a:endParaRPr lang="es-ES" sz="1200" dirty="0">
              <a:solidFill>
                <a:srgbClr val="002060"/>
              </a:solidFill>
            </a:endParaRPr>
          </a:p>
        </p:txBody>
      </p:sp>
      <p:sp>
        <p:nvSpPr>
          <p:cNvPr id="34" name="Elipse 33">
            <a:extLst>
              <a:ext uri="{FF2B5EF4-FFF2-40B4-BE49-F238E27FC236}">
                <a16:creationId xmlns:a16="http://schemas.microsoft.com/office/drawing/2014/main" id="{BA948CF8-7268-409E-B5BF-8B8B61503A29}"/>
              </a:ext>
            </a:extLst>
          </p:cNvPr>
          <p:cNvSpPr/>
          <p:nvPr/>
        </p:nvSpPr>
        <p:spPr>
          <a:xfrm>
            <a:off x="5788248" y="4883278"/>
            <a:ext cx="57150" cy="5715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5" name="Elipse 34">
            <a:extLst>
              <a:ext uri="{FF2B5EF4-FFF2-40B4-BE49-F238E27FC236}">
                <a16:creationId xmlns:a16="http://schemas.microsoft.com/office/drawing/2014/main" id="{97C5EAF1-6787-42C8-B9A0-2DE4C570D6E3}"/>
              </a:ext>
            </a:extLst>
          </p:cNvPr>
          <p:cNvSpPr/>
          <p:nvPr/>
        </p:nvSpPr>
        <p:spPr>
          <a:xfrm>
            <a:off x="5791409" y="5051445"/>
            <a:ext cx="57150" cy="5715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6" name="Elipse 35">
            <a:extLst>
              <a:ext uri="{FF2B5EF4-FFF2-40B4-BE49-F238E27FC236}">
                <a16:creationId xmlns:a16="http://schemas.microsoft.com/office/drawing/2014/main" id="{810776C3-552D-4138-A9B5-45D2BED9CC3B}"/>
              </a:ext>
            </a:extLst>
          </p:cNvPr>
          <p:cNvSpPr/>
          <p:nvPr/>
        </p:nvSpPr>
        <p:spPr>
          <a:xfrm>
            <a:off x="5128334" y="4501247"/>
            <a:ext cx="57150" cy="5715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7" name="Elipse 36">
            <a:extLst>
              <a:ext uri="{FF2B5EF4-FFF2-40B4-BE49-F238E27FC236}">
                <a16:creationId xmlns:a16="http://schemas.microsoft.com/office/drawing/2014/main" id="{D5BC8E62-EFEF-4FFD-9339-CBA90530DE4A}"/>
              </a:ext>
            </a:extLst>
          </p:cNvPr>
          <p:cNvSpPr/>
          <p:nvPr/>
        </p:nvSpPr>
        <p:spPr>
          <a:xfrm>
            <a:off x="4800808" y="4414134"/>
            <a:ext cx="57150" cy="5715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8" name="CuadroTexto 37">
            <a:extLst>
              <a:ext uri="{FF2B5EF4-FFF2-40B4-BE49-F238E27FC236}">
                <a16:creationId xmlns:a16="http://schemas.microsoft.com/office/drawing/2014/main" id="{EF39B2B2-6CD0-41BE-8416-BBF691C8465B}"/>
              </a:ext>
            </a:extLst>
          </p:cNvPr>
          <p:cNvSpPr txBox="1"/>
          <p:nvPr/>
        </p:nvSpPr>
        <p:spPr>
          <a:xfrm>
            <a:off x="4984650" y="4260474"/>
            <a:ext cx="896019" cy="276999"/>
          </a:xfrm>
          <a:prstGeom prst="rect">
            <a:avLst/>
          </a:prstGeom>
          <a:noFill/>
        </p:spPr>
        <p:txBody>
          <a:bodyPr wrap="square" rtlCol="0">
            <a:spAutoFit/>
          </a:bodyPr>
          <a:lstStyle/>
          <a:p>
            <a:r>
              <a:rPr lang="es-ES_tradnl" sz="1200" dirty="0">
                <a:solidFill>
                  <a:srgbClr val="002060"/>
                </a:solidFill>
              </a:rPr>
              <a:t>(200,600)</a:t>
            </a:r>
            <a:endParaRPr lang="es-ES" sz="1200" dirty="0">
              <a:solidFill>
                <a:srgbClr val="002060"/>
              </a:solidFill>
            </a:endParaRPr>
          </a:p>
        </p:txBody>
      </p:sp>
      <p:sp>
        <p:nvSpPr>
          <p:cNvPr id="39" name="CuadroTexto 38">
            <a:extLst>
              <a:ext uri="{FF2B5EF4-FFF2-40B4-BE49-F238E27FC236}">
                <a16:creationId xmlns:a16="http://schemas.microsoft.com/office/drawing/2014/main" id="{DAF38A68-A05F-42D4-8F7C-011F918987BA}"/>
              </a:ext>
            </a:extLst>
          </p:cNvPr>
          <p:cNvSpPr txBox="1"/>
          <p:nvPr/>
        </p:nvSpPr>
        <p:spPr>
          <a:xfrm>
            <a:off x="5850779" y="4713349"/>
            <a:ext cx="896019" cy="276999"/>
          </a:xfrm>
          <a:prstGeom prst="rect">
            <a:avLst/>
          </a:prstGeom>
          <a:noFill/>
        </p:spPr>
        <p:txBody>
          <a:bodyPr wrap="square" rtlCol="0">
            <a:spAutoFit/>
          </a:bodyPr>
          <a:lstStyle/>
          <a:p>
            <a:r>
              <a:rPr lang="es-ES_tradnl" sz="1200" dirty="0">
                <a:solidFill>
                  <a:srgbClr val="002060"/>
                </a:solidFill>
              </a:rPr>
              <a:t>(400,200)</a:t>
            </a:r>
            <a:endParaRPr lang="es-ES" sz="1200" dirty="0">
              <a:solidFill>
                <a:srgbClr val="002060"/>
              </a:solidFill>
            </a:endParaRPr>
          </a:p>
        </p:txBody>
      </p:sp>
      <p:sp>
        <p:nvSpPr>
          <p:cNvPr id="40" name="CuadroTexto 39">
            <a:extLst>
              <a:ext uri="{FF2B5EF4-FFF2-40B4-BE49-F238E27FC236}">
                <a16:creationId xmlns:a16="http://schemas.microsoft.com/office/drawing/2014/main" id="{67E9C674-1669-49BB-8A91-65B51C882CD9}"/>
              </a:ext>
            </a:extLst>
          </p:cNvPr>
          <p:cNvSpPr txBox="1"/>
          <p:nvPr/>
        </p:nvSpPr>
        <p:spPr>
          <a:xfrm>
            <a:off x="5313842" y="5114424"/>
            <a:ext cx="803008" cy="276999"/>
          </a:xfrm>
          <a:prstGeom prst="rect">
            <a:avLst/>
          </a:prstGeom>
          <a:noFill/>
        </p:spPr>
        <p:txBody>
          <a:bodyPr wrap="square" rtlCol="0">
            <a:spAutoFit/>
          </a:bodyPr>
          <a:lstStyle/>
          <a:p>
            <a:r>
              <a:rPr lang="es-ES_tradnl" sz="1200" dirty="0">
                <a:solidFill>
                  <a:srgbClr val="002060"/>
                </a:solidFill>
              </a:rPr>
              <a:t>(400,0)</a:t>
            </a:r>
            <a:endParaRPr lang="es-ES" sz="1200" dirty="0">
              <a:solidFill>
                <a:srgbClr val="002060"/>
              </a:solidFill>
            </a:endParaRPr>
          </a:p>
        </p:txBody>
      </p:sp>
    </p:spTree>
    <p:extLst>
      <p:ext uri="{BB962C8B-B14F-4D97-AF65-F5344CB8AC3E}">
        <p14:creationId xmlns:p14="http://schemas.microsoft.com/office/powerpoint/2010/main" val="23321301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Ejemplo: problema de cinturones (II)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49</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41" name="CuadroTexto 40">
                <a:extLst>
                  <a:ext uri="{FF2B5EF4-FFF2-40B4-BE49-F238E27FC236}">
                    <a16:creationId xmlns:a16="http://schemas.microsoft.com/office/drawing/2014/main" id="{565F518B-5CA5-4B15-8D88-C0E2E3533862}"/>
                  </a:ext>
                </a:extLst>
              </p:cNvPr>
              <p:cNvSpPr txBox="1"/>
              <p:nvPr/>
            </p:nvSpPr>
            <p:spPr>
              <a:xfrm>
                <a:off x="503462" y="1646688"/>
                <a:ext cx="361207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_tradnl" sz="1600" b="0" i="1" smtClean="0">
                          <a:latin typeface="Cambria Math" panose="02040503050406030204" pitchFamily="18" charset="0"/>
                        </a:rPr>
                        <m:t>𝐻𝑎𝑧</m:t>
                      </m:r>
                      <m:r>
                        <a:rPr lang="es-ES_tradnl" sz="1600" b="0" i="1" smtClean="0">
                          <a:latin typeface="Cambria Math" panose="02040503050406030204" pitchFamily="18" charset="0"/>
                        </a:rPr>
                        <m:t> </m:t>
                      </m:r>
                      <m:r>
                        <a:rPr lang="es-ES_tradnl" sz="1600" b="0" i="1" smtClean="0">
                          <a:latin typeface="Cambria Math" panose="02040503050406030204" pitchFamily="18" charset="0"/>
                        </a:rPr>
                        <m:t>𝑑𝑒</m:t>
                      </m:r>
                      <m:r>
                        <a:rPr lang="es-ES_tradnl" sz="1600" b="0" i="1" smtClean="0">
                          <a:latin typeface="Cambria Math" panose="02040503050406030204" pitchFamily="18" charset="0"/>
                        </a:rPr>
                        <m:t> </m:t>
                      </m:r>
                      <m:r>
                        <a:rPr lang="es-ES_tradnl" sz="1600" b="0" i="1" smtClean="0">
                          <a:latin typeface="Cambria Math" panose="02040503050406030204" pitchFamily="18" charset="0"/>
                        </a:rPr>
                        <m:t>𝑟𝑒𝑐𝑡𝑎𝑠</m:t>
                      </m:r>
                      <m:r>
                        <a:rPr lang="es-ES_tradnl" sz="1600" b="0" i="1" smtClean="0">
                          <a:latin typeface="Cambria Math" panose="02040503050406030204" pitchFamily="18" charset="0"/>
                        </a:rPr>
                        <m:t>:  2</m:t>
                      </m:r>
                      <m:sSub>
                        <m:sSubPr>
                          <m:ctrlPr>
                            <a:rPr lang="es-ES_tradnl" sz="1600" b="0" i="1" smtClean="0">
                              <a:latin typeface="Cambria Math" panose="02040503050406030204" pitchFamily="18" charset="0"/>
                            </a:rPr>
                          </m:ctrlPr>
                        </m:sSubPr>
                        <m:e>
                          <m:r>
                            <a:rPr lang="es-ES_tradnl" sz="1600" b="0" i="1" smtClean="0">
                              <a:latin typeface="Cambria Math" panose="02040503050406030204" pitchFamily="18" charset="0"/>
                            </a:rPr>
                            <m:t>𝑥</m:t>
                          </m:r>
                        </m:e>
                        <m:sub>
                          <m:r>
                            <a:rPr lang="es-ES_tradnl" sz="1600" b="0" i="1" smtClean="0">
                              <a:latin typeface="Cambria Math" panose="02040503050406030204" pitchFamily="18" charset="0"/>
                            </a:rPr>
                            <m:t>1</m:t>
                          </m:r>
                        </m:sub>
                      </m:sSub>
                      <m:r>
                        <a:rPr lang="es-ES_tradnl" sz="1600" b="0" i="1" smtClean="0">
                          <a:latin typeface="Cambria Math" panose="02040503050406030204" pitchFamily="18" charset="0"/>
                        </a:rPr>
                        <m:t>+1</m:t>
                      </m:r>
                      <m:r>
                        <a:rPr lang="es-ES" sz="1600" b="0" i="1" smtClean="0">
                          <a:latin typeface="Cambria Math" panose="02040503050406030204" pitchFamily="18" charset="0"/>
                        </a:rPr>
                        <m:t>.</m:t>
                      </m:r>
                      <m:r>
                        <a:rPr lang="es-ES_tradnl" sz="1600" b="0" i="1" smtClean="0">
                          <a:latin typeface="Cambria Math" panose="02040503050406030204" pitchFamily="18" charset="0"/>
                        </a:rPr>
                        <m:t>5 </m:t>
                      </m:r>
                      <m:sSub>
                        <m:sSubPr>
                          <m:ctrlPr>
                            <a:rPr lang="es-ES_tradnl" sz="1600" b="0" i="1" smtClean="0">
                              <a:latin typeface="Cambria Math" panose="02040503050406030204" pitchFamily="18" charset="0"/>
                            </a:rPr>
                          </m:ctrlPr>
                        </m:sSubPr>
                        <m:e>
                          <m:r>
                            <a:rPr lang="es-ES_tradnl" sz="1600" b="0" i="1" smtClean="0">
                              <a:latin typeface="Cambria Math" panose="02040503050406030204" pitchFamily="18" charset="0"/>
                            </a:rPr>
                            <m:t>𝑥</m:t>
                          </m:r>
                        </m:e>
                        <m:sub>
                          <m:r>
                            <a:rPr lang="es-ES_tradnl" sz="1600" b="0" i="1" smtClean="0">
                              <a:latin typeface="Cambria Math" panose="02040503050406030204" pitchFamily="18" charset="0"/>
                            </a:rPr>
                            <m:t>2</m:t>
                          </m:r>
                        </m:sub>
                      </m:sSub>
                      <m:r>
                        <a:rPr lang="es-ES_tradnl" sz="1600" b="0" i="1" smtClean="0">
                          <a:latin typeface="Cambria Math" panose="02040503050406030204" pitchFamily="18" charset="0"/>
                        </a:rPr>
                        <m:t>=</m:t>
                      </m:r>
                      <m:r>
                        <a:rPr lang="es-ES_tradnl" sz="1600" b="0" i="1" smtClean="0">
                          <a:latin typeface="Cambria Math" panose="02040503050406030204" pitchFamily="18" charset="0"/>
                        </a:rPr>
                        <m:t>𝐾</m:t>
                      </m:r>
                      <m:r>
                        <a:rPr lang="es-ES_tradnl" sz="1600" b="0" i="1" smtClean="0">
                          <a:latin typeface="Cambria Math" panose="02040503050406030204" pitchFamily="18" charset="0"/>
                        </a:rPr>
                        <m:t>, </m:t>
                      </m:r>
                      <m:r>
                        <a:rPr lang="es-ES_tradnl" sz="1600" b="0" i="1" smtClean="0">
                          <a:latin typeface="Cambria Math" panose="02040503050406030204" pitchFamily="18" charset="0"/>
                        </a:rPr>
                        <m:t>𝐾</m:t>
                      </m:r>
                      <m:r>
                        <a:rPr lang="es-ES_tradnl" sz="1600" b="0" i="1" smtClean="0">
                          <a:latin typeface="Cambria Math" panose="02040503050406030204" pitchFamily="18" charset="0"/>
                        </a:rPr>
                        <m:t>∈</m:t>
                      </m:r>
                      <m:r>
                        <a:rPr lang="es-ES_tradnl" sz="1600" b="0" i="1" smtClean="0">
                          <a:latin typeface="Cambria Math" panose="02040503050406030204" pitchFamily="18" charset="0"/>
                          <a:ea typeface="Cambria Math" panose="02040503050406030204" pitchFamily="18" charset="0"/>
                        </a:rPr>
                        <m:t>ℝ</m:t>
                      </m:r>
                    </m:oMath>
                  </m:oMathPara>
                </a14:m>
                <a:endParaRPr lang="es-ES" sz="1600" dirty="0"/>
              </a:p>
            </p:txBody>
          </p:sp>
        </mc:Choice>
        <mc:Fallback xmlns="">
          <p:sp>
            <p:nvSpPr>
              <p:cNvPr id="41" name="CuadroTexto 40">
                <a:extLst>
                  <a:ext uri="{FF2B5EF4-FFF2-40B4-BE49-F238E27FC236}">
                    <a16:creationId xmlns:a16="http://schemas.microsoft.com/office/drawing/2014/main" id="{565F518B-5CA5-4B15-8D88-C0E2E3533862}"/>
                  </a:ext>
                </a:extLst>
              </p:cNvPr>
              <p:cNvSpPr txBox="1">
                <a:spLocks noRot="1" noChangeAspect="1" noMove="1" noResize="1" noEditPoints="1" noAdjustHandles="1" noChangeArrowheads="1" noChangeShapeType="1" noTextEdit="1"/>
              </p:cNvSpPr>
              <p:nvPr/>
            </p:nvSpPr>
            <p:spPr>
              <a:xfrm>
                <a:off x="503462" y="1646688"/>
                <a:ext cx="3612079" cy="246221"/>
              </a:xfrm>
              <a:prstGeom prst="rect">
                <a:avLst/>
              </a:prstGeom>
              <a:blipFill>
                <a:blip r:embed="rId2"/>
                <a:stretch>
                  <a:fillRect l="-845" r="-676" b="-19512"/>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A623D4FC-938A-495E-9E37-6770C2607AB2}"/>
                  </a:ext>
                </a:extLst>
              </p:cNvPr>
              <p:cNvSpPr txBox="1"/>
              <p:nvPr/>
            </p:nvSpPr>
            <p:spPr>
              <a:xfrm>
                <a:off x="479986" y="2017686"/>
                <a:ext cx="7052122" cy="338554"/>
              </a:xfrm>
              <a:prstGeom prst="rect">
                <a:avLst/>
              </a:prstGeom>
              <a:noFill/>
            </p:spPr>
            <p:txBody>
              <a:bodyPr wrap="square">
                <a:spAutoFit/>
              </a:bodyPr>
              <a:lstStyle/>
              <a:p>
                <a14:m>
                  <m:oMath xmlns:m="http://schemas.openxmlformats.org/officeDocument/2006/math">
                    <m:r>
                      <a:rPr lang="es-ES_tradnl" sz="1600" b="0" i="1" smtClean="0">
                        <a:latin typeface="Cambria Math" panose="02040503050406030204" pitchFamily="18" charset="0"/>
                      </a:rPr>
                      <m:t>𝑃𝑖𝑛𝑡𝑎𝑚𝑜𝑠</m:t>
                    </m:r>
                    <m:r>
                      <a:rPr lang="es-ES_tradnl" sz="1600" b="0" i="1" smtClean="0">
                        <a:latin typeface="Cambria Math" panose="02040503050406030204" pitchFamily="18" charset="0"/>
                      </a:rPr>
                      <m:t> 2</m:t>
                    </m:r>
                    <m:sSub>
                      <m:sSubPr>
                        <m:ctrlPr>
                          <a:rPr lang="es-ES_tradnl" sz="1600" b="0" i="1" smtClean="0">
                            <a:latin typeface="Cambria Math" panose="02040503050406030204" pitchFamily="18" charset="0"/>
                          </a:rPr>
                        </m:ctrlPr>
                      </m:sSubPr>
                      <m:e>
                        <m:r>
                          <a:rPr lang="es-ES_tradnl" sz="1600" b="0" i="1" smtClean="0">
                            <a:latin typeface="Cambria Math" panose="02040503050406030204" pitchFamily="18" charset="0"/>
                          </a:rPr>
                          <m:t>𝑥</m:t>
                        </m:r>
                      </m:e>
                      <m:sub>
                        <m:r>
                          <a:rPr lang="es-ES_tradnl" sz="1600" b="0" i="1" smtClean="0">
                            <a:latin typeface="Cambria Math" panose="02040503050406030204" pitchFamily="18" charset="0"/>
                          </a:rPr>
                          <m:t>1</m:t>
                        </m:r>
                      </m:sub>
                    </m:sSub>
                    <m:r>
                      <a:rPr lang="es-ES_tradnl" sz="1600" b="0" i="1" smtClean="0">
                        <a:latin typeface="Cambria Math" panose="02040503050406030204" pitchFamily="18" charset="0"/>
                      </a:rPr>
                      <m:t>+1</m:t>
                    </m:r>
                    <m:r>
                      <a:rPr lang="es-ES" sz="1600" b="0" i="1" smtClean="0">
                        <a:latin typeface="Cambria Math" panose="02040503050406030204" pitchFamily="18" charset="0"/>
                      </a:rPr>
                      <m:t>.</m:t>
                    </m:r>
                    <m:r>
                      <a:rPr lang="es-ES_tradnl" sz="1600" b="0" i="1" smtClean="0">
                        <a:latin typeface="Cambria Math" panose="02040503050406030204" pitchFamily="18" charset="0"/>
                      </a:rPr>
                      <m:t>5 </m:t>
                    </m:r>
                    <m:sSub>
                      <m:sSubPr>
                        <m:ctrlPr>
                          <a:rPr lang="es-ES_tradnl" sz="1600" b="0" i="1" smtClean="0">
                            <a:latin typeface="Cambria Math" panose="02040503050406030204" pitchFamily="18" charset="0"/>
                          </a:rPr>
                        </m:ctrlPr>
                      </m:sSubPr>
                      <m:e>
                        <m:r>
                          <a:rPr lang="es-ES_tradnl" sz="1600" b="0" i="1" smtClean="0">
                            <a:latin typeface="Cambria Math" panose="02040503050406030204" pitchFamily="18" charset="0"/>
                          </a:rPr>
                          <m:t>𝑥</m:t>
                        </m:r>
                      </m:e>
                      <m:sub>
                        <m:r>
                          <a:rPr lang="es-ES_tradnl" sz="1600" b="0" i="1" smtClean="0">
                            <a:latin typeface="Cambria Math" panose="02040503050406030204" pitchFamily="18" charset="0"/>
                          </a:rPr>
                          <m:t>2</m:t>
                        </m:r>
                      </m:sub>
                    </m:sSub>
                    <m:r>
                      <a:rPr lang="es-ES_tradnl" sz="1600" b="0" i="1" smtClean="0">
                        <a:latin typeface="Cambria Math" panose="02040503050406030204" pitchFamily="18" charset="0"/>
                      </a:rPr>
                      <m:t>=</m:t>
                    </m:r>
                  </m:oMath>
                </a14:m>
                <a:r>
                  <a:rPr lang="es-ES" sz="1600" dirty="0"/>
                  <a:t>0 y después trazamos paralelas.</a:t>
                </a:r>
              </a:p>
            </p:txBody>
          </p:sp>
        </mc:Choice>
        <mc:Fallback xmlns="">
          <p:sp>
            <p:nvSpPr>
              <p:cNvPr id="42" name="CuadroTexto 41">
                <a:extLst>
                  <a:ext uri="{FF2B5EF4-FFF2-40B4-BE49-F238E27FC236}">
                    <a16:creationId xmlns:a16="http://schemas.microsoft.com/office/drawing/2014/main" id="{A623D4FC-938A-495E-9E37-6770C2607AB2}"/>
                  </a:ext>
                </a:extLst>
              </p:cNvPr>
              <p:cNvSpPr txBox="1">
                <a:spLocks noRot="1" noChangeAspect="1" noMove="1" noResize="1" noEditPoints="1" noAdjustHandles="1" noChangeArrowheads="1" noChangeShapeType="1" noTextEdit="1"/>
              </p:cNvSpPr>
              <p:nvPr/>
            </p:nvSpPr>
            <p:spPr>
              <a:xfrm>
                <a:off x="479986" y="2017686"/>
                <a:ext cx="7052122" cy="338554"/>
              </a:xfrm>
              <a:prstGeom prst="rect">
                <a:avLst/>
              </a:prstGeom>
              <a:blipFill>
                <a:blip r:embed="rId3"/>
                <a:stretch>
                  <a:fillRect t="-5357" b="-2142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3" name="CuadroTexto 42">
                <a:extLst>
                  <a:ext uri="{FF2B5EF4-FFF2-40B4-BE49-F238E27FC236}">
                    <a16:creationId xmlns:a16="http://schemas.microsoft.com/office/drawing/2014/main" id="{F0411E51-05E1-4AE5-A024-A761AFB1655C}"/>
                  </a:ext>
                </a:extLst>
              </p:cNvPr>
              <p:cNvSpPr txBox="1"/>
              <p:nvPr/>
            </p:nvSpPr>
            <p:spPr>
              <a:xfrm>
                <a:off x="524144" y="2494520"/>
                <a:ext cx="2186809" cy="2062103"/>
              </a:xfrm>
              <a:prstGeom prst="rect">
                <a:avLst/>
              </a:prstGeom>
              <a:noFill/>
            </p:spPr>
            <p:txBody>
              <a:bodyPr wrap="square">
                <a:spAutoFit/>
              </a:bodyPr>
              <a:lstStyle/>
              <a:p>
                <a:r>
                  <a:rPr lang="es-ES" sz="1600" dirty="0"/>
                  <a:t>Dirección de máx. crecimiento; vector gradiente: </a:t>
                </a:r>
              </a:p>
              <a:p>
                <a:pPr/>
                <a14:m>
                  <m:oMathPara xmlns:m="http://schemas.openxmlformats.org/officeDocument/2006/math">
                    <m:oMathParaPr>
                      <m:jc m:val="centerGroup"/>
                    </m:oMathParaPr>
                    <m:oMath xmlns:m="http://schemas.openxmlformats.org/officeDocument/2006/math">
                      <m:r>
                        <a:rPr lang="es-ES_tradnl" sz="1600" b="0" i="1" smtClean="0">
                          <a:latin typeface="Cambria Math" panose="02040503050406030204" pitchFamily="18" charset="0"/>
                        </a:rPr>
                        <m:t>𝑐</m:t>
                      </m:r>
                      <m:r>
                        <a:rPr lang="es-ES_tradnl" sz="1600" b="0" i="1" smtClean="0">
                          <a:latin typeface="Cambria Math" panose="02040503050406030204" pitchFamily="18" charset="0"/>
                        </a:rPr>
                        <m:t>=</m:t>
                      </m:r>
                      <m:d>
                        <m:dPr>
                          <m:ctrlPr>
                            <a:rPr lang="es-ES_tradnl" sz="1600" b="0" i="1" smtClean="0">
                              <a:latin typeface="Cambria Math" panose="02040503050406030204" pitchFamily="18" charset="0"/>
                            </a:rPr>
                          </m:ctrlPr>
                        </m:dPr>
                        <m:e>
                          <m:r>
                            <a:rPr lang="es-ES_tradnl" sz="1600" b="0" i="1" smtClean="0">
                              <a:latin typeface="Cambria Math" panose="02040503050406030204" pitchFamily="18" charset="0"/>
                            </a:rPr>
                            <m:t>2, 1.5</m:t>
                          </m:r>
                        </m:e>
                      </m:d>
                    </m:oMath>
                  </m:oMathPara>
                </a14:m>
                <a:endParaRPr lang="es-ES_tradnl" sz="1600" b="0" dirty="0"/>
              </a:p>
              <a:p>
                <a:endParaRPr lang="es-ES" sz="1600" dirty="0"/>
              </a:p>
              <a:p>
                <a:r>
                  <a:rPr lang="es-ES" sz="1600" dirty="0"/>
                  <a:t>El vector gradiente coincide con vector de costes. </a:t>
                </a:r>
              </a:p>
            </p:txBody>
          </p:sp>
        </mc:Choice>
        <mc:Fallback xmlns="">
          <p:sp>
            <p:nvSpPr>
              <p:cNvPr id="43" name="CuadroTexto 42">
                <a:extLst>
                  <a:ext uri="{FF2B5EF4-FFF2-40B4-BE49-F238E27FC236}">
                    <a16:creationId xmlns:a16="http://schemas.microsoft.com/office/drawing/2014/main" id="{F0411E51-05E1-4AE5-A024-A761AFB1655C}"/>
                  </a:ext>
                </a:extLst>
              </p:cNvPr>
              <p:cNvSpPr txBox="1">
                <a:spLocks noRot="1" noChangeAspect="1" noMove="1" noResize="1" noEditPoints="1" noAdjustHandles="1" noChangeArrowheads="1" noChangeShapeType="1" noTextEdit="1"/>
              </p:cNvSpPr>
              <p:nvPr/>
            </p:nvSpPr>
            <p:spPr>
              <a:xfrm>
                <a:off x="524144" y="2494520"/>
                <a:ext cx="2186809" cy="2062103"/>
              </a:xfrm>
              <a:prstGeom prst="rect">
                <a:avLst/>
              </a:prstGeom>
              <a:blipFill>
                <a:blip r:embed="rId4"/>
                <a:stretch>
                  <a:fillRect l="-1671" t="-888" r="-836" b="-295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FD3F677F-4E74-4C17-9AC4-2D4E4F07E85C}"/>
                  </a:ext>
                </a:extLst>
              </p:cNvPr>
              <p:cNvSpPr txBox="1"/>
              <p:nvPr/>
            </p:nvSpPr>
            <p:spPr>
              <a:xfrm>
                <a:off x="5437049" y="5021819"/>
                <a:ext cx="532453"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_tradnl" sz="1000" b="0" i="1" smtClean="0">
                              <a:solidFill>
                                <a:schemeClr val="accent6">
                                  <a:lumMod val="60000"/>
                                  <a:lumOff val="40000"/>
                                </a:schemeClr>
                              </a:solidFill>
                              <a:latin typeface="Cambria Math" panose="02040503050406030204" pitchFamily="18" charset="0"/>
                            </a:rPr>
                          </m:ctrlPr>
                        </m:sSubPr>
                        <m:e>
                          <m:r>
                            <a:rPr lang="es-ES_tradnl" sz="1000" b="0" i="1" smtClean="0">
                              <a:solidFill>
                                <a:schemeClr val="accent6">
                                  <a:lumMod val="60000"/>
                                  <a:lumOff val="40000"/>
                                </a:schemeClr>
                              </a:solidFill>
                              <a:latin typeface="Cambria Math" panose="02040503050406030204" pitchFamily="18" charset="0"/>
                            </a:rPr>
                            <m:t>𝑥</m:t>
                          </m:r>
                        </m:e>
                        <m:sub>
                          <m:r>
                            <a:rPr lang="es-ES_tradnl" sz="1000" b="0" i="1" smtClean="0">
                              <a:solidFill>
                                <a:schemeClr val="accent6">
                                  <a:lumMod val="60000"/>
                                  <a:lumOff val="40000"/>
                                </a:schemeClr>
                              </a:solidFill>
                              <a:latin typeface="Cambria Math" panose="02040503050406030204" pitchFamily="18" charset="0"/>
                            </a:rPr>
                            <m:t>1</m:t>
                          </m:r>
                        </m:sub>
                      </m:sSub>
                      <m:r>
                        <a:rPr lang="es-ES_tradnl" sz="1000" b="0" i="1" smtClean="0">
                          <a:solidFill>
                            <a:schemeClr val="accent6">
                              <a:lumMod val="60000"/>
                              <a:lumOff val="40000"/>
                            </a:schemeClr>
                          </a:solidFill>
                          <a:latin typeface="Cambria Math" panose="02040503050406030204" pitchFamily="18" charset="0"/>
                        </a:rPr>
                        <m:t>=400</m:t>
                      </m:r>
                    </m:oMath>
                  </m:oMathPara>
                </a14:m>
                <a:endParaRPr lang="es-ES" sz="1000" dirty="0">
                  <a:solidFill>
                    <a:schemeClr val="accent6">
                      <a:lumMod val="60000"/>
                      <a:lumOff val="40000"/>
                    </a:schemeClr>
                  </a:solidFill>
                </a:endParaRPr>
              </a:p>
            </p:txBody>
          </p:sp>
        </mc:Choice>
        <mc:Fallback xmlns="">
          <p:sp>
            <p:nvSpPr>
              <p:cNvPr id="44" name="CuadroTexto 43">
                <a:extLst>
                  <a:ext uri="{FF2B5EF4-FFF2-40B4-BE49-F238E27FC236}">
                    <a16:creationId xmlns:a16="http://schemas.microsoft.com/office/drawing/2014/main" id="{FD3F677F-4E74-4C17-9AC4-2D4E4F07E85C}"/>
                  </a:ext>
                </a:extLst>
              </p:cNvPr>
              <p:cNvSpPr txBox="1">
                <a:spLocks noRot="1" noChangeAspect="1" noMove="1" noResize="1" noEditPoints="1" noAdjustHandles="1" noChangeArrowheads="1" noChangeShapeType="1" noTextEdit="1"/>
              </p:cNvSpPr>
              <p:nvPr/>
            </p:nvSpPr>
            <p:spPr>
              <a:xfrm>
                <a:off x="5437049" y="5021819"/>
                <a:ext cx="532453" cy="153888"/>
              </a:xfrm>
              <a:prstGeom prst="rect">
                <a:avLst/>
              </a:prstGeom>
              <a:blipFill>
                <a:blip r:embed="rId5"/>
                <a:stretch>
                  <a:fillRect l="-3448" r="-6897" b="-16000"/>
                </a:stretch>
              </a:blipFill>
            </p:spPr>
            <p:txBody>
              <a:bodyPr/>
              <a:lstStyle/>
              <a:p>
                <a:r>
                  <a:rPr lang="es-ES">
                    <a:noFill/>
                  </a:rPr>
                  <a:t> </a:t>
                </a:r>
              </a:p>
            </p:txBody>
          </p:sp>
        </mc:Fallback>
      </mc:AlternateContent>
      <p:grpSp>
        <p:nvGrpSpPr>
          <p:cNvPr id="45" name="Grupo 44">
            <a:extLst>
              <a:ext uri="{FF2B5EF4-FFF2-40B4-BE49-F238E27FC236}">
                <a16:creationId xmlns:a16="http://schemas.microsoft.com/office/drawing/2014/main" id="{E8F94637-8D04-421A-A7C1-B478A5F8AA93}"/>
              </a:ext>
            </a:extLst>
          </p:cNvPr>
          <p:cNvGrpSpPr/>
          <p:nvPr/>
        </p:nvGrpSpPr>
        <p:grpSpPr>
          <a:xfrm>
            <a:off x="3733800" y="2606254"/>
            <a:ext cx="5186255" cy="2577057"/>
            <a:chOff x="3962400" y="3593532"/>
            <a:chExt cx="5186255" cy="2577057"/>
          </a:xfrm>
        </p:grpSpPr>
        <p:grpSp>
          <p:nvGrpSpPr>
            <p:cNvPr id="46" name="Grupo 45">
              <a:extLst>
                <a:ext uri="{FF2B5EF4-FFF2-40B4-BE49-F238E27FC236}">
                  <a16:creationId xmlns:a16="http://schemas.microsoft.com/office/drawing/2014/main" id="{BDA5DDAA-E425-46AC-992D-C1B857FFE331}"/>
                </a:ext>
              </a:extLst>
            </p:cNvPr>
            <p:cNvGrpSpPr/>
            <p:nvPr/>
          </p:nvGrpSpPr>
          <p:grpSpPr>
            <a:xfrm>
              <a:off x="3962400" y="3593532"/>
              <a:ext cx="5186255" cy="2577057"/>
              <a:chOff x="3962400" y="3593532"/>
              <a:chExt cx="5186255" cy="2577057"/>
            </a:xfrm>
          </p:grpSpPr>
          <p:pic>
            <p:nvPicPr>
              <p:cNvPr id="49" name="Imagen 48">
                <a:extLst>
                  <a:ext uri="{FF2B5EF4-FFF2-40B4-BE49-F238E27FC236}">
                    <a16:creationId xmlns:a16="http://schemas.microsoft.com/office/drawing/2014/main" id="{F62F870A-D4C0-4EDF-A743-09271964BFFB}"/>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contrast="-40000"/>
                        </a14:imgEffect>
                      </a14:imgLayer>
                    </a14:imgProps>
                  </a:ext>
                </a:extLst>
              </a:blip>
              <a:srcRect r="21603" b="32536"/>
              <a:stretch/>
            </p:blipFill>
            <p:spPr>
              <a:xfrm>
                <a:off x="3962400" y="3593532"/>
                <a:ext cx="4301134" cy="2423169"/>
              </a:xfrm>
              <a:prstGeom prst="rect">
                <a:avLst/>
              </a:prstGeom>
            </p:spPr>
          </p:pic>
          <mc:AlternateContent xmlns:mc="http://schemas.openxmlformats.org/markup-compatibility/2006" xmlns:a14="http://schemas.microsoft.com/office/drawing/2010/main">
            <mc:Choice Requires="a14">
              <p:sp>
                <p:nvSpPr>
                  <p:cNvPr id="50" name="CuadroTexto 49">
                    <a:extLst>
                      <a:ext uri="{FF2B5EF4-FFF2-40B4-BE49-F238E27FC236}">
                        <a16:creationId xmlns:a16="http://schemas.microsoft.com/office/drawing/2014/main" id="{7E5142A4-89DB-43F1-A891-D4E7DD48AFAC}"/>
                      </a:ext>
                    </a:extLst>
                  </p:cNvPr>
                  <p:cNvSpPr txBox="1"/>
                  <p:nvPr/>
                </p:nvSpPr>
                <p:spPr>
                  <a:xfrm>
                    <a:off x="7623121" y="4444883"/>
                    <a:ext cx="535403"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_tradnl" sz="1000" b="0" i="1" smtClean="0">
                                  <a:solidFill>
                                    <a:schemeClr val="bg1">
                                      <a:lumMod val="50000"/>
                                    </a:schemeClr>
                                  </a:solidFill>
                                  <a:latin typeface="Cambria Math" panose="02040503050406030204" pitchFamily="18" charset="0"/>
                                </a:rPr>
                              </m:ctrlPr>
                            </m:sSubPr>
                            <m:e>
                              <m:r>
                                <a:rPr lang="es-ES_tradnl" sz="1000" b="0" i="1" smtClean="0">
                                  <a:solidFill>
                                    <a:schemeClr val="bg1">
                                      <a:lumMod val="50000"/>
                                    </a:schemeClr>
                                  </a:solidFill>
                                  <a:latin typeface="Cambria Math" panose="02040503050406030204" pitchFamily="18" charset="0"/>
                                </a:rPr>
                                <m:t>𝑥</m:t>
                              </m:r>
                            </m:e>
                            <m:sub>
                              <m:r>
                                <a:rPr lang="es-ES_tradnl" sz="1000" b="0" i="1" smtClean="0">
                                  <a:solidFill>
                                    <a:schemeClr val="bg1">
                                      <a:lumMod val="50000"/>
                                    </a:schemeClr>
                                  </a:solidFill>
                                  <a:latin typeface="Cambria Math" panose="02040503050406030204" pitchFamily="18" charset="0"/>
                                </a:rPr>
                                <m:t>2</m:t>
                              </m:r>
                            </m:sub>
                          </m:sSub>
                          <m:r>
                            <a:rPr lang="es-ES_tradnl" sz="1000" b="0" i="1" smtClean="0">
                              <a:solidFill>
                                <a:schemeClr val="bg1">
                                  <a:lumMod val="50000"/>
                                </a:schemeClr>
                              </a:solidFill>
                              <a:latin typeface="Cambria Math" panose="02040503050406030204" pitchFamily="18" charset="0"/>
                            </a:rPr>
                            <m:t>=700</m:t>
                          </m:r>
                        </m:oMath>
                      </m:oMathPara>
                    </a14:m>
                    <a:endParaRPr lang="es-ES" sz="1000" dirty="0">
                      <a:solidFill>
                        <a:schemeClr val="bg1">
                          <a:lumMod val="50000"/>
                        </a:schemeClr>
                      </a:solidFill>
                    </a:endParaRPr>
                  </a:p>
                </p:txBody>
              </p:sp>
            </mc:Choice>
            <mc:Fallback xmlns="">
              <p:sp>
                <p:nvSpPr>
                  <p:cNvPr id="11" name="CuadroTexto 10">
                    <a:extLst>
                      <a:ext uri="{FF2B5EF4-FFF2-40B4-BE49-F238E27FC236}">
                        <a16:creationId xmlns:a16="http://schemas.microsoft.com/office/drawing/2014/main" id="{26140481-1736-4520-A5E9-B94C3DFDB135}"/>
                      </a:ext>
                    </a:extLst>
                  </p:cNvPr>
                  <p:cNvSpPr txBox="1">
                    <a:spLocks noRot="1" noChangeAspect="1" noMove="1" noResize="1" noEditPoints="1" noAdjustHandles="1" noChangeArrowheads="1" noChangeShapeType="1" noTextEdit="1"/>
                  </p:cNvSpPr>
                  <p:nvPr/>
                </p:nvSpPr>
                <p:spPr>
                  <a:xfrm>
                    <a:off x="7623121" y="4444883"/>
                    <a:ext cx="535403" cy="153888"/>
                  </a:xfrm>
                  <a:prstGeom prst="rect">
                    <a:avLst/>
                  </a:prstGeom>
                  <a:blipFill>
                    <a:blip r:embed="rId8"/>
                    <a:stretch>
                      <a:fillRect l="-3448" r="-6897" b="-1600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51" name="CuadroTexto 50">
                    <a:extLst>
                      <a:ext uri="{FF2B5EF4-FFF2-40B4-BE49-F238E27FC236}">
                        <a16:creationId xmlns:a16="http://schemas.microsoft.com/office/drawing/2014/main" id="{E86B2336-EBC2-4618-877D-C4CC9A43F17E}"/>
                      </a:ext>
                    </a:extLst>
                  </p:cNvPr>
                  <p:cNvSpPr txBox="1"/>
                  <p:nvPr/>
                </p:nvSpPr>
                <p:spPr>
                  <a:xfrm>
                    <a:off x="8306758" y="5562600"/>
                    <a:ext cx="841897"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_tradnl" sz="1000" b="0" i="1" smtClean="0">
                                  <a:solidFill>
                                    <a:srgbClr val="7030A0"/>
                                  </a:solidFill>
                                  <a:latin typeface="Cambria Math" panose="02040503050406030204" pitchFamily="18" charset="0"/>
                                </a:rPr>
                              </m:ctrlPr>
                            </m:sSubPr>
                            <m:e>
                              <m:r>
                                <a:rPr lang="es-ES_tradnl" sz="1000" b="0" i="1" smtClean="0">
                                  <a:solidFill>
                                    <a:srgbClr val="7030A0"/>
                                  </a:solidFill>
                                  <a:latin typeface="Cambria Math" panose="02040503050406030204" pitchFamily="18" charset="0"/>
                                </a:rPr>
                                <m:t>𝑥</m:t>
                              </m:r>
                            </m:e>
                            <m:sub>
                              <m:r>
                                <a:rPr lang="es-ES_tradnl" sz="1000" b="0" i="1" smtClean="0">
                                  <a:solidFill>
                                    <a:srgbClr val="7030A0"/>
                                  </a:solidFill>
                                  <a:latin typeface="Cambria Math" panose="02040503050406030204" pitchFamily="18" charset="0"/>
                                </a:rPr>
                                <m:t>2</m:t>
                              </m:r>
                            </m:sub>
                          </m:sSub>
                          <m:r>
                            <a:rPr lang="es-ES_tradnl" sz="1000" b="0" i="1" smtClean="0">
                              <a:solidFill>
                                <a:srgbClr val="7030A0"/>
                              </a:solidFill>
                              <a:latin typeface="Cambria Math" panose="02040503050406030204" pitchFamily="18" charset="0"/>
                            </a:rPr>
                            <m:t>=800 −</m:t>
                          </m:r>
                          <m:sSub>
                            <m:sSubPr>
                              <m:ctrlPr>
                                <a:rPr lang="es-ES_tradnl" sz="1000" b="0" i="1" smtClean="0">
                                  <a:solidFill>
                                    <a:srgbClr val="7030A0"/>
                                  </a:solidFill>
                                  <a:latin typeface="Cambria Math" panose="02040503050406030204" pitchFamily="18" charset="0"/>
                                </a:rPr>
                              </m:ctrlPr>
                            </m:sSubPr>
                            <m:e>
                              <m:r>
                                <a:rPr lang="es-ES_tradnl" sz="1000" b="0" i="1" smtClean="0">
                                  <a:solidFill>
                                    <a:srgbClr val="7030A0"/>
                                  </a:solidFill>
                                  <a:latin typeface="Cambria Math" panose="02040503050406030204" pitchFamily="18" charset="0"/>
                                </a:rPr>
                                <m:t>𝑥</m:t>
                              </m:r>
                            </m:e>
                            <m:sub>
                              <m:r>
                                <a:rPr lang="es-ES_tradnl" sz="1000" b="0" i="1" smtClean="0">
                                  <a:solidFill>
                                    <a:srgbClr val="7030A0"/>
                                  </a:solidFill>
                                  <a:latin typeface="Cambria Math" panose="02040503050406030204" pitchFamily="18" charset="0"/>
                                </a:rPr>
                                <m:t>1</m:t>
                              </m:r>
                            </m:sub>
                          </m:sSub>
                        </m:oMath>
                      </m:oMathPara>
                    </a14:m>
                    <a:endParaRPr lang="es-ES" sz="1000" dirty="0">
                      <a:solidFill>
                        <a:srgbClr val="7030A0"/>
                      </a:solidFill>
                    </a:endParaRPr>
                  </a:p>
                </p:txBody>
              </p:sp>
            </mc:Choice>
            <mc:Fallback xmlns="">
              <p:sp>
                <p:nvSpPr>
                  <p:cNvPr id="12" name="CuadroTexto 11">
                    <a:extLst>
                      <a:ext uri="{FF2B5EF4-FFF2-40B4-BE49-F238E27FC236}">
                        <a16:creationId xmlns:a16="http://schemas.microsoft.com/office/drawing/2014/main" id="{7FAF6539-24D8-49CE-A91E-7BFFF00152E0}"/>
                      </a:ext>
                    </a:extLst>
                  </p:cNvPr>
                  <p:cNvSpPr txBox="1">
                    <a:spLocks noRot="1" noChangeAspect="1" noMove="1" noResize="1" noEditPoints="1" noAdjustHandles="1" noChangeArrowheads="1" noChangeShapeType="1" noTextEdit="1"/>
                  </p:cNvSpPr>
                  <p:nvPr/>
                </p:nvSpPr>
                <p:spPr>
                  <a:xfrm>
                    <a:off x="8306758" y="5562600"/>
                    <a:ext cx="841897" cy="153888"/>
                  </a:xfrm>
                  <a:prstGeom prst="rect">
                    <a:avLst/>
                  </a:prstGeom>
                  <a:blipFill>
                    <a:blip r:embed="rId9"/>
                    <a:stretch>
                      <a:fillRect l="-2174" r="-1449" b="-16000"/>
                    </a:stretch>
                  </a:blipFill>
                </p:spPr>
                <p:txBody>
                  <a:bodyPr/>
                  <a:lstStyle/>
                  <a:p>
                    <a:r>
                      <a:rPr lang="es-ES">
                        <a:noFill/>
                      </a:rPr>
                      <a:t> </a:t>
                    </a:r>
                  </a:p>
                </p:txBody>
              </p:sp>
            </mc:Fallback>
          </mc:AlternateContent>
          <p:cxnSp>
            <p:nvCxnSpPr>
              <p:cNvPr id="52" name="Conector recto 51">
                <a:extLst>
                  <a:ext uri="{FF2B5EF4-FFF2-40B4-BE49-F238E27FC236}">
                    <a16:creationId xmlns:a16="http://schemas.microsoft.com/office/drawing/2014/main" id="{9A057B7F-0A42-4218-9E65-B69799108247}"/>
                  </a:ext>
                </a:extLst>
              </p:cNvPr>
              <p:cNvCxnSpPr/>
              <p:nvPr/>
            </p:nvCxnSpPr>
            <p:spPr>
              <a:xfrm>
                <a:off x="5867400" y="3733800"/>
                <a:ext cx="0" cy="2282901"/>
              </a:xfrm>
              <a:prstGeom prst="line">
                <a:avLst/>
              </a:prstGeom>
              <a:ln w="28575">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CuadroTexto 52">
                    <a:extLst>
                      <a:ext uri="{FF2B5EF4-FFF2-40B4-BE49-F238E27FC236}">
                        <a16:creationId xmlns:a16="http://schemas.microsoft.com/office/drawing/2014/main" id="{4848E0A4-7C41-45B3-876B-D80D3A2611DC}"/>
                      </a:ext>
                    </a:extLst>
                  </p:cNvPr>
                  <p:cNvSpPr txBox="1"/>
                  <p:nvPr/>
                </p:nvSpPr>
                <p:spPr>
                  <a:xfrm>
                    <a:off x="7061256" y="6016701"/>
                    <a:ext cx="982961"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_tradnl" sz="1000" b="0" i="1" smtClean="0">
                                  <a:solidFill>
                                    <a:schemeClr val="accent1">
                                      <a:lumMod val="50000"/>
                                    </a:schemeClr>
                                  </a:solidFill>
                                  <a:latin typeface="Cambria Math" panose="02040503050406030204" pitchFamily="18" charset="0"/>
                                </a:rPr>
                              </m:ctrlPr>
                            </m:sSubPr>
                            <m:e>
                              <m:r>
                                <a:rPr lang="es-ES_tradnl" sz="1000" b="0" i="1" smtClean="0">
                                  <a:solidFill>
                                    <a:schemeClr val="accent1">
                                      <a:lumMod val="50000"/>
                                    </a:schemeClr>
                                  </a:solidFill>
                                  <a:latin typeface="Cambria Math" panose="02040503050406030204" pitchFamily="18" charset="0"/>
                                </a:rPr>
                                <m:t>𝑥</m:t>
                              </m:r>
                            </m:e>
                            <m:sub>
                              <m:r>
                                <a:rPr lang="es-ES_tradnl" sz="1000" b="0" i="1" smtClean="0">
                                  <a:solidFill>
                                    <a:schemeClr val="accent1">
                                      <a:lumMod val="50000"/>
                                    </a:schemeClr>
                                  </a:solidFill>
                                  <a:latin typeface="Cambria Math" panose="02040503050406030204" pitchFamily="18" charset="0"/>
                                </a:rPr>
                                <m:t>2</m:t>
                              </m:r>
                            </m:sub>
                          </m:sSub>
                          <m:r>
                            <a:rPr lang="es-ES_tradnl" sz="1000" b="0" i="1" smtClean="0">
                              <a:solidFill>
                                <a:schemeClr val="accent1">
                                  <a:lumMod val="50000"/>
                                </a:schemeClr>
                              </a:solidFill>
                              <a:latin typeface="Cambria Math" panose="02040503050406030204" pitchFamily="18" charset="0"/>
                            </a:rPr>
                            <m:t>=1000 −2</m:t>
                          </m:r>
                          <m:sSub>
                            <m:sSubPr>
                              <m:ctrlPr>
                                <a:rPr lang="es-ES_tradnl" sz="1000" b="0" i="1" smtClean="0">
                                  <a:solidFill>
                                    <a:schemeClr val="accent1">
                                      <a:lumMod val="50000"/>
                                    </a:schemeClr>
                                  </a:solidFill>
                                  <a:latin typeface="Cambria Math" panose="02040503050406030204" pitchFamily="18" charset="0"/>
                                </a:rPr>
                              </m:ctrlPr>
                            </m:sSubPr>
                            <m:e>
                              <m:r>
                                <a:rPr lang="es-ES_tradnl" sz="1000" b="0" i="1" smtClean="0">
                                  <a:solidFill>
                                    <a:schemeClr val="accent1">
                                      <a:lumMod val="50000"/>
                                    </a:schemeClr>
                                  </a:solidFill>
                                  <a:latin typeface="Cambria Math" panose="02040503050406030204" pitchFamily="18" charset="0"/>
                                </a:rPr>
                                <m:t>𝑥</m:t>
                              </m:r>
                            </m:e>
                            <m:sub>
                              <m:r>
                                <a:rPr lang="es-ES_tradnl" sz="1000" b="0" i="1" smtClean="0">
                                  <a:solidFill>
                                    <a:schemeClr val="accent1">
                                      <a:lumMod val="50000"/>
                                    </a:schemeClr>
                                  </a:solidFill>
                                  <a:latin typeface="Cambria Math" panose="02040503050406030204" pitchFamily="18" charset="0"/>
                                </a:rPr>
                                <m:t>1</m:t>
                              </m:r>
                            </m:sub>
                          </m:sSub>
                        </m:oMath>
                      </m:oMathPara>
                    </a14:m>
                    <a:endParaRPr lang="es-ES" sz="1000" dirty="0">
                      <a:solidFill>
                        <a:schemeClr val="accent1">
                          <a:lumMod val="50000"/>
                        </a:schemeClr>
                      </a:solidFill>
                    </a:endParaRPr>
                  </a:p>
                </p:txBody>
              </p:sp>
            </mc:Choice>
            <mc:Fallback xmlns="">
              <p:sp>
                <p:nvSpPr>
                  <p:cNvPr id="13" name="CuadroTexto 12">
                    <a:extLst>
                      <a:ext uri="{FF2B5EF4-FFF2-40B4-BE49-F238E27FC236}">
                        <a16:creationId xmlns:a16="http://schemas.microsoft.com/office/drawing/2014/main" id="{77B2BAFD-E533-483F-99E9-56B93CA23601}"/>
                      </a:ext>
                    </a:extLst>
                  </p:cNvPr>
                  <p:cNvSpPr txBox="1">
                    <a:spLocks noRot="1" noChangeAspect="1" noMove="1" noResize="1" noEditPoints="1" noAdjustHandles="1" noChangeArrowheads="1" noChangeShapeType="1" noTextEdit="1"/>
                  </p:cNvSpPr>
                  <p:nvPr/>
                </p:nvSpPr>
                <p:spPr>
                  <a:xfrm>
                    <a:off x="7061256" y="6016701"/>
                    <a:ext cx="982961" cy="153888"/>
                  </a:xfrm>
                  <a:prstGeom prst="rect">
                    <a:avLst/>
                  </a:prstGeom>
                  <a:blipFill>
                    <a:blip r:embed="rId10"/>
                    <a:stretch>
                      <a:fillRect l="-1235" r="-617" b="-16000"/>
                    </a:stretch>
                  </a:blipFill>
                </p:spPr>
                <p:txBody>
                  <a:bodyPr/>
                  <a:lstStyle/>
                  <a:p>
                    <a:r>
                      <a:rPr lang="es-ES">
                        <a:noFill/>
                      </a:rPr>
                      <a:t> </a:t>
                    </a:r>
                  </a:p>
                </p:txBody>
              </p:sp>
            </mc:Fallback>
          </mc:AlternateContent>
        </p:grpSp>
        <mc:AlternateContent xmlns:mc="http://schemas.openxmlformats.org/markup-compatibility/2006" xmlns:a14="http://schemas.microsoft.com/office/drawing/2010/main">
          <mc:Choice Requires="a14">
            <p:sp>
              <p:nvSpPr>
                <p:cNvPr id="47" name="CuadroTexto 46">
                  <a:extLst>
                    <a:ext uri="{FF2B5EF4-FFF2-40B4-BE49-F238E27FC236}">
                      <a16:creationId xmlns:a16="http://schemas.microsoft.com/office/drawing/2014/main" id="{E891A6EA-8954-454B-B9E7-E6B0F5EA16EB}"/>
                    </a:ext>
                  </a:extLst>
                </p:cNvPr>
                <p:cNvSpPr txBox="1"/>
                <p:nvPr/>
              </p:nvSpPr>
              <p:spPr>
                <a:xfrm>
                  <a:off x="4447819" y="3639834"/>
                  <a:ext cx="352781"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sz="1400" b="0" i="1" smtClean="0">
                                <a:solidFill>
                                  <a:schemeClr val="bg1">
                                    <a:lumMod val="50000"/>
                                  </a:schemeClr>
                                </a:solidFill>
                                <a:latin typeface="Cambria Math" panose="02040503050406030204" pitchFamily="18" charset="0"/>
                              </a:rPr>
                            </m:ctrlPr>
                          </m:sSubPr>
                          <m:e>
                            <m:r>
                              <a:rPr lang="es-ES_tradnl" sz="1400" b="0" i="1" smtClean="0">
                                <a:solidFill>
                                  <a:schemeClr val="bg1">
                                    <a:lumMod val="50000"/>
                                  </a:schemeClr>
                                </a:solidFill>
                                <a:latin typeface="Cambria Math" panose="02040503050406030204" pitchFamily="18" charset="0"/>
                              </a:rPr>
                              <m:t>𝑥</m:t>
                            </m:r>
                          </m:e>
                          <m:sub>
                            <m:r>
                              <a:rPr lang="es-ES_tradnl" sz="1400" b="0" i="1" smtClean="0">
                                <a:solidFill>
                                  <a:schemeClr val="bg1">
                                    <a:lumMod val="50000"/>
                                  </a:schemeClr>
                                </a:solidFill>
                                <a:latin typeface="Cambria Math" panose="02040503050406030204" pitchFamily="18" charset="0"/>
                              </a:rPr>
                              <m:t>2</m:t>
                            </m:r>
                          </m:sub>
                        </m:sSub>
                      </m:oMath>
                    </m:oMathPara>
                  </a14:m>
                  <a:endParaRPr lang="es-ES" sz="1400" dirty="0">
                    <a:solidFill>
                      <a:schemeClr val="bg1">
                        <a:lumMod val="50000"/>
                      </a:schemeClr>
                    </a:solidFill>
                  </a:endParaRPr>
                </a:p>
              </p:txBody>
            </p:sp>
          </mc:Choice>
          <mc:Fallback xmlns="">
            <p:sp>
              <p:nvSpPr>
                <p:cNvPr id="18" name="CuadroTexto 17">
                  <a:extLst>
                    <a:ext uri="{FF2B5EF4-FFF2-40B4-BE49-F238E27FC236}">
                      <a16:creationId xmlns:a16="http://schemas.microsoft.com/office/drawing/2014/main" id="{BF827E02-D6B2-4C73-BA7F-B64B8A5FCE30}"/>
                    </a:ext>
                  </a:extLst>
                </p:cNvPr>
                <p:cNvSpPr txBox="1">
                  <a:spLocks noRot="1" noChangeAspect="1" noMove="1" noResize="1" noEditPoints="1" noAdjustHandles="1" noChangeArrowheads="1" noChangeShapeType="1" noTextEdit="1"/>
                </p:cNvSpPr>
                <p:nvPr/>
              </p:nvSpPr>
              <p:spPr>
                <a:xfrm>
                  <a:off x="4447819" y="3639834"/>
                  <a:ext cx="352781" cy="307777"/>
                </a:xfrm>
                <a:prstGeom prst="rect">
                  <a:avLst/>
                </a:prstGeom>
                <a:blipFill>
                  <a:blip r:embed="rId11"/>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8" name="CuadroTexto 47">
                  <a:extLst>
                    <a:ext uri="{FF2B5EF4-FFF2-40B4-BE49-F238E27FC236}">
                      <a16:creationId xmlns:a16="http://schemas.microsoft.com/office/drawing/2014/main" id="{FB0943BE-289D-4521-B30A-1FC29D89DD71}"/>
                    </a:ext>
                  </a:extLst>
                </p:cNvPr>
                <p:cNvSpPr txBox="1"/>
                <p:nvPr/>
              </p:nvSpPr>
              <p:spPr>
                <a:xfrm>
                  <a:off x="8242968" y="5116445"/>
                  <a:ext cx="352781" cy="30777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ES_tradnl" sz="1400" b="0" i="1" smtClean="0">
                                <a:solidFill>
                                  <a:schemeClr val="bg1">
                                    <a:lumMod val="50000"/>
                                  </a:schemeClr>
                                </a:solidFill>
                                <a:latin typeface="Cambria Math" panose="02040503050406030204" pitchFamily="18" charset="0"/>
                              </a:rPr>
                            </m:ctrlPr>
                          </m:sSubPr>
                          <m:e>
                            <m:r>
                              <a:rPr lang="es-ES_tradnl" sz="1400" b="0" i="1" smtClean="0">
                                <a:solidFill>
                                  <a:schemeClr val="bg1">
                                    <a:lumMod val="50000"/>
                                  </a:schemeClr>
                                </a:solidFill>
                                <a:latin typeface="Cambria Math" panose="02040503050406030204" pitchFamily="18" charset="0"/>
                              </a:rPr>
                              <m:t>𝑥</m:t>
                            </m:r>
                          </m:e>
                          <m:sub>
                            <m:r>
                              <a:rPr lang="es-ES_tradnl" sz="1400" b="0" i="1" smtClean="0">
                                <a:solidFill>
                                  <a:schemeClr val="bg1">
                                    <a:lumMod val="50000"/>
                                  </a:schemeClr>
                                </a:solidFill>
                                <a:latin typeface="Cambria Math" panose="02040503050406030204" pitchFamily="18" charset="0"/>
                              </a:rPr>
                              <m:t>1</m:t>
                            </m:r>
                          </m:sub>
                        </m:sSub>
                      </m:oMath>
                    </m:oMathPara>
                  </a14:m>
                  <a:endParaRPr lang="es-ES" sz="1400" dirty="0">
                    <a:solidFill>
                      <a:schemeClr val="bg1">
                        <a:lumMod val="50000"/>
                      </a:schemeClr>
                    </a:solidFill>
                  </a:endParaRPr>
                </a:p>
              </p:txBody>
            </p:sp>
          </mc:Choice>
          <mc:Fallback xmlns="">
            <p:sp>
              <p:nvSpPr>
                <p:cNvPr id="19" name="CuadroTexto 18">
                  <a:extLst>
                    <a:ext uri="{FF2B5EF4-FFF2-40B4-BE49-F238E27FC236}">
                      <a16:creationId xmlns:a16="http://schemas.microsoft.com/office/drawing/2014/main" id="{E1FEAF0B-56CC-4EE7-BBB2-AB8004EE2BCF}"/>
                    </a:ext>
                  </a:extLst>
                </p:cNvPr>
                <p:cNvSpPr txBox="1">
                  <a:spLocks noRot="1" noChangeAspect="1" noMove="1" noResize="1" noEditPoints="1" noAdjustHandles="1" noChangeArrowheads="1" noChangeShapeType="1" noTextEdit="1"/>
                </p:cNvSpPr>
                <p:nvPr/>
              </p:nvSpPr>
              <p:spPr>
                <a:xfrm>
                  <a:off x="8242968" y="5116445"/>
                  <a:ext cx="352781" cy="307777"/>
                </a:xfrm>
                <a:prstGeom prst="rect">
                  <a:avLst/>
                </a:prstGeom>
                <a:blipFill>
                  <a:blip r:embed="rId12"/>
                  <a:stretch>
                    <a:fillRect/>
                  </a:stretch>
                </a:blipFill>
              </p:spPr>
              <p:txBody>
                <a:bodyPr/>
                <a:lstStyle/>
                <a:p>
                  <a:r>
                    <a:rPr lang="es-ES">
                      <a:noFill/>
                    </a:rPr>
                    <a:t> </a:t>
                  </a:r>
                </a:p>
              </p:txBody>
            </p:sp>
          </mc:Fallback>
        </mc:AlternateContent>
      </p:grpSp>
      <p:grpSp>
        <p:nvGrpSpPr>
          <p:cNvPr id="54" name="Grupo 53">
            <a:extLst>
              <a:ext uri="{FF2B5EF4-FFF2-40B4-BE49-F238E27FC236}">
                <a16:creationId xmlns:a16="http://schemas.microsoft.com/office/drawing/2014/main" id="{F8E1F2DC-72DB-40FE-B369-DC2FEC3D58E0}"/>
              </a:ext>
            </a:extLst>
          </p:cNvPr>
          <p:cNvGrpSpPr/>
          <p:nvPr/>
        </p:nvGrpSpPr>
        <p:grpSpPr>
          <a:xfrm>
            <a:off x="4395609" y="3689668"/>
            <a:ext cx="1227944" cy="632528"/>
            <a:chOff x="4624209" y="4677356"/>
            <a:chExt cx="1227944" cy="632528"/>
          </a:xfrm>
        </p:grpSpPr>
        <p:grpSp>
          <p:nvGrpSpPr>
            <p:cNvPr id="55" name="Grupo 54">
              <a:extLst>
                <a:ext uri="{FF2B5EF4-FFF2-40B4-BE49-F238E27FC236}">
                  <a16:creationId xmlns:a16="http://schemas.microsoft.com/office/drawing/2014/main" id="{D448417F-4FCC-4EB9-BBE1-C9CA8CAB4CBC}"/>
                </a:ext>
              </a:extLst>
            </p:cNvPr>
            <p:cNvGrpSpPr/>
            <p:nvPr/>
          </p:nvGrpSpPr>
          <p:grpSpPr>
            <a:xfrm>
              <a:off x="4624209" y="4677356"/>
              <a:ext cx="1227944" cy="632528"/>
              <a:chOff x="4624209" y="4677356"/>
              <a:chExt cx="1227944" cy="632528"/>
            </a:xfrm>
          </p:grpSpPr>
          <p:grpSp>
            <p:nvGrpSpPr>
              <p:cNvPr id="57" name="Grupo 56">
                <a:extLst>
                  <a:ext uri="{FF2B5EF4-FFF2-40B4-BE49-F238E27FC236}">
                    <a16:creationId xmlns:a16="http://schemas.microsoft.com/office/drawing/2014/main" id="{2C4FE12F-79DF-4368-A0EE-8AB7D7BA43D3}"/>
                  </a:ext>
                </a:extLst>
              </p:cNvPr>
              <p:cNvGrpSpPr/>
              <p:nvPr/>
            </p:nvGrpSpPr>
            <p:grpSpPr>
              <a:xfrm>
                <a:off x="4624209" y="4677356"/>
                <a:ext cx="1227944" cy="632528"/>
                <a:chOff x="4624209" y="4677356"/>
                <a:chExt cx="1227944" cy="632528"/>
              </a:xfrm>
            </p:grpSpPr>
            <p:grpSp>
              <p:nvGrpSpPr>
                <p:cNvPr id="59" name="Grupo 58">
                  <a:extLst>
                    <a:ext uri="{FF2B5EF4-FFF2-40B4-BE49-F238E27FC236}">
                      <a16:creationId xmlns:a16="http://schemas.microsoft.com/office/drawing/2014/main" id="{4BF330FF-90E9-4F15-AE61-96A354E1C0AC}"/>
                    </a:ext>
                  </a:extLst>
                </p:cNvPr>
                <p:cNvGrpSpPr/>
                <p:nvPr/>
              </p:nvGrpSpPr>
              <p:grpSpPr>
                <a:xfrm>
                  <a:off x="4624209" y="4677356"/>
                  <a:ext cx="1173340" cy="609601"/>
                  <a:chOff x="4624209" y="4677356"/>
                  <a:chExt cx="1173340" cy="609601"/>
                </a:xfrm>
              </p:grpSpPr>
              <p:grpSp>
                <p:nvGrpSpPr>
                  <p:cNvPr id="61" name="Grupo 60">
                    <a:extLst>
                      <a:ext uri="{FF2B5EF4-FFF2-40B4-BE49-F238E27FC236}">
                        <a16:creationId xmlns:a16="http://schemas.microsoft.com/office/drawing/2014/main" id="{C4A3A50D-C799-4903-9F1F-C1C15E906F1B}"/>
                      </a:ext>
                    </a:extLst>
                  </p:cNvPr>
                  <p:cNvGrpSpPr/>
                  <p:nvPr/>
                </p:nvGrpSpPr>
                <p:grpSpPr>
                  <a:xfrm>
                    <a:off x="4624209" y="4677356"/>
                    <a:ext cx="1041430" cy="609600"/>
                    <a:chOff x="4624209" y="4677356"/>
                    <a:chExt cx="1041430" cy="609600"/>
                  </a:xfrm>
                </p:grpSpPr>
                <p:sp>
                  <p:nvSpPr>
                    <p:cNvPr id="63" name="Rectángulo 62">
                      <a:extLst>
                        <a:ext uri="{FF2B5EF4-FFF2-40B4-BE49-F238E27FC236}">
                          <a16:creationId xmlns:a16="http://schemas.microsoft.com/office/drawing/2014/main" id="{055F027B-52A6-420C-B909-A3A1BDB381A2}"/>
                        </a:ext>
                      </a:extLst>
                    </p:cNvPr>
                    <p:cNvSpPr/>
                    <p:nvPr/>
                  </p:nvSpPr>
                  <p:spPr>
                    <a:xfrm>
                      <a:off x="4624209" y="4677356"/>
                      <a:ext cx="404978" cy="609600"/>
                    </a:xfrm>
                    <a:prstGeom prst="rect">
                      <a:avLst/>
                    </a:prstGeom>
                    <a:solidFill>
                      <a:srgbClr val="E6E0E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4" name="Rectángulo 63">
                      <a:extLst>
                        <a:ext uri="{FF2B5EF4-FFF2-40B4-BE49-F238E27FC236}">
                          <a16:creationId xmlns:a16="http://schemas.microsoft.com/office/drawing/2014/main" id="{A8428B35-390F-4C5D-B609-741960794CA5}"/>
                        </a:ext>
                      </a:extLst>
                    </p:cNvPr>
                    <p:cNvSpPr/>
                    <p:nvPr/>
                  </p:nvSpPr>
                  <p:spPr>
                    <a:xfrm rot="5400000">
                      <a:off x="5219773" y="4841090"/>
                      <a:ext cx="255279" cy="636453"/>
                    </a:xfrm>
                    <a:prstGeom prst="rect">
                      <a:avLst/>
                    </a:prstGeom>
                    <a:solidFill>
                      <a:srgbClr val="E6E0E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5" name="Rectángulo 64">
                      <a:extLst>
                        <a:ext uri="{FF2B5EF4-FFF2-40B4-BE49-F238E27FC236}">
                          <a16:creationId xmlns:a16="http://schemas.microsoft.com/office/drawing/2014/main" id="{FA0E6DA5-9E54-4587-B3FF-366866736AAA}"/>
                        </a:ext>
                      </a:extLst>
                    </p:cNvPr>
                    <p:cNvSpPr/>
                    <p:nvPr/>
                  </p:nvSpPr>
                  <p:spPr>
                    <a:xfrm>
                      <a:off x="5029200" y="4776398"/>
                      <a:ext cx="213226" cy="255279"/>
                    </a:xfrm>
                    <a:prstGeom prst="rect">
                      <a:avLst/>
                    </a:prstGeom>
                    <a:solidFill>
                      <a:srgbClr val="E6E0E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62" name="Rectángulo 61">
                    <a:extLst>
                      <a:ext uri="{FF2B5EF4-FFF2-40B4-BE49-F238E27FC236}">
                        <a16:creationId xmlns:a16="http://schemas.microsoft.com/office/drawing/2014/main" id="{1D76559D-661D-4700-BB7C-7627E99BD0BC}"/>
                      </a:ext>
                    </a:extLst>
                  </p:cNvPr>
                  <p:cNvSpPr/>
                  <p:nvPr/>
                </p:nvSpPr>
                <p:spPr>
                  <a:xfrm rot="5400000">
                    <a:off x="5614787" y="5104196"/>
                    <a:ext cx="232355" cy="133168"/>
                  </a:xfrm>
                  <a:prstGeom prst="rect">
                    <a:avLst/>
                  </a:prstGeom>
                  <a:solidFill>
                    <a:srgbClr val="E6E0E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60" name="Rectángulo 59">
                  <a:extLst>
                    <a:ext uri="{FF2B5EF4-FFF2-40B4-BE49-F238E27FC236}">
                      <a16:creationId xmlns:a16="http://schemas.microsoft.com/office/drawing/2014/main" id="{5DDEF4A8-B208-4865-9143-1E10B672B00D}"/>
                    </a:ext>
                  </a:extLst>
                </p:cNvPr>
                <p:cNvSpPr/>
                <p:nvPr/>
              </p:nvSpPr>
              <p:spPr>
                <a:xfrm rot="5400000">
                  <a:off x="5708674" y="5166405"/>
                  <a:ext cx="232354" cy="54604"/>
                </a:xfrm>
                <a:prstGeom prst="rect">
                  <a:avLst/>
                </a:prstGeom>
                <a:solidFill>
                  <a:srgbClr val="E6E0E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8" name="Rectángulo 57">
                <a:extLst>
                  <a:ext uri="{FF2B5EF4-FFF2-40B4-BE49-F238E27FC236}">
                    <a16:creationId xmlns:a16="http://schemas.microsoft.com/office/drawing/2014/main" id="{A912A625-6F29-43E7-A51E-54F883AF5C92}"/>
                  </a:ext>
                </a:extLst>
              </p:cNvPr>
              <p:cNvSpPr/>
              <p:nvPr/>
            </p:nvSpPr>
            <p:spPr>
              <a:xfrm>
                <a:off x="5029202" y="4728075"/>
                <a:ext cx="106611" cy="55871"/>
              </a:xfrm>
              <a:prstGeom prst="rect">
                <a:avLst/>
              </a:prstGeom>
              <a:solidFill>
                <a:srgbClr val="E6E0E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56" name="Triángulo isósceles 55">
              <a:extLst>
                <a:ext uri="{FF2B5EF4-FFF2-40B4-BE49-F238E27FC236}">
                  <a16:creationId xmlns:a16="http://schemas.microsoft.com/office/drawing/2014/main" id="{95A9FFF5-9F91-46D5-A431-19A2F6FEA6D9}"/>
                </a:ext>
              </a:extLst>
            </p:cNvPr>
            <p:cNvSpPr/>
            <p:nvPr/>
          </p:nvSpPr>
          <p:spPr>
            <a:xfrm>
              <a:off x="5242426" y="4783946"/>
              <a:ext cx="421954" cy="247729"/>
            </a:xfrm>
            <a:prstGeom prst="triangle">
              <a:avLst>
                <a:gd name="adj" fmla="val 338"/>
              </a:avLst>
            </a:prstGeom>
            <a:solidFill>
              <a:srgbClr val="E6E0EC">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66" name="Elipse 65">
            <a:extLst>
              <a:ext uri="{FF2B5EF4-FFF2-40B4-BE49-F238E27FC236}">
                <a16:creationId xmlns:a16="http://schemas.microsoft.com/office/drawing/2014/main" id="{68B10B4E-17C4-42CC-87D3-E92F0AF3F5AF}"/>
              </a:ext>
            </a:extLst>
          </p:cNvPr>
          <p:cNvSpPr/>
          <p:nvPr/>
        </p:nvSpPr>
        <p:spPr>
          <a:xfrm>
            <a:off x="5616590" y="4114478"/>
            <a:ext cx="57150" cy="5715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7" name="Elipse 66">
            <a:extLst>
              <a:ext uri="{FF2B5EF4-FFF2-40B4-BE49-F238E27FC236}">
                <a16:creationId xmlns:a16="http://schemas.microsoft.com/office/drawing/2014/main" id="{00E0699F-C1EB-4B8C-9DA2-478AC4266AE2}"/>
              </a:ext>
            </a:extLst>
          </p:cNvPr>
          <p:cNvSpPr/>
          <p:nvPr/>
        </p:nvSpPr>
        <p:spPr>
          <a:xfrm>
            <a:off x="5619751" y="4282645"/>
            <a:ext cx="57150" cy="5715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8" name="Elipse 67">
            <a:extLst>
              <a:ext uri="{FF2B5EF4-FFF2-40B4-BE49-F238E27FC236}">
                <a16:creationId xmlns:a16="http://schemas.microsoft.com/office/drawing/2014/main" id="{91D5F89D-DFD0-40E9-8353-CBA3D6BB7613}"/>
              </a:ext>
            </a:extLst>
          </p:cNvPr>
          <p:cNvSpPr/>
          <p:nvPr/>
        </p:nvSpPr>
        <p:spPr>
          <a:xfrm>
            <a:off x="4956676" y="3732447"/>
            <a:ext cx="57150" cy="5715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69" name="Elipse 68">
            <a:extLst>
              <a:ext uri="{FF2B5EF4-FFF2-40B4-BE49-F238E27FC236}">
                <a16:creationId xmlns:a16="http://schemas.microsoft.com/office/drawing/2014/main" id="{4C964E42-8A1F-4BA6-8788-9C4850C02E87}"/>
              </a:ext>
            </a:extLst>
          </p:cNvPr>
          <p:cNvSpPr/>
          <p:nvPr/>
        </p:nvSpPr>
        <p:spPr>
          <a:xfrm>
            <a:off x="4629150" y="3645334"/>
            <a:ext cx="57150" cy="5715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0" name="CuadroTexto 69">
            <a:extLst>
              <a:ext uri="{FF2B5EF4-FFF2-40B4-BE49-F238E27FC236}">
                <a16:creationId xmlns:a16="http://schemas.microsoft.com/office/drawing/2014/main" id="{8D94CE05-C148-43EF-AB80-4BC4A3DBD1FC}"/>
              </a:ext>
            </a:extLst>
          </p:cNvPr>
          <p:cNvSpPr txBox="1"/>
          <p:nvPr/>
        </p:nvSpPr>
        <p:spPr>
          <a:xfrm>
            <a:off x="4823298" y="2889797"/>
            <a:ext cx="967900" cy="646331"/>
          </a:xfrm>
          <a:prstGeom prst="rect">
            <a:avLst/>
          </a:prstGeom>
          <a:noFill/>
        </p:spPr>
        <p:txBody>
          <a:bodyPr wrap="square" rtlCol="0">
            <a:spAutoFit/>
          </a:bodyPr>
          <a:lstStyle/>
          <a:p>
            <a:r>
              <a:rPr lang="es-ES_tradnl" sz="1200" b="1" dirty="0">
                <a:solidFill>
                  <a:srgbClr val="002060"/>
                </a:solidFill>
              </a:rPr>
              <a:t>(200,600) S.O. del problema</a:t>
            </a:r>
            <a:endParaRPr lang="es-ES" sz="1200" b="1" dirty="0">
              <a:solidFill>
                <a:srgbClr val="002060"/>
              </a:solidFill>
            </a:endParaRPr>
          </a:p>
        </p:txBody>
      </p:sp>
      <p:grpSp>
        <p:nvGrpSpPr>
          <p:cNvPr id="71" name="Grupo 70">
            <a:extLst>
              <a:ext uri="{FF2B5EF4-FFF2-40B4-BE49-F238E27FC236}">
                <a16:creationId xmlns:a16="http://schemas.microsoft.com/office/drawing/2014/main" id="{18777B2C-000B-4D1A-9978-D89A48ECBEFC}"/>
              </a:ext>
            </a:extLst>
          </p:cNvPr>
          <p:cNvGrpSpPr/>
          <p:nvPr/>
        </p:nvGrpSpPr>
        <p:grpSpPr>
          <a:xfrm>
            <a:off x="4367019" y="3970840"/>
            <a:ext cx="418319" cy="379931"/>
            <a:chOff x="4595619" y="5114915"/>
            <a:chExt cx="256815" cy="223544"/>
          </a:xfrm>
        </p:grpSpPr>
        <p:sp>
          <p:nvSpPr>
            <p:cNvPr id="72" name="Elipse 71">
              <a:extLst>
                <a:ext uri="{FF2B5EF4-FFF2-40B4-BE49-F238E27FC236}">
                  <a16:creationId xmlns:a16="http://schemas.microsoft.com/office/drawing/2014/main" id="{3490804E-3AFE-4C60-B6B3-CD0A975F29F9}"/>
                </a:ext>
              </a:extLst>
            </p:cNvPr>
            <p:cNvSpPr/>
            <p:nvPr/>
          </p:nvSpPr>
          <p:spPr>
            <a:xfrm>
              <a:off x="4595619" y="5281309"/>
              <a:ext cx="57150" cy="57150"/>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cxnSp>
          <p:nvCxnSpPr>
            <p:cNvPr id="73" name="Conector recto de flecha 72">
              <a:extLst>
                <a:ext uri="{FF2B5EF4-FFF2-40B4-BE49-F238E27FC236}">
                  <a16:creationId xmlns:a16="http://schemas.microsoft.com/office/drawing/2014/main" id="{4FFDB8AD-AC28-45C6-A692-A1992F9154BD}"/>
                </a:ext>
              </a:extLst>
            </p:cNvPr>
            <p:cNvCxnSpPr>
              <a:cxnSpLocks/>
            </p:cNvCxnSpPr>
            <p:nvPr/>
          </p:nvCxnSpPr>
          <p:spPr>
            <a:xfrm flipV="1">
              <a:off x="4637927" y="5114915"/>
              <a:ext cx="214507" cy="179143"/>
            </a:xfrm>
            <a:prstGeom prst="straightConnector1">
              <a:avLst/>
            </a:prstGeom>
            <a:ln>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4" name="CuadroTexto 73">
                <a:extLst>
                  <a:ext uri="{FF2B5EF4-FFF2-40B4-BE49-F238E27FC236}">
                    <a16:creationId xmlns:a16="http://schemas.microsoft.com/office/drawing/2014/main" id="{EF9A8F3B-F795-42CC-8C96-90CFAD694F78}"/>
                  </a:ext>
                </a:extLst>
              </p:cNvPr>
              <p:cNvSpPr txBox="1"/>
              <p:nvPr/>
            </p:nvSpPr>
            <p:spPr>
              <a:xfrm>
                <a:off x="4671351" y="4079295"/>
                <a:ext cx="110671"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_tradnl" sz="1200" b="0" i="1" smtClean="0">
                          <a:solidFill>
                            <a:srgbClr val="002060"/>
                          </a:solidFill>
                          <a:latin typeface="Cambria Math" panose="02040503050406030204" pitchFamily="18" charset="0"/>
                        </a:rPr>
                        <m:t>𝑐</m:t>
                      </m:r>
                    </m:oMath>
                  </m:oMathPara>
                </a14:m>
                <a:endParaRPr lang="es-ES" sz="1200" dirty="0">
                  <a:solidFill>
                    <a:srgbClr val="002060"/>
                  </a:solidFill>
                </a:endParaRPr>
              </a:p>
            </p:txBody>
          </p:sp>
        </mc:Choice>
        <mc:Fallback xmlns="">
          <p:sp>
            <p:nvSpPr>
              <p:cNvPr id="74" name="CuadroTexto 73">
                <a:extLst>
                  <a:ext uri="{FF2B5EF4-FFF2-40B4-BE49-F238E27FC236}">
                    <a16:creationId xmlns:a16="http://schemas.microsoft.com/office/drawing/2014/main" id="{EF9A8F3B-F795-42CC-8C96-90CFAD694F78}"/>
                  </a:ext>
                </a:extLst>
              </p:cNvPr>
              <p:cNvSpPr txBox="1">
                <a:spLocks noRot="1" noChangeAspect="1" noMove="1" noResize="1" noEditPoints="1" noAdjustHandles="1" noChangeArrowheads="1" noChangeShapeType="1" noTextEdit="1"/>
              </p:cNvSpPr>
              <p:nvPr/>
            </p:nvSpPr>
            <p:spPr>
              <a:xfrm>
                <a:off x="4671351" y="4079295"/>
                <a:ext cx="110671" cy="184666"/>
              </a:xfrm>
              <a:prstGeom prst="rect">
                <a:avLst/>
              </a:prstGeom>
              <a:blipFill>
                <a:blip r:embed="rId13"/>
                <a:stretch>
                  <a:fillRect l="-16667" r="-22222" b="-3333"/>
                </a:stretch>
              </a:blipFill>
            </p:spPr>
            <p:txBody>
              <a:bodyPr/>
              <a:lstStyle/>
              <a:p>
                <a:r>
                  <a:rPr lang="es-ES">
                    <a:noFill/>
                  </a:rPr>
                  <a:t> </a:t>
                </a:r>
              </a:p>
            </p:txBody>
          </p:sp>
        </mc:Fallback>
      </mc:AlternateContent>
      <p:cxnSp>
        <p:nvCxnSpPr>
          <p:cNvPr id="75" name="Conector recto 74">
            <a:extLst>
              <a:ext uri="{FF2B5EF4-FFF2-40B4-BE49-F238E27FC236}">
                <a16:creationId xmlns:a16="http://schemas.microsoft.com/office/drawing/2014/main" id="{F3B36DC1-CF0F-47A2-BA73-E34BE0C5BE09}"/>
              </a:ext>
            </a:extLst>
          </p:cNvPr>
          <p:cNvCxnSpPr>
            <a:cxnSpLocks/>
            <a:endCxn id="44" idx="3"/>
          </p:cNvCxnSpPr>
          <p:nvPr/>
        </p:nvCxnSpPr>
        <p:spPr>
          <a:xfrm>
            <a:off x="2971800" y="3407448"/>
            <a:ext cx="2997702" cy="1691315"/>
          </a:xfrm>
          <a:prstGeom prst="line">
            <a:avLst/>
          </a:prstGeom>
          <a:ln>
            <a:solidFill>
              <a:srgbClr val="4A7EBB">
                <a:alpha val="60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76" name="Conector recto 75">
            <a:extLst>
              <a:ext uri="{FF2B5EF4-FFF2-40B4-BE49-F238E27FC236}">
                <a16:creationId xmlns:a16="http://schemas.microsoft.com/office/drawing/2014/main" id="{5B6EDB50-1635-4039-B85F-E5496E603740}"/>
              </a:ext>
            </a:extLst>
          </p:cNvPr>
          <p:cNvCxnSpPr>
            <a:cxnSpLocks/>
          </p:cNvCxnSpPr>
          <p:nvPr/>
        </p:nvCxnSpPr>
        <p:spPr>
          <a:xfrm>
            <a:off x="2896758" y="3445920"/>
            <a:ext cx="2997702" cy="1691315"/>
          </a:xfrm>
          <a:prstGeom prst="line">
            <a:avLst/>
          </a:prstGeom>
          <a:ln>
            <a:solidFill>
              <a:srgbClr val="4A7EBB">
                <a:alpha val="60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77" name="Conector recto 76">
            <a:extLst>
              <a:ext uri="{FF2B5EF4-FFF2-40B4-BE49-F238E27FC236}">
                <a16:creationId xmlns:a16="http://schemas.microsoft.com/office/drawing/2014/main" id="{33BBD9A3-FCAA-44E8-9AA6-9325D7CF4FDE}"/>
              </a:ext>
            </a:extLst>
          </p:cNvPr>
          <p:cNvCxnSpPr>
            <a:cxnSpLocks/>
          </p:cNvCxnSpPr>
          <p:nvPr/>
        </p:nvCxnSpPr>
        <p:spPr>
          <a:xfrm>
            <a:off x="3015024" y="3318415"/>
            <a:ext cx="2997702" cy="1691315"/>
          </a:xfrm>
          <a:prstGeom prst="line">
            <a:avLst/>
          </a:prstGeom>
          <a:ln>
            <a:solidFill>
              <a:srgbClr val="4A7EBB">
                <a:alpha val="60000"/>
              </a:srgbClr>
            </a:solidFill>
            <a:prstDash val="sysDash"/>
          </a:ln>
        </p:spPr>
        <p:style>
          <a:lnRef idx="1">
            <a:schemeClr val="accent1"/>
          </a:lnRef>
          <a:fillRef idx="0">
            <a:schemeClr val="accent1"/>
          </a:fillRef>
          <a:effectRef idx="0">
            <a:schemeClr val="accent1"/>
          </a:effectRef>
          <a:fontRef idx="minor">
            <a:schemeClr val="tx1"/>
          </a:fontRef>
        </p:style>
      </p:cxnSp>
      <p:pic>
        <p:nvPicPr>
          <p:cNvPr id="1026" name="Picture 2" descr="2 Pack Women Leather Belts Faux Leather Jeans Belt with Double O-Ring  Buckle Size up to 53 inch at Amazon Women&amp;#39;s Clothing store">
            <a:extLst>
              <a:ext uri="{FF2B5EF4-FFF2-40B4-BE49-F238E27FC236}">
                <a16:creationId xmlns:a16="http://schemas.microsoft.com/office/drawing/2014/main" id="{5CBED447-59AD-4500-A10A-B0389E02CEE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38102" y="1051710"/>
            <a:ext cx="1881235" cy="1900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590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Introducción (II)</a:t>
            </a:r>
          </a:p>
        </p:txBody>
      </p:sp>
      <p:sp>
        <p:nvSpPr>
          <p:cNvPr id="6" name="Text Placeholder 5"/>
          <p:cNvSpPr>
            <a:spLocks noGrp="1"/>
          </p:cNvSpPr>
          <p:nvPr>
            <p:ph type="body" sz="quarter" idx="27"/>
          </p:nvPr>
        </p:nvSpPr>
        <p:spPr>
          <a:xfrm>
            <a:off x="289254" y="1508480"/>
            <a:ext cx="6492546" cy="4435119"/>
          </a:xfrm>
        </p:spPr>
        <p:txBody>
          <a:bodyPr/>
          <a:lstStyle/>
          <a:p>
            <a:pPr marL="12700" marR="5080">
              <a:lnSpc>
                <a:spcPct val="100000"/>
              </a:lnSpc>
              <a:tabLst>
                <a:tab pos="3455035" algn="l"/>
              </a:tabLst>
            </a:pPr>
            <a:r>
              <a:rPr lang="es-ES" sz="1600" dirty="0">
                <a:cs typeface="Arial" panose="020B0604020202020204" pitchFamily="34" charset="0"/>
              </a:rPr>
              <a:t>La programación lineal fue formulada por George B. Dantzig alrededor de 1947, cuando trabajaba como consejero matemático para la Fuerza Aérea de Estados Unidos en el desarrollo de un sistema automático de planificación temporal de despliegue, entrenamiento y abastecimiento logístico.</a:t>
            </a:r>
          </a:p>
          <a:p>
            <a:pPr marL="12700" marR="5080">
              <a:lnSpc>
                <a:spcPct val="100000"/>
              </a:lnSpc>
              <a:tabLst>
                <a:tab pos="3455035" algn="l"/>
              </a:tabLst>
            </a:pPr>
            <a:endParaRPr lang="es-ES" sz="1600" dirty="0">
              <a:cs typeface="Arial"/>
            </a:endParaRPr>
          </a:p>
          <a:p>
            <a:pPr marL="12700" marR="530860">
              <a:lnSpc>
                <a:spcPct val="100000"/>
              </a:lnSpc>
            </a:pPr>
            <a:r>
              <a:rPr lang="es-ES" sz="1600" dirty="0">
                <a:cs typeface="Arial"/>
              </a:rPr>
              <a:t>Esta técnica tomó relevancia con la introducción del </a:t>
            </a:r>
            <a:r>
              <a:rPr lang="es-ES" sz="1600" b="1" u="sng" dirty="0">
                <a:solidFill>
                  <a:srgbClr val="FF9933"/>
                </a:solidFill>
                <a:cs typeface="Arial" panose="020B0604020202020204" pitchFamily="34" charset="0"/>
              </a:rPr>
              <a:t>método del </a:t>
            </a:r>
            <a:r>
              <a:rPr lang="es-ES" sz="1600" b="1" u="sng" dirty="0" err="1">
                <a:solidFill>
                  <a:srgbClr val="FF9933"/>
                </a:solidFill>
                <a:cs typeface="Arial" panose="020B0604020202020204" pitchFamily="34" charset="0"/>
              </a:rPr>
              <a:t>símplex</a:t>
            </a:r>
            <a:r>
              <a:rPr lang="es-ES" sz="1600" b="1" dirty="0">
                <a:cs typeface="Arial"/>
              </a:rPr>
              <a:t> </a:t>
            </a:r>
            <a:r>
              <a:rPr lang="es-ES" sz="1600" dirty="0">
                <a:cs typeface="Arial"/>
              </a:rPr>
              <a:t>y el desarrollo de los ordenadores modernos.</a:t>
            </a:r>
          </a:p>
          <a:p>
            <a:pPr marL="12700" marR="530860">
              <a:lnSpc>
                <a:spcPct val="100000"/>
              </a:lnSpc>
            </a:pPr>
            <a:endParaRPr lang="es-ES" sz="1600" dirty="0">
              <a:cs typeface="Arial"/>
            </a:endParaRPr>
          </a:p>
          <a:p>
            <a:pPr marL="12065">
              <a:lnSpc>
                <a:spcPct val="100000"/>
              </a:lnSpc>
              <a:spcBef>
                <a:spcPts val="105"/>
              </a:spcBef>
              <a:tabLst>
                <a:tab pos="398145" algn="l"/>
                <a:tab pos="398780" algn="l"/>
              </a:tabLst>
            </a:pPr>
            <a:r>
              <a:rPr lang="es-ES" sz="1600" dirty="0">
                <a:cs typeface="Arial"/>
              </a:rPr>
              <a:t>La primera implementación computacional del </a:t>
            </a:r>
            <a:r>
              <a:rPr lang="es-ES" sz="1600" dirty="0" err="1">
                <a:cs typeface="Arial"/>
              </a:rPr>
              <a:t>símplex</a:t>
            </a:r>
            <a:r>
              <a:rPr lang="es-ES" sz="1600" dirty="0">
                <a:cs typeface="Arial"/>
              </a:rPr>
              <a:t> se completó en 1952. Se resolvió un problema de programación lineal (LP) con 48 restricciones y 71 variables en 18</a:t>
            </a:r>
            <a:r>
              <a:rPr lang="es-ES" sz="1600" spc="-175" dirty="0">
                <a:cs typeface="Arial"/>
              </a:rPr>
              <a:t> </a:t>
            </a:r>
            <a:r>
              <a:rPr lang="es-ES" sz="1600" dirty="0">
                <a:cs typeface="Arial"/>
              </a:rPr>
              <a:t>horas.</a:t>
            </a:r>
          </a:p>
          <a:p>
            <a:pPr marL="12065" marR="950594">
              <a:lnSpc>
                <a:spcPct val="100000"/>
              </a:lnSpc>
              <a:spcBef>
                <a:spcPts val="1600"/>
              </a:spcBef>
              <a:tabLst>
                <a:tab pos="398145" algn="l"/>
                <a:tab pos="398780" algn="l"/>
              </a:tabLst>
            </a:pPr>
            <a:r>
              <a:rPr lang="es-ES" sz="1600" dirty="0">
                <a:cs typeface="Arial"/>
              </a:rPr>
              <a:t>Actualmente, se pueden resolver problemas de </a:t>
            </a:r>
            <a:r>
              <a:rPr lang="es-ES" sz="1600" spc="-5" dirty="0">
                <a:cs typeface="Arial"/>
              </a:rPr>
              <a:t>LP con millones de</a:t>
            </a:r>
            <a:r>
              <a:rPr lang="es-ES" sz="1600" dirty="0">
                <a:cs typeface="Arial"/>
              </a:rPr>
              <a:t> </a:t>
            </a:r>
            <a:r>
              <a:rPr lang="es-ES" sz="1600" spc="-5" dirty="0">
                <a:cs typeface="Arial"/>
              </a:rPr>
              <a:t>variables</a:t>
            </a:r>
            <a:r>
              <a:rPr lang="es-ES" sz="1600" spc="-110" dirty="0">
                <a:cs typeface="Arial"/>
              </a:rPr>
              <a:t> </a:t>
            </a:r>
            <a:r>
              <a:rPr lang="es-ES" sz="1600" dirty="0">
                <a:cs typeface="Arial"/>
              </a:rPr>
              <a:t>y restricciones en pocas horas e incluso minutos.</a:t>
            </a:r>
          </a:p>
          <a:p>
            <a:pPr marL="12700" marR="530860">
              <a:lnSpc>
                <a:spcPct val="100000"/>
              </a:lnSpc>
            </a:pPr>
            <a:endParaRPr lang="es-ES" sz="1600" dirty="0">
              <a:cs typeface="Arial"/>
            </a:endParaRPr>
          </a:p>
          <a:p>
            <a:endParaRPr lang="es-ES" sz="1600" dirty="0">
              <a:cs typeface="Arial" panose="020B0604020202020204" pitchFamily="34" charset="0"/>
            </a:endParaRPr>
          </a:p>
          <a:p>
            <a:endParaRPr lang="es-ES" dirty="0"/>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5</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pic>
        <p:nvPicPr>
          <p:cNvPr id="1026" name="Picture 2" descr="El estudiante que resolvió dos grandes problemas matemáticos por  impuntualidad">
            <a:extLst>
              <a:ext uri="{FF2B5EF4-FFF2-40B4-BE49-F238E27FC236}">
                <a16:creationId xmlns:a16="http://schemas.microsoft.com/office/drawing/2014/main" id="{F2AD49BE-404E-44D8-8830-808A148545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1155" y="2010040"/>
            <a:ext cx="2438400"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7316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Ejemplo: problema de cinturones (III)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50</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78" name="CuadroTexto 77">
                <a:extLst>
                  <a:ext uri="{FF2B5EF4-FFF2-40B4-BE49-F238E27FC236}">
                    <a16:creationId xmlns:a16="http://schemas.microsoft.com/office/drawing/2014/main" id="{EE8D364E-A4A9-483E-BBF8-EF26AB824AA6}"/>
                  </a:ext>
                </a:extLst>
              </p:cNvPr>
              <p:cNvSpPr txBox="1"/>
              <p:nvPr/>
            </p:nvSpPr>
            <p:spPr>
              <a:xfrm>
                <a:off x="838200" y="1371600"/>
                <a:ext cx="2644635" cy="1661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𝑚𝑎𝑥</m:t>
                      </m:r>
                      <m:r>
                        <a:rPr lang="es-ES_tradnl" b="0" i="1" smtClean="0">
                          <a:latin typeface="Cambria Math" panose="02040503050406030204" pitchFamily="18" charset="0"/>
                        </a:rPr>
                        <m:t> 2</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1</m:t>
                          </m:r>
                        </m:sub>
                      </m:sSub>
                      <m:r>
                        <a:rPr lang="es-ES_tradnl" b="0" i="1" smtClean="0">
                          <a:latin typeface="Cambria Math" panose="02040503050406030204" pitchFamily="18" charset="0"/>
                        </a:rPr>
                        <m:t>+1,5 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oMath>
                  </m:oMathPara>
                </a14:m>
                <a:endParaRPr lang="es-ES_tradnl" b="0" dirty="0"/>
              </a:p>
              <a:p>
                <a:pPr/>
                <a14:m>
                  <m:oMathPara xmlns:m="http://schemas.openxmlformats.org/officeDocument/2006/math">
                    <m:oMathParaPr>
                      <m:jc m:val="centerGroup"/>
                    </m:oMathParaPr>
                    <m:oMath xmlns:m="http://schemas.openxmlformats.org/officeDocument/2006/math">
                      <m:r>
                        <a:rPr lang="es-ES_tradnl" b="0" i="1" smtClean="0">
                          <a:latin typeface="Cambria Math" panose="02040503050406030204" pitchFamily="18" charset="0"/>
                        </a:rPr>
                        <m:t>𝑠</m:t>
                      </m:r>
                      <m:r>
                        <a:rPr lang="es-ES_tradnl"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r>
                        <a:rPr lang="es-ES_tradnl" b="0" i="1" smtClean="0">
                          <a:latin typeface="Cambria Math" panose="02040503050406030204" pitchFamily="18" charset="0"/>
                        </a:rPr>
                        <m:t>≤800</m:t>
                      </m:r>
                    </m:oMath>
                  </m:oMathPara>
                </a14:m>
                <a:endParaRPr lang="es-ES_tradnl" b="0" dirty="0"/>
              </a:p>
              <a:p>
                <a:pPr algn="ctr"/>
                <a14:m>
                  <m:oMathPara xmlns:m="http://schemas.openxmlformats.org/officeDocument/2006/math">
                    <m:oMathParaPr>
                      <m:jc m:val="centerGroup"/>
                    </m:oMathParaPr>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1</m:t>
                          </m:r>
                        </m:sub>
                      </m:sSub>
                      <m:r>
                        <a:rPr lang="es-ES_tradnl" b="0" i="1" smtClean="0">
                          <a:latin typeface="Cambria Math" panose="02040503050406030204" pitchFamily="18" charset="0"/>
                        </a:rPr>
                        <m:t>≤40</m:t>
                      </m:r>
                      <m:r>
                        <a:rPr lang="es-ES" b="0" i="0" smtClean="0">
                          <a:latin typeface="Cambria Math" panose="02040503050406030204" pitchFamily="18" charset="0"/>
                        </a:rPr>
                        <m:t>0</m:t>
                      </m:r>
                    </m:oMath>
                  </m:oMathPara>
                </a14:m>
                <a:endParaRPr lang="es-ES" dirty="0"/>
              </a:p>
              <a:p>
                <a:pPr algn="ct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r>
                      <a:rPr lang="es-ES_tradnl" b="0" i="1" smtClean="0">
                        <a:latin typeface="Cambria Math" panose="02040503050406030204" pitchFamily="18" charset="0"/>
                      </a:rPr>
                      <m:t>≤70</m:t>
                    </m:r>
                    <m:r>
                      <a:rPr lang="es-ES" b="0" i="0" smtClean="0">
                        <a:latin typeface="Cambria Math" panose="02040503050406030204" pitchFamily="18" charset="0"/>
                      </a:rPr>
                      <m:t>0</m:t>
                    </m:r>
                  </m:oMath>
                </a14:m>
                <a:r>
                  <a:rPr lang="es-ES" dirty="0"/>
                  <a:t> </a:t>
                </a:r>
              </a:p>
              <a:p>
                <a:r>
                  <a:rPr lang="es-ES" dirty="0"/>
                  <a:t>	</a:t>
                </a:r>
                <a14:m>
                  <m:oMath xmlns:m="http://schemas.openxmlformats.org/officeDocument/2006/math">
                    <m:r>
                      <a:rPr lang="es-ES_tradnl" b="0" i="1" smtClean="0">
                        <a:latin typeface="Cambria Math" panose="02040503050406030204" pitchFamily="18" charset="0"/>
                      </a:rPr>
                      <m:t>2</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r>
                      <a:rPr lang="es-ES_tradnl" b="0" i="1" smtClean="0">
                        <a:latin typeface="Cambria Math" panose="02040503050406030204" pitchFamily="18" charset="0"/>
                      </a:rPr>
                      <m:t>≤ 1000</m:t>
                    </m:r>
                  </m:oMath>
                </a14:m>
                <a:endParaRPr lang="es-ES_tradnl" b="0" dirty="0"/>
              </a:p>
              <a:p>
                <a:pPr algn="ct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𝑖</m:t>
                        </m:r>
                      </m:sub>
                    </m:sSub>
                    <m:r>
                      <a:rPr lang="es-ES_tradnl" b="0" i="1" smtClean="0">
                        <a:latin typeface="Cambria Math" panose="02040503050406030204" pitchFamily="18" charset="0"/>
                      </a:rPr>
                      <m:t>≥</m:t>
                    </m:r>
                    <m:r>
                      <a:rPr lang="es-ES" b="0" i="0" smtClean="0">
                        <a:latin typeface="Cambria Math" panose="02040503050406030204" pitchFamily="18" charset="0"/>
                      </a:rPr>
                      <m:t>0</m:t>
                    </m:r>
                  </m:oMath>
                </a14:m>
                <a:r>
                  <a:rPr lang="es-ES" dirty="0"/>
                  <a:t> </a:t>
                </a:r>
              </a:p>
            </p:txBody>
          </p:sp>
        </mc:Choice>
        <mc:Fallback xmlns="">
          <p:sp>
            <p:nvSpPr>
              <p:cNvPr id="78" name="CuadroTexto 77">
                <a:extLst>
                  <a:ext uri="{FF2B5EF4-FFF2-40B4-BE49-F238E27FC236}">
                    <a16:creationId xmlns:a16="http://schemas.microsoft.com/office/drawing/2014/main" id="{EE8D364E-A4A9-483E-BBF8-EF26AB824AA6}"/>
                  </a:ext>
                </a:extLst>
              </p:cNvPr>
              <p:cNvSpPr txBox="1">
                <a:spLocks noRot="1" noChangeAspect="1" noMove="1" noResize="1" noEditPoints="1" noAdjustHandles="1" noChangeArrowheads="1" noChangeShapeType="1" noTextEdit="1"/>
              </p:cNvSpPr>
              <p:nvPr/>
            </p:nvSpPr>
            <p:spPr>
              <a:xfrm>
                <a:off x="838200" y="1371600"/>
                <a:ext cx="2644635" cy="1661993"/>
              </a:xfrm>
              <a:prstGeom prst="rect">
                <a:avLst/>
              </a:prstGeom>
              <a:blipFill>
                <a:blip r:embed="rId2"/>
                <a:stretch>
                  <a:fillRect r="-2309" b="-2564"/>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9" name="CuadroTexto 78">
                <a:extLst>
                  <a:ext uri="{FF2B5EF4-FFF2-40B4-BE49-F238E27FC236}">
                    <a16:creationId xmlns:a16="http://schemas.microsoft.com/office/drawing/2014/main" id="{D09364AF-4C4C-4FBF-9C19-276CB927E894}"/>
                  </a:ext>
                </a:extLst>
              </p:cNvPr>
              <p:cNvSpPr txBox="1"/>
              <p:nvPr/>
            </p:nvSpPr>
            <p:spPr>
              <a:xfrm>
                <a:off x="4990730" y="1371600"/>
                <a:ext cx="3148875" cy="16619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𝑚𝑖</m:t>
                      </m:r>
                      <m:r>
                        <a:rPr lang="es-ES_tradnl" b="0" i="1" smtClean="0">
                          <a:latin typeface="Cambria Math" panose="02040503050406030204" pitchFamily="18" charset="0"/>
                        </a:rPr>
                        <m:t>𝑛</m:t>
                      </m:r>
                      <m:r>
                        <a:rPr lang="es-ES_tradnl" b="0" i="1" smtClean="0">
                          <a:latin typeface="Cambria Math" panose="02040503050406030204" pitchFamily="18" charset="0"/>
                        </a:rPr>
                        <m:t> −2</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1</m:t>
                          </m:r>
                        </m:sub>
                      </m:sSub>
                      <m:r>
                        <a:rPr lang="es-ES_tradnl" b="0" i="1" smtClean="0">
                          <a:latin typeface="Cambria Math" panose="02040503050406030204" pitchFamily="18" charset="0"/>
                        </a:rPr>
                        <m:t>−1,5 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oMath>
                  </m:oMathPara>
                </a14:m>
                <a:endParaRPr lang="es-ES_tradnl" b="0" dirty="0"/>
              </a:p>
              <a:p>
                <a:pPr/>
                <a14:m>
                  <m:oMathPara xmlns:m="http://schemas.openxmlformats.org/officeDocument/2006/math">
                    <m:oMathParaPr>
                      <m:jc m:val="centerGroup"/>
                    </m:oMathParaPr>
                    <m:oMath xmlns:m="http://schemas.openxmlformats.org/officeDocument/2006/math">
                      <m:r>
                        <a:rPr lang="es-ES_tradnl" b="0" i="1" smtClean="0">
                          <a:latin typeface="Cambria Math" panose="02040503050406030204" pitchFamily="18" charset="0"/>
                        </a:rPr>
                        <m:t>𝑠</m:t>
                      </m:r>
                      <m:r>
                        <a:rPr lang="es-ES_tradnl"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3</m:t>
                          </m:r>
                        </m:sub>
                      </m:sSub>
                      <m:r>
                        <a:rPr lang="es-ES_tradnl" b="0" i="1" smtClean="0">
                          <a:latin typeface="Cambria Math" panose="02040503050406030204" pitchFamily="18" charset="0"/>
                        </a:rPr>
                        <m:t>= 800</m:t>
                      </m:r>
                    </m:oMath>
                  </m:oMathPara>
                </a14:m>
                <a:endParaRPr lang="es-ES_tradnl" b="0" dirty="0"/>
              </a:p>
              <a:p>
                <a:pPr algn="ctr"/>
                <a14:m>
                  <m:oMathPara xmlns:m="http://schemas.openxmlformats.org/officeDocument/2006/math">
                    <m:oMathParaPr>
                      <m:jc m:val="centerGroup"/>
                    </m:oMathParaPr>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4</m:t>
                          </m:r>
                        </m:sub>
                      </m:sSub>
                      <m:r>
                        <a:rPr lang="es-ES_tradnl" b="0" i="1" smtClean="0">
                          <a:latin typeface="Cambria Math" panose="02040503050406030204" pitchFamily="18" charset="0"/>
                        </a:rPr>
                        <m:t>=400</m:t>
                      </m:r>
                    </m:oMath>
                  </m:oMathPara>
                </a14:m>
                <a:endParaRPr lang="es-ES" dirty="0"/>
              </a:p>
              <a:p>
                <a:pPr algn="ct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5</m:t>
                        </m:r>
                      </m:sub>
                    </m:sSub>
                    <m:r>
                      <a:rPr lang="es-ES_tradnl" b="0" i="1" smtClean="0">
                        <a:latin typeface="Cambria Math" panose="02040503050406030204" pitchFamily="18" charset="0"/>
                      </a:rPr>
                      <m:t>= 70</m:t>
                    </m:r>
                    <m:r>
                      <a:rPr lang="es-ES" b="0" i="1" smtClean="0">
                        <a:latin typeface="Cambria Math" panose="02040503050406030204" pitchFamily="18" charset="0"/>
                      </a:rPr>
                      <m:t>0</m:t>
                    </m:r>
                  </m:oMath>
                </a14:m>
                <a:r>
                  <a:rPr lang="es-ES" dirty="0"/>
                  <a:t> </a:t>
                </a:r>
              </a:p>
              <a:p>
                <a:r>
                  <a:rPr lang="es-ES" dirty="0"/>
                  <a:t>	</a:t>
                </a:r>
                <a14:m>
                  <m:oMath xmlns:m="http://schemas.openxmlformats.org/officeDocument/2006/math">
                    <m:r>
                      <a:rPr lang="es-ES_tradnl" b="0" i="1" smtClean="0">
                        <a:latin typeface="Cambria Math" panose="02040503050406030204" pitchFamily="18" charset="0"/>
                      </a:rPr>
                      <m:t>2</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2</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6</m:t>
                        </m:r>
                      </m:sub>
                    </m:sSub>
                    <m:r>
                      <a:rPr lang="es-ES_tradnl" b="0" i="1" smtClean="0">
                        <a:latin typeface="Cambria Math" panose="02040503050406030204" pitchFamily="18" charset="0"/>
                      </a:rPr>
                      <m:t>=1000</m:t>
                    </m:r>
                  </m:oMath>
                </a14:m>
                <a:endParaRPr lang="es-ES_tradnl" b="0" dirty="0"/>
              </a:p>
              <a:p>
                <a:pPr algn="ct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𝑥</m:t>
                        </m:r>
                      </m:e>
                      <m:sub>
                        <m:r>
                          <a:rPr lang="es-ES_tradnl" b="0" i="1" smtClean="0">
                            <a:latin typeface="Cambria Math" panose="02040503050406030204" pitchFamily="18" charset="0"/>
                          </a:rPr>
                          <m:t>𝑖</m:t>
                        </m:r>
                      </m:sub>
                    </m:sSub>
                    <m:r>
                      <a:rPr lang="es-ES_tradnl" b="0" i="1" smtClean="0">
                        <a:latin typeface="Cambria Math" panose="02040503050406030204" pitchFamily="18" charset="0"/>
                      </a:rPr>
                      <m:t>≥</m:t>
                    </m:r>
                    <m:r>
                      <a:rPr lang="es-ES" b="0" i="0" smtClean="0">
                        <a:latin typeface="Cambria Math" panose="02040503050406030204" pitchFamily="18" charset="0"/>
                      </a:rPr>
                      <m:t>0</m:t>
                    </m:r>
                  </m:oMath>
                </a14:m>
                <a:r>
                  <a:rPr lang="es-ES" dirty="0"/>
                  <a:t> </a:t>
                </a:r>
              </a:p>
            </p:txBody>
          </p:sp>
        </mc:Choice>
        <mc:Fallback xmlns="">
          <p:sp>
            <p:nvSpPr>
              <p:cNvPr id="79" name="CuadroTexto 78">
                <a:extLst>
                  <a:ext uri="{FF2B5EF4-FFF2-40B4-BE49-F238E27FC236}">
                    <a16:creationId xmlns:a16="http://schemas.microsoft.com/office/drawing/2014/main" id="{D09364AF-4C4C-4FBF-9C19-276CB927E894}"/>
                  </a:ext>
                </a:extLst>
              </p:cNvPr>
              <p:cNvSpPr txBox="1">
                <a:spLocks noRot="1" noChangeAspect="1" noMove="1" noResize="1" noEditPoints="1" noAdjustHandles="1" noChangeArrowheads="1" noChangeShapeType="1" noTextEdit="1"/>
              </p:cNvSpPr>
              <p:nvPr/>
            </p:nvSpPr>
            <p:spPr>
              <a:xfrm>
                <a:off x="4990730" y="1371600"/>
                <a:ext cx="3148875" cy="1661993"/>
              </a:xfrm>
              <a:prstGeom prst="rect">
                <a:avLst/>
              </a:prstGeom>
              <a:blipFill>
                <a:blip r:embed="rId3"/>
                <a:stretch>
                  <a:fillRect r="-194" b="-2564"/>
                </a:stretch>
              </a:blipFill>
            </p:spPr>
            <p:txBody>
              <a:bodyPr/>
              <a:lstStyle/>
              <a:p>
                <a:r>
                  <a:rPr lang="es-ES">
                    <a:noFill/>
                  </a:rPr>
                  <a:t> </a:t>
                </a:r>
              </a:p>
            </p:txBody>
          </p:sp>
        </mc:Fallback>
      </mc:AlternateContent>
      <p:sp>
        <p:nvSpPr>
          <p:cNvPr id="80" name="object 3">
            <a:extLst>
              <a:ext uri="{FF2B5EF4-FFF2-40B4-BE49-F238E27FC236}">
                <a16:creationId xmlns:a16="http://schemas.microsoft.com/office/drawing/2014/main" id="{4263F341-BCBF-44EF-9672-C1A7C2FA487A}"/>
              </a:ext>
            </a:extLst>
          </p:cNvPr>
          <p:cNvSpPr/>
          <p:nvPr/>
        </p:nvSpPr>
        <p:spPr>
          <a:xfrm>
            <a:off x="3915420" y="1842868"/>
            <a:ext cx="1080770" cy="719455"/>
          </a:xfrm>
          <a:custGeom>
            <a:avLst/>
            <a:gdLst/>
            <a:ahLst/>
            <a:cxnLst/>
            <a:rect l="l" t="t" r="r" b="b"/>
            <a:pathLst>
              <a:path w="1080770" h="719454">
                <a:moveTo>
                  <a:pt x="0" y="179832"/>
                </a:moveTo>
                <a:lnTo>
                  <a:pt x="720851" y="179832"/>
                </a:lnTo>
                <a:lnTo>
                  <a:pt x="720851" y="0"/>
                </a:lnTo>
                <a:lnTo>
                  <a:pt x="1080516" y="359663"/>
                </a:lnTo>
                <a:lnTo>
                  <a:pt x="720851" y="719327"/>
                </a:lnTo>
                <a:lnTo>
                  <a:pt x="720851" y="539496"/>
                </a:lnTo>
                <a:lnTo>
                  <a:pt x="0" y="539496"/>
                </a:lnTo>
                <a:lnTo>
                  <a:pt x="0" y="179832"/>
                </a:lnTo>
                <a:close/>
              </a:path>
            </a:pathLst>
          </a:custGeom>
          <a:ln w="9144">
            <a:solidFill>
              <a:srgbClr val="D74518"/>
            </a:solidFill>
          </a:ln>
        </p:spPr>
        <p:txBody>
          <a:bodyPr wrap="square" lIns="0" tIns="0" rIns="0" bIns="0" rtlCol="0"/>
          <a:lstStyle/>
          <a:p>
            <a:endParaRPr/>
          </a:p>
        </p:txBody>
      </p:sp>
      <p:sp>
        <p:nvSpPr>
          <p:cNvPr id="81" name="object 7">
            <a:extLst>
              <a:ext uri="{FF2B5EF4-FFF2-40B4-BE49-F238E27FC236}">
                <a16:creationId xmlns:a16="http://schemas.microsoft.com/office/drawing/2014/main" id="{6F54D0D0-DBD7-4F4D-AA61-1AFA6442BD68}"/>
              </a:ext>
            </a:extLst>
          </p:cNvPr>
          <p:cNvSpPr txBox="1"/>
          <p:nvPr/>
        </p:nvSpPr>
        <p:spPr>
          <a:xfrm>
            <a:off x="647210" y="3504861"/>
            <a:ext cx="8611579" cy="1154162"/>
          </a:xfrm>
          <a:prstGeom prst="rect">
            <a:avLst/>
          </a:prstGeom>
        </p:spPr>
        <p:txBody>
          <a:bodyPr vert="horz" wrap="square" lIns="0" tIns="0" rIns="0" bIns="0" rtlCol="0">
            <a:spAutoFit/>
          </a:bodyPr>
          <a:lstStyle/>
          <a:p>
            <a:pPr marL="0" marR="0">
              <a:lnSpc>
                <a:spcPts val="1783"/>
              </a:lnSpc>
              <a:spcBef>
                <a:spcPts val="0"/>
              </a:spcBef>
              <a:spcAft>
                <a:spcPts val="0"/>
              </a:spcAft>
            </a:pPr>
            <a:r>
              <a:rPr lang="es-ES_tradnl" sz="1600" dirty="0">
                <a:solidFill>
                  <a:srgbClr val="000000"/>
                </a:solidFill>
                <a:cs typeface="Arial"/>
              </a:rPr>
              <a:t>Empezamos en una S.B.F. (0,0) y nos vamos a un vértice adyacente mejor que el que tenemos: (400, 0) </a:t>
            </a:r>
            <a:r>
              <a:rPr lang="es-ES_tradnl" sz="1600" dirty="0" err="1">
                <a:solidFill>
                  <a:srgbClr val="000000"/>
                </a:solidFill>
                <a:cs typeface="Arial"/>
              </a:rPr>
              <a:t>ó</a:t>
            </a:r>
            <a:r>
              <a:rPr lang="es-ES_tradnl" sz="1600" dirty="0">
                <a:solidFill>
                  <a:srgbClr val="000000"/>
                </a:solidFill>
                <a:cs typeface="Arial"/>
              </a:rPr>
              <a:t> (0, 700), ambos son mejores. No ocurre, en general, que el camino más corto sea con el que más mejora. </a:t>
            </a:r>
          </a:p>
          <a:p>
            <a:pPr marL="0" marR="0">
              <a:lnSpc>
                <a:spcPts val="1783"/>
              </a:lnSpc>
              <a:spcBef>
                <a:spcPts val="0"/>
              </a:spcBef>
              <a:spcAft>
                <a:spcPts val="0"/>
              </a:spcAft>
            </a:pPr>
            <a:endParaRPr lang="es-ES_tradnl" sz="1600" dirty="0">
              <a:solidFill>
                <a:srgbClr val="000000"/>
              </a:solidFill>
              <a:cs typeface="Arial"/>
            </a:endParaRPr>
          </a:p>
          <a:p>
            <a:pPr marL="0" marR="0">
              <a:lnSpc>
                <a:spcPts val="1783"/>
              </a:lnSpc>
              <a:spcBef>
                <a:spcPts val="0"/>
              </a:spcBef>
              <a:spcAft>
                <a:spcPts val="0"/>
              </a:spcAft>
            </a:pPr>
            <a:r>
              <a:rPr lang="es-ES_tradnl" sz="1600" dirty="0">
                <a:solidFill>
                  <a:srgbClr val="000000"/>
                </a:solidFill>
                <a:cs typeface="Arial"/>
              </a:rPr>
              <a:t>El simplex no sabe, a priori, cuál es el camino más corto. </a:t>
            </a:r>
          </a:p>
        </p:txBody>
      </p:sp>
    </p:spTree>
    <p:extLst>
      <p:ext uri="{BB962C8B-B14F-4D97-AF65-F5344CB8AC3E}">
        <p14:creationId xmlns:p14="http://schemas.microsoft.com/office/powerpoint/2010/main" val="7468395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Ejemplo: problema de cinturones (IV)</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51</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ECB499C9-77B9-42C3-B079-28898B7E17EC}"/>
                  </a:ext>
                </a:extLst>
              </p:cNvPr>
              <p:cNvSpPr txBox="1"/>
              <p:nvPr/>
            </p:nvSpPr>
            <p:spPr>
              <a:xfrm>
                <a:off x="7013586" y="1049167"/>
                <a:ext cx="2651110" cy="1292662"/>
              </a:xfrm>
              <a:prstGeom prst="rect">
                <a:avLst/>
              </a:prstGeom>
            </p:spPr>
            <p:style>
              <a:lnRef idx="2">
                <a:schemeClr val="accent6"/>
              </a:lnRef>
              <a:fillRef idx="1">
                <a:schemeClr val="lt1"/>
              </a:fillRef>
              <a:effectRef idx="0">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𝑚𝑖</m:t>
                      </m:r>
                      <m:r>
                        <a:rPr lang="es-ES_tradnl" sz="1400" b="0" i="1" smtClean="0">
                          <a:latin typeface="Cambria Math" panose="02040503050406030204" pitchFamily="18" charset="0"/>
                        </a:rPr>
                        <m:t>𝑛</m:t>
                      </m:r>
                      <m:r>
                        <a:rPr lang="es-ES_tradnl" sz="1400" b="0" i="1" smtClean="0">
                          <a:latin typeface="Cambria Math" panose="02040503050406030204" pitchFamily="18" charset="0"/>
                        </a:rPr>
                        <m:t> −2</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−1,5 </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oMath>
                  </m:oMathPara>
                </a14:m>
                <a:endParaRPr lang="es-ES_tradnl" sz="1400" b="0" dirty="0"/>
              </a:p>
              <a:p>
                <a:pPr/>
                <a14:m>
                  <m:oMathPara xmlns:m="http://schemas.openxmlformats.org/officeDocument/2006/math">
                    <m:oMathParaPr>
                      <m:jc m:val="centerGroup"/>
                    </m:oMathParaPr>
                    <m:oMath xmlns:m="http://schemas.openxmlformats.org/officeDocument/2006/math">
                      <m:r>
                        <a:rPr lang="es-ES_tradnl" sz="1400" b="0" i="1" smtClean="0">
                          <a:latin typeface="Cambria Math" panose="02040503050406030204" pitchFamily="18" charset="0"/>
                        </a:rPr>
                        <m:t>𝑠</m:t>
                      </m:r>
                      <m:r>
                        <a:rPr lang="es-ES_tradnl" sz="1400" b="0" i="1" smtClean="0">
                          <a:latin typeface="Cambria Math" panose="02040503050406030204" pitchFamily="18" charset="0"/>
                        </a:rPr>
                        <m:t>.</m:t>
                      </m:r>
                      <m:r>
                        <a:rPr lang="es-ES" sz="1400" b="0" i="1" smtClean="0">
                          <a:latin typeface="Cambria Math" panose="02040503050406030204" pitchFamily="18" charset="0"/>
                        </a:rPr>
                        <m:t>𝑡</m:t>
                      </m:r>
                      <m:r>
                        <a:rPr lang="es-ES" sz="1400" b="0" i="1" smtClean="0">
                          <a:latin typeface="Cambria Math" panose="02040503050406030204" pitchFamily="18" charset="0"/>
                        </a:rPr>
                        <m:t>. </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3</m:t>
                          </m:r>
                        </m:sub>
                      </m:sSub>
                      <m:r>
                        <a:rPr lang="es-ES_tradnl" sz="1400" b="0" i="1" smtClean="0">
                          <a:latin typeface="Cambria Math" panose="02040503050406030204" pitchFamily="18" charset="0"/>
                        </a:rPr>
                        <m:t>= 800</m:t>
                      </m:r>
                    </m:oMath>
                  </m:oMathPara>
                </a14:m>
                <a:endParaRPr lang="es-ES_tradnl" sz="1400" b="0" dirty="0"/>
              </a:p>
              <a:p>
                <a:pPr algn="ctr"/>
                <a14:m>
                  <m:oMathPara xmlns:m="http://schemas.openxmlformats.org/officeDocument/2006/math">
                    <m:oMathParaPr>
                      <m:jc m:val="centerGroup"/>
                    </m:oMathParaPr>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4</m:t>
                          </m:r>
                        </m:sub>
                      </m:sSub>
                      <m:r>
                        <a:rPr lang="es-ES_tradnl" sz="1400" b="0" i="1" smtClean="0">
                          <a:latin typeface="Cambria Math" panose="02040503050406030204" pitchFamily="18" charset="0"/>
                        </a:rPr>
                        <m:t>=400</m:t>
                      </m:r>
                    </m:oMath>
                  </m:oMathPara>
                </a14:m>
                <a:endParaRPr lang="es-ES" sz="1400" dirty="0"/>
              </a:p>
              <a:p>
                <a:pPr algn="ctr"/>
                <a14:m>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5</m:t>
                        </m:r>
                      </m:sub>
                    </m:sSub>
                    <m:r>
                      <a:rPr lang="es-ES_tradnl" sz="1400" b="0" i="1" smtClean="0">
                        <a:latin typeface="Cambria Math" panose="02040503050406030204" pitchFamily="18" charset="0"/>
                      </a:rPr>
                      <m:t>= 70</m:t>
                    </m:r>
                    <m:r>
                      <a:rPr lang="es-ES" sz="1400" b="0" i="1" smtClean="0">
                        <a:latin typeface="Cambria Math" panose="02040503050406030204" pitchFamily="18" charset="0"/>
                      </a:rPr>
                      <m:t>0</m:t>
                    </m:r>
                  </m:oMath>
                </a14:m>
                <a:r>
                  <a:rPr lang="es-ES" sz="1400" dirty="0"/>
                  <a:t> </a:t>
                </a:r>
              </a:p>
              <a:p>
                <a:r>
                  <a:rPr lang="es-ES" sz="1400" dirty="0"/>
                  <a:t>	</a:t>
                </a:r>
                <a14:m>
                  <m:oMath xmlns:m="http://schemas.openxmlformats.org/officeDocument/2006/math">
                    <m:r>
                      <a:rPr lang="es-ES_tradnl" sz="1400" b="0" i="1" smtClean="0">
                        <a:latin typeface="Cambria Math" panose="02040503050406030204" pitchFamily="18" charset="0"/>
                      </a:rPr>
                      <m:t>2</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6</m:t>
                        </m:r>
                      </m:sub>
                    </m:sSub>
                    <m:r>
                      <a:rPr lang="es-ES_tradnl" sz="1400" b="0" i="1" smtClean="0">
                        <a:latin typeface="Cambria Math" panose="02040503050406030204" pitchFamily="18" charset="0"/>
                      </a:rPr>
                      <m:t>=1000</m:t>
                    </m:r>
                  </m:oMath>
                </a14:m>
                <a:endParaRPr lang="es-ES_tradnl" sz="1400" b="0" dirty="0"/>
              </a:p>
              <a:p>
                <a:pPr algn="ctr"/>
                <a14:m>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𝑖</m:t>
                        </m:r>
                      </m:sub>
                    </m:sSub>
                    <m:r>
                      <a:rPr lang="es-ES_tradnl" sz="1400" b="0" i="1" smtClean="0">
                        <a:latin typeface="Cambria Math" panose="02040503050406030204" pitchFamily="18" charset="0"/>
                      </a:rPr>
                      <m:t>≥</m:t>
                    </m:r>
                    <m:r>
                      <a:rPr lang="es-ES" sz="1400" b="0" i="1" smtClean="0">
                        <a:latin typeface="Cambria Math" panose="02040503050406030204" pitchFamily="18" charset="0"/>
                      </a:rPr>
                      <m:t>0</m:t>
                    </m:r>
                  </m:oMath>
                </a14:m>
                <a:r>
                  <a:rPr lang="es-ES" sz="1400" dirty="0"/>
                  <a:t> </a:t>
                </a:r>
              </a:p>
            </p:txBody>
          </p:sp>
        </mc:Choice>
        <mc:Fallback xmlns="">
          <p:sp>
            <p:nvSpPr>
              <p:cNvPr id="10" name="CuadroTexto 9">
                <a:extLst>
                  <a:ext uri="{FF2B5EF4-FFF2-40B4-BE49-F238E27FC236}">
                    <a16:creationId xmlns:a16="http://schemas.microsoft.com/office/drawing/2014/main" id="{ECB499C9-77B9-42C3-B079-28898B7E17EC}"/>
                  </a:ext>
                </a:extLst>
              </p:cNvPr>
              <p:cNvSpPr txBox="1">
                <a:spLocks noRot="1" noChangeAspect="1" noMove="1" noResize="1" noEditPoints="1" noAdjustHandles="1" noChangeArrowheads="1" noChangeShapeType="1" noTextEdit="1"/>
              </p:cNvSpPr>
              <p:nvPr/>
            </p:nvSpPr>
            <p:spPr>
              <a:xfrm>
                <a:off x="7013586" y="1049167"/>
                <a:ext cx="2651110" cy="1292662"/>
              </a:xfrm>
              <a:prstGeom prst="rect">
                <a:avLst/>
              </a:prstGeom>
              <a:blipFill>
                <a:blip r:embed="rId2"/>
                <a:stretch>
                  <a:fillRect b="-1852"/>
                </a:stretch>
              </a:blipFill>
            </p:spPr>
            <p:txBody>
              <a:bodyPr/>
              <a:lstStyle/>
              <a:p>
                <a:r>
                  <a:rPr lang="es-ES">
                    <a:noFill/>
                  </a:rPr>
                  <a:t> </a:t>
                </a:r>
              </a:p>
            </p:txBody>
          </p:sp>
        </mc:Fallback>
      </mc:AlternateContent>
      <p:graphicFrame>
        <p:nvGraphicFramePr>
          <p:cNvPr id="11" name="Tabla 4">
            <a:extLst>
              <a:ext uri="{FF2B5EF4-FFF2-40B4-BE49-F238E27FC236}">
                <a16:creationId xmlns:a16="http://schemas.microsoft.com/office/drawing/2014/main" id="{FEE4091B-0D86-49E0-97D3-E6CD05D8D001}"/>
              </a:ext>
            </a:extLst>
          </p:cNvPr>
          <p:cNvGraphicFramePr>
            <a:graphicFrameLocks noGrp="1"/>
          </p:cNvGraphicFramePr>
          <p:nvPr>
            <p:extLst>
              <p:ext uri="{D42A27DB-BD31-4B8C-83A1-F6EECF244321}">
                <p14:modId xmlns:p14="http://schemas.microsoft.com/office/powerpoint/2010/main" val="12022751"/>
              </p:ext>
            </p:extLst>
          </p:nvPr>
        </p:nvGraphicFramePr>
        <p:xfrm>
          <a:off x="384187" y="2714526"/>
          <a:ext cx="7371691" cy="3232288"/>
        </p:xfrm>
        <a:graphic>
          <a:graphicData uri="http://schemas.openxmlformats.org/drawingml/2006/table">
            <a:tbl>
              <a:tblPr firstRow="1" bandRow="1">
                <a:tableStyleId>{3B4B98B0-60AC-42C2-AFA5-B58CD77FA1E5}</a:tableStyleId>
              </a:tblPr>
              <a:tblGrid>
                <a:gridCol w="1718342">
                  <a:extLst>
                    <a:ext uri="{9D8B030D-6E8A-4147-A177-3AD203B41FA5}">
                      <a16:colId xmlns:a16="http://schemas.microsoft.com/office/drawing/2014/main" val="1759149570"/>
                    </a:ext>
                  </a:extLst>
                </a:gridCol>
                <a:gridCol w="840201">
                  <a:extLst>
                    <a:ext uri="{9D8B030D-6E8A-4147-A177-3AD203B41FA5}">
                      <a16:colId xmlns:a16="http://schemas.microsoft.com/office/drawing/2014/main" val="147390684"/>
                    </a:ext>
                  </a:extLst>
                </a:gridCol>
                <a:gridCol w="995964">
                  <a:extLst>
                    <a:ext uri="{9D8B030D-6E8A-4147-A177-3AD203B41FA5}">
                      <a16:colId xmlns:a16="http://schemas.microsoft.com/office/drawing/2014/main" val="1000433724"/>
                    </a:ext>
                  </a:extLst>
                </a:gridCol>
                <a:gridCol w="822409">
                  <a:extLst>
                    <a:ext uri="{9D8B030D-6E8A-4147-A177-3AD203B41FA5}">
                      <a16:colId xmlns:a16="http://schemas.microsoft.com/office/drawing/2014/main" val="3455778197"/>
                    </a:ext>
                  </a:extLst>
                </a:gridCol>
                <a:gridCol w="970598">
                  <a:extLst>
                    <a:ext uri="{9D8B030D-6E8A-4147-A177-3AD203B41FA5}">
                      <a16:colId xmlns:a16="http://schemas.microsoft.com/office/drawing/2014/main" val="3076869713"/>
                    </a:ext>
                  </a:extLst>
                </a:gridCol>
                <a:gridCol w="697992">
                  <a:extLst>
                    <a:ext uri="{9D8B030D-6E8A-4147-A177-3AD203B41FA5}">
                      <a16:colId xmlns:a16="http://schemas.microsoft.com/office/drawing/2014/main" val="3736531596"/>
                    </a:ext>
                  </a:extLst>
                </a:gridCol>
                <a:gridCol w="716396">
                  <a:extLst>
                    <a:ext uri="{9D8B030D-6E8A-4147-A177-3AD203B41FA5}">
                      <a16:colId xmlns:a16="http://schemas.microsoft.com/office/drawing/2014/main" val="3081046797"/>
                    </a:ext>
                  </a:extLst>
                </a:gridCol>
                <a:gridCol w="609789">
                  <a:extLst>
                    <a:ext uri="{9D8B030D-6E8A-4147-A177-3AD203B41FA5}">
                      <a16:colId xmlns:a16="http://schemas.microsoft.com/office/drawing/2014/main" val="742009004"/>
                    </a:ext>
                  </a:extLst>
                </a:gridCol>
              </a:tblGrid>
              <a:tr h="896383">
                <a:tc>
                  <a:txBody>
                    <a:bodyPr/>
                    <a:lstStyle/>
                    <a:p>
                      <a:pPr algn="ctr"/>
                      <a:r>
                        <a:rPr lang="es-ES_tradnl" dirty="0"/>
                        <a:t>Costos de los vectores de la base </a:t>
                      </a:r>
                      <a:endParaRPr lang="es-ES" dirty="0"/>
                    </a:p>
                  </a:txBody>
                  <a:tcPr>
                    <a:lnR w="12700" cap="flat" cmpd="sng" algn="ctr">
                      <a:solidFill>
                        <a:schemeClr val="tx2"/>
                      </a:solidFill>
                      <a:prstDash val="solid"/>
                      <a:round/>
                      <a:headEnd type="none" w="med" len="med"/>
                      <a:tailEnd type="none" w="med" len="med"/>
                    </a:lnR>
                  </a:tcPr>
                </a:tc>
                <a:tc>
                  <a:txBody>
                    <a:bodyPr/>
                    <a:lstStyle/>
                    <a:p>
                      <a:pPr algn="ctr"/>
                      <a:endParaRPr lang="es-ES"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tcPr>
                </a:tc>
                <a:tc>
                  <a:txBody>
                    <a:bodyPr/>
                    <a:lstStyle/>
                    <a:p>
                      <a:pPr algn="ctr"/>
                      <a:r>
                        <a:rPr lang="es-ES_tradnl" dirty="0"/>
                        <a:t>-2</a:t>
                      </a:r>
                      <a:endParaRPr lang="es-ES" dirty="0"/>
                    </a:p>
                  </a:txBody>
                  <a:tcPr>
                    <a:lnL w="12700" cap="flat" cmpd="sng" algn="ctr">
                      <a:solidFill>
                        <a:schemeClr val="tx2"/>
                      </a:solidFill>
                      <a:prstDash val="solid"/>
                      <a:round/>
                      <a:headEnd type="none" w="med" len="med"/>
                      <a:tailEnd type="none" w="med" len="med"/>
                    </a:lnL>
                  </a:tcPr>
                </a:tc>
                <a:tc>
                  <a:txBody>
                    <a:bodyPr/>
                    <a:lstStyle/>
                    <a:p>
                      <a:pPr algn="ctr"/>
                      <a:r>
                        <a:rPr lang="es-ES_tradnl" dirty="0"/>
                        <a:t>-1,5</a:t>
                      </a:r>
                      <a:endParaRPr lang="es-ES" dirty="0"/>
                    </a:p>
                  </a:txBody>
                  <a:tcPr/>
                </a:tc>
                <a:tc>
                  <a:txBody>
                    <a:bodyPr/>
                    <a:lstStyle/>
                    <a:p>
                      <a:pPr algn="ctr"/>
                      <a:r>
                        <a:rPr lang="es-ES_tradnl" dirty="0"/>
                        <a:t>0</a:t>
                      </a:r>
                      <a:endParaRPr lang="es-ES" dirty="0"/>
                    </a:p>
                  </a:txBody>
                  <a:tcPr/>
                </a:tc>
                <a:tc>
                  <a:txBody>
                    <a:bodyPr/>
                    <a:lstStyle/>
                    <a:p>
                      <a:pPr algn="ctr"/>
                      <a:r>
                        <a:rPr lang="es-ES_tradnl" dirty="0"/>
                        <a:t>0</a:t>
                      </a:r>
                      <a:endParaRPr lang="es-ES" dirty="0"/>
                    </a:p>
                  </a:txBody>
                  <a:tcPr/>
                </a:tc>
                <a:tc>
                  <a:txBody>
                    <a:bodyPr/>
                    <a:lstStyle/>
                    <a:p>
                      <a:pPr algn="ctr"/>
                      <a:r>
                        <a:rPr lang="es-ES_tradnl" dirty="0"/>
                        <a:t>0</a:t>
                      </a:r>
                      <a:endParaRPr lang="es-ES" dirty="0"/>
                    </a:p>
                  </a:txBody>
                  <a:tcPr/>
                </a:tc>
                <a:tc>
                  <a:txBody>
                    <a:bodyPr/>
                    <a:lstStyle/>
                    <a:p>
                      <a:pPr algn="ctr"/>
                      <a:r>
                        <a:rPr lang="es-ES_tradnl" dirty="0"/>
                        <a:t>0</a:t>
                      </a:r>
                      <a:endParaRPr lang="es-ES" dirty="0"/>
                    </a:p>
                  </a:txBody>
                  <a:tcPr/>
                </a:tc>
                <a:extLst>
                  <a:ext uri="{0D108BD9-81ED-4DB2-BD59-A6C34878D82A}">
                    <a16:rowId xmlns:a16="http://schemas.microsoft.com/office/drawing/2014/main" val="3513119164"/>
                  </a:ext>
                </a:extLst>
              </a:tr>
              <a:tr h="474904">
                <a:tc>
                  <a:txBody>
                    <a:bodyPr/>
                    <a:lstStyle/>
                    <a:p>
                      <a:pPr algn="ctr"/>
                      <a:r>
                        <a:rPr lang="es-ES_tradnl" dirty="0"/>
                        <a:t>0</a:t>
                      </a:r>
                      <a:endParaRPr lang="es-ES" dirty="0"/>
                    </a:p>
                  </a:txBody>
                  <a:tcPr>
                    <a:lnR w="12700" cap="flat" cmpd="sng" algn="ctr">
                      <a:solidFill>
                        <a:schemeClr val="tx2"/>
                      </a:solidFill>
                      <a:prstDash val="solid"/>
                      <a:round/>
                      <a:headEnd type="none" w="med" len="med"/>
                      <a:tailEnd type="none" w="med" len="med"/>
                    </a:lnR>
                    <a:noFill/>
                  </a:tcPr>
                </a:tc>
                <a:tc>
                  <a:txBody>
                    <a:bodyPr/>
                    <a:lstStyle/>
                    <a:p>
                      <a:pPr algn="ctr"/>
                      <a:r>
                        <a:rPr lang="es-ES_tradnl" dirty="0"/>
                        <a:t>800</a:t>
                      </a:r>
                      <a:endParaRPr lang="es-ES"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noFill/>
                  </a:tcPr>
                </a:tc>
                <a:tc>
                  <a:txBody>
                    <a:bodyPr/>
                    <a:lstStyle/>
                    <a:p>
                      <a:pPr algn="ctr"/>
                      <a:r>
                        <a:rPr lang="es-ES_tradnl" dirty="0"/>
                        <a:t>1</a:t>
                      </a:r>
                      <a:endParaRPr lang="es-ES" dirty="0"/>
                    </a:p>
                  </a:txBody>
                  <a:tcPr>
                    <a:lnL w="12700" cap="flat" cmpd="sng" algn="ctr">
                      <a:solidFill>
                        <a:schemeClr val="tx2"/>
                      </a:solidFill>
                      <a:prstDash val="solid"/>
                      <a:round/>
                      <a:headEnd type="none" w="med" len="med"/>
                      <a:tailEnd type="none" w="med" len="med"/>
                    </a:lnL>
                    <a:noFill/>
                  </a:tcPr>
                </a:tc>
                <a:tc>
                  <a:txBody>
                    <a:bodyPr/>
                    <a:lstStyle/>
                    <a:p>
                      <a:pPr algn="ctr"/>
                      <a:r>
                        <a:rPr lang="es-ES_tradnl" dirty="0"/>
                        <a:t>1</a:t>
                      </a:r>
                      <a:endParaRPr lang="es-ES" dirty="0"/>
                    </a:p>
                  </a:txBody>
                  <a:tcPr>
                    <a:noFill/>
                  </a:tcPr>
                </a:tc>
                <a:tc>
                  <a:txBody>
                    <a:bodyPr/>
                    <a:lstStyle/>
                    <a:p>
                      <a:pPr algn="ctr"/>
                      <a:r>
                        <a:rPr lang="es-ES_tradnl" dirty="0"/>
                        <a:t>1</a:t>
                      </a:r>
                      <a:endParaRPr lang="es-ES" dirty="0"/>
                    </a:p>
                  </a:txBody>
                  <a:tcPr>
                    <a:noFill/>
                  </a:tcPr>
                </a:tc>
                <a:tc>
                  <a:txBody>
                    <a:bodyPr/>
                    <a:lstStyle/>
                    <a:p>
                      <a:pPr algn="ctr"/>
                      <a:r>
                        <a:rPr lang="es-ES_tradnl" dirty="0"/>
                        <a:t>0</a:t>
                      </a:r>
                      <a:endParaRPr lang="es-ES" dirty="0"/>
                    </a:p>
                  </a:txBody>
                  <a:tcPr>
                    <a:noFill/>
                  </a:tcPr>
                </a:tc>
                <a:tc>
                  <a:txBody>
                    <a:bodyPr/>
                    <a:lstStyle/>
                    <a:p>
                      <a:pPr algn="ctr"/>
                      <a:r>
                        <a:rPr lang="es-ES_tradnl" dirty="0"/>
                        <a:t>0</a:t>
                      </a:r>
                      <a:endParaRPr lang="es-ES" dirty="0"/>
                    </a:p>
                  </a:txBody>
                  <a:tcPr>
                    <a:noFill/>
                  </a:tcPr>
                </a:tc>
                <a:tc>
                  <a:txBody>
                    <a:bodyPr/>
                    <a:lstStyle/>
                    <a:p>
                      <a:pPr algn="ctr"/>
                      <a:r>
                        <a:rPr lang="es-ES_tradnl" dirty="0"/>
                        <a:t>0</a:t>
                      </a:r>
                      <a:endParaRPr lang="es-ES" dirty="0"/>
                    </a:p>
                  </a:txBody>
                  <a:tcPr>
                    <a:noFill/>
                  </a:tcPr>
                </a:tc>
                <a:extLst>
                  <a:ext uri="{0D108BD9-81ED-4DB2-BD59-A6C34878D82A}">
                    <a16:rowId xmlns:a16="http://schemas.microsoft.com/office/drawing/2014/main" val="1481207711"/>
                  </a:ext>
                </a:extLst>
              </a:tr>
              <a:tr h="497367">
                <a:tc>
                  <a:txBody>
                    <a:bodyPr/>
                    <a:lstStyle/>
                    <a:p>
                      <a:pPr algn="ctr"/>
                      <a:r>
                        <a:rPr lang="es-ES_tradnl" dirty="0"/>
                        <a:t>0</a:t>
                      </a:r>
                      <a:endParaRPr lang="es-ES" dirty="0"/>
                    </a:p>
                  </a:txBody>
                  <a:tcPr>
                    <a:lnR w="12700" cap="flat" cmpd="sng" algn="ctr">
                      <a:solidFill>
                        <a:schemeClr val="tx2"/>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s-ES_tradnl" dirty="0"/>
                        <a:t>400</a:t>
                      </a:r>
                      <a:endParaRPr lang="es-ES"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s-ES_tradnl" dirty="0"/>
                        <a:t>1</a:t>
                      </a:r>
                      <a:endParaRPr lang="es-ES" dirty="0"/>
                    </a:p>
                  </a:txBody>
                  <a:tcPr>
                    <a:lnL w="12700" cap="flat" cmpd="sng" algn="ctr">
                      <a:solidFill>
                        <a:schemeClr val="tx2"/>
                      </a:solidFill>
                      <a:prstDash val="solid"/>
                      <a:round/>
                      <a:headEnd type="none" w="med" len="med"/>
                      <a:tailEnd type="none" w="med" len="med"/>
                    </a:lnL>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B w="12700" cap="flat" cmpd="sng" algn="ctr">
                      <a:noFill/>
                      <a:prstDash val="solid"/>
                      <a:round/>
                      <a:headEnd type="none" w="med" len="med"/>
                      <a:tailEnd type="none" w="med" len="med"/>
                    </a:lnB>
                    <a:noFill/>
                  </a:tcPr>
                </a:tc>
                <a:tc>
                  <a:txBody>
                    <a:bodyPr/>
                    <a:lstStyle/>
                    <a:p>
                      <a:pPr algn="ctr"/>
                      <a:r>
                        <a:rPr lang="es-ES_tradnl" dirty="0"/>
                        <a:t>1</a:t>
                      </a:r>
                      <a:endParaRPr lang="es-ES" dirty="0"/>
                    </a:p>
                  </a:txBody>
                  <a:tcPr>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B w="12700" cap="flat" cmpd="sng" algn="ctr">
                      <a:noFill/>
                      <a:prstDash val="solid"/>
                      <a:round/>
                      <a:headEnd type="none" w="med" len="med"/>
                      <a:tailEnd type="none" w="med" len="med"/>
                    </a:lnB>
                    <a:noFill/>
                  </a:tcPr>
                </a:tc>
                <a:extLst>
                  <a:ext uri="{0D108BD9-81ED-4DB2-BD59-A6C34878D82A}">
                    <a16:rowId xmlns:a16="http://schemas.microsoft.com/office/drawing/2014/main" val="668694227"/>
                  </a:ext>
                </a:extLst>
              </a:tr>
              <a:tr h="497367">
                <a:tc>
                  <a:txBody>
                    <a:bodyPr/>
                    <a:lstStyle/>
                    <a:p>
                      <a:pPr algn="ctr"/>
                      <a:r>
                        <a:rPr lang="es-ES_tradnl" dirty="0"/>
                        <a:t>0</a:t>
                      </a:r>
                      <a:endParaRPr lang="es-ES" dirty="0"/>
                    </a:p>
                  </a:txBody>
                  <a:tcPr>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dirty="0"/>
                        <a:t>700</a:t>
                      </a:r>
                      <a:endParaRPr lang="es-ES"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dirty="0"/>
                        <a:t>1</a:t>
                      </a:r>
                      <a:endParaRPr lang="es-ES"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dirty="0"/>
                        <a:t>1</a:t>
                      </a:r>
                      <a:endParaRPr lang="es-ES"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30988903"/>
                  </a:ext>
                </a:extLst>
              </a:tr>
              <a:tr h="497367">
                <a:tc>
                  <a:txBody>
                    <a:bodyPr/>
                    <a:lstStyle/>
                    <a:p>
                      <a:pPr algn="ctr"/>
                      <a:r>
                        <a:rPr lang="es-ES_tradnl" dirty="0"/>
                        <a:t>0</a:t>
                      </a:r>
                      <a:endParaRPr lang="es-ES" dirty="0"/>
                    </a:p>
                  </a:txBody>
                  <a:tcPr>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1000</a:t>
                      </a:r>
                      <a:endParaRPr lang="es-ES"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2</a:t>
                      </a:r>
                      <a:endParaRPr lang="es-ES"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1</a:t>
                      </a:r>
                      <a:endParaRPr lang="es-ES"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0</a:t>
                      </a:r>
                      <a:endParaRPr lang="es-ES"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0</a:t>
                      </a:r>
                      <a:endParaRPr lang="es-ES"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0</a:t>
                      </a:r>
                      <a:endParaRPr lang="es-ES"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1</a:t>
                      </a:r>
                      <a:endParaRPr lang="es-ES"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769130711"/>
                  </a:ext>
                </a:extLst>
              </a:tr>
              <a:tr h="3689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_tradnl" dirty="0"/>
                        <a:t>Valor </a:t>
                      </a:r>
                      <a:r>
                        <a:rPr lang="es-ES_tradnl" dirty="0" err="1"/>
                        <a:t>f.o</a:t>
                      </a:r>
                      <a:r>
                        <a:rPr lang="es-ES_tradnl" dirty="0"/>
                        <a:t>.: 0</a:t>
                      </a:r>
                      <a:endParaRPr lang="es-ES" dirty="0"/>
                    </a:p>
                  </a:txBody>
                  <a:tcPr>
                    <a:lnR w="12700" cap="flat" cmpd="sng" algn="ctr">
                      <a:solidFill>
                        <a:schemeClr val="tx2"/>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dirty="0"/>
                    </a:p>
                  </a:txBody>
                  <a:tcPr>
                    <a:lnL w="12700" cap="flat" cmpd="sng" algn="ctr">
                      <a:solidFill>
                        <a:schemeClr val="tx2"/>
                      </a:solidFill>
                      <a:prstDash val="solid"/>
                      <a:round/>
                      <a:headEnd type="none" w="med" len="med"/>
                      <a:tailEnd type="none" w="med" len="med"/>
                    </a:lnL>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dirty="0"/>
                    </a:p>
                  </a:txBody>
                  <a:tcP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dirty="0"/>
                    </a:p>
                  </a:txBody>
                  <a:tcP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dirty="0"/>
                    </a:p>
                  </a:txBody>
                  <a:tcP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dirty="0"/>
                    </a:p>
                  </a:txBody>
                  <a:tcP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dirty="0"/>
                    </a:p>
                  </a:txBody>
                  <a:tcP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281785026"/>
                  </a:ext>
                </a:extLst>
              </a:tr>
            </a:tbl>
          </a:graphicData>
        </a:graphic>
      </p:graphicFrame>
      <p:cxnSp>
        <p:nvCxnSpPr>
          <p:cNvPr id="12" name="Conector recto de flecha 11">
            <a:extLst>
              <a:ext uri="{FF2B5EF4-FFF2-40B4-BE49-F238E27FC236}">
                <a16:creationId xmlns:a16="http://schemas.microsoft.com/office/drawing/2014/main" id="{F90341FA-C15B-4CCB-8290-D17363C3ED68}"/>
              </a:ext>
            </a:extLst>
          </p:cNvPr>
          <p:cNvCxnSpPr>
            <a:cxnSpLocks/>
          </p:cNvCxnSpPr>
          <p:nvPr/>
        </p:nvCxnSpPr>
        <p:spPr>
          <a:xfrm>
            <a:off x="536614" y="3069231"/>
            <a:ext cx="0" cy="304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ángulo 12">
            <a:extLst>
              <a:ext uri="{FF2B5EF4-FFF2-40B4-BE49-F238E27FC236}">
                <a16:creationId xmlns:a16="http://schemas.microsoft.com/office/drawing/2014/main" id="{CBF8D750-FA9E-4768-888D-8173102F554D}"/>
              </a:ext>
            </a:extLst>
          </p:cNvPr>
          <p:cNvSpPr/>
          <p:nvPr/>
        </p:nvSpPr>
        <p:spPr>
          <a:xfrm>
            <a:off x="3051215" y="2562126"/>
            <a:ext cx="763288" cy="325030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4" name="CuadroTexto 13">
            <a:extLst>
              <a:ext uri="{FF2B5EF4-FFF2-40B4-BE49-F238E27FC236}">
                <a16:creationId xmlns:a16="http://schemas.microsoft.com/office/drawing/2014/main" id="{8BDC78B6-797D-40EB-95DB-56D22533DDDA}"/>
              </a:ext>
            </a:extLst>
          </p:cNvPr>
          <p:cNvSpPr txBox="1"/>
          <p:nvPr/>
        </p:nvSpPr>
        <p:spPr>
          <a:xfrm>
            <a:off x="1981200" y="2247846"/>
            <a:ext cx="5528666" cy="307777"/>
          </a:xfrm>
          <a:prstGeom prst="rect">
            <a:avLst/>
          </a:prstGeom>
          <a:noFill/>
        </p:spPr>
        <p:txBody>
          <a:bodyPr wrap="square" rtlCol="0">
            <a:spAutoFit/>
          </a:bodyPr>
          <a:lstStyle/>
          <a:p>
            <a:r>
              <a:rPr lang="es-ES_tradnl" sz="1400" dirty="0"/>
              <a:t>Columna pivote: coeficiente de </a:t>
            </a:r>
            <a:r>
              <a:rPr lang="es-ES_tradnl" sz="1400" dirty="0" err="1"/>
              <a:t>f.o</a:t>
            </a:r>
            <a:r>
              <a:rPr lang="es-ES_tradnl" sz="1400" dirty="0"/>
              <a:t>. de menor valor</a:t>
            </a:r>
            <a:endParaRPr lang="es-ES" sz="1400" dirty="0"/>
          </a:p>
        </p:txBody>
      </p:sp>
    </p:spTree>
    <p:extLst>
      <p:ext uri="{BB962C8B-B14F-4D97-AF65-F5344CB8AC3E}">
        <p14:creationId xmlns:p14="http://schemas.microsoft.com/office/powerpoint/2010/main" val="22475277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Ejemplo: problema de cinturones (V)</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52</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ECB499C9-77B9-42C3-B079-28898B7E17EC}"/>
                  </a:ext>
                </a:extLst>
              </p:cNvPr>
              <p:cNvSpPr txBox="1"/>
              <p:nvPr/>
            </p:nvSpPr>
            <p:spPr>
              <a:xfrm>
                <a:off x="7013586" y="1049167"/>
                <a:ext cx="2651110" cy="1292662"/>
              </a:xfrm>
              <a:prstGeom prst="rect">
                <a:avLst/>
              </a:prstGeom>
            </p:spPr>
            <p:style>
              <a:lnRef idx="2">
                <a:schemeClr val="accent6"/>
              </a:lnRef>
              <a:fillRef idx="1">
                <a:schemeClr val="lt1"/>
              </a:fillRef>
              <a:effectRef idx="0">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𝑚𝑖</m:t>
                      </m:r>
                      <m:r>
                        <a:rPr lang="es-ES_tradnl" sz="1400" b="0" i="1" smtClean="0">
                          <a:latin typeface="Cambria Math" panose="02040503050406030204" pitchFamily="18" charset="0"/>
                        </a:rPr>
                        <m:t>𝑛</m:t>
                      </m:r>
                      <m:r>
                        <a:rPr lang="es-ES_tradnl" sz="1400" b="0" i="1" smtClean="0">
                          <a:latin typeface="Cambria Math" panose="02040503050406030204" pitchFamily="18" charset="0"/>
                        </a:rPr>
                        <m:t> −2</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−1,5 </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oMath>
                  </m:oMathPara>
                </a14:m>
                <a:endParaRPr lang="es-ES_tradnl" sz="1400" b="0" dirty="0"/>
              </a:p>
              <a:p>
                <a:pPr/>
                <a14:m>
                  <m:oMathPara xmlns:m="http://schemas.openxmlformats.org/officeDocument/2006/math">
                    <m:oMathParaPr>
                      <m:jc m:val="centerGroup"/>
                    </m:oMathParaPr>
                    <m:oMath xmlns:m="http://schemas.openxmlformats.org/officeDocument/2006/math">
                      <m:r>
                        <a:rPr lang="es-ES_tradnl" sz="1400" b="0" i="1" smtClean="0">
                          <a:latin typeface="Cambria Math" panose="02040503050406030204" pitchFamily="18" charset="0"/>
                        </a:rPr>
                        <m:t>𝑠</m:t>
                      </m:r>
                      <m:r>
                        <a:rPr lang="es-ES_tradnl" sz="1400" b="0" i="1" smtClean="0">
                          <a:latin typeface="Cambria Math" panose="02040503050406030204" pitchFamily="18" charset="0"/>
                        </a:rPr>
                        <m:t>.</m:t>
                      </m:r>
                      <m:r>
                        <a:rPr lang="es-ES" sz="1400" b="0" i="1" smtClean="0">
                          <a:latin typeface="Cambria Math" panose="02040503050406030204" pitchFamily="18" charset="0"/>
                        </a:rPr>
                        <m:t>𝑡</m:t>
                      </m:r>
                      <m:r>
                        <a:rPr lang="es-ES" sz="1400" b="0" i="1" smtClean="0">
                          <a:latin typeface="Cambria Math" panose="02040503050406030204" pitchFamily="18" charset="0"/>
                        </a:rPr>
                        <m:t>. </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3</m:t>
                          </m:r>
                        </m:sub>
                      </m:sSub>
                      <m:r>
                        <a:rPr lang="es-ES_tradnl" sz="1400" b="0" i="1" smtClean="0">
                          <a:latin typeface="Cambria Math" panose="02040503050406030204" pitchFamily="18" charset="0"/>
                        </a:rPr>
                        <m:t>= 800</m:t>
                      </m:r>
                    </m:oMath>
                  </m:oMathPara>
                </a14:m>
                <a:endParaRPr lang="es-ES_tradnl" sz="1400" b="0" dirty="0"/>
              </a:p>
              <a:p>
                <a:pPr algn="ctr"/>
                <a14:m>
                  <m:oMathPara xmlns:m="http://schemas.openxmlformats.org/officeDocument/2006/math">
                    <m:oMathParaPr>
                      <m:jc m:val="centerGroup"/>
                    </m:oMathParaPr>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4</m:t>
                          </m:r>
                        </m:sub>
                      </m:sSub>
                      <m:r>
                        <a:rPr lang="es-ES_tradnl" sz="1400" b="0" i="1" smtClean="0">
                          <a:latin typeface="Cambria Math" panose="02040503050406030204" pitchFamily="18" charset="0"/>
                        </a:rPr>
                        <m:t>=400</m:t>
                      </m:r>
                    </m:oMath>
                  </m:oMathPara>
                </a14:m>
                <a:endParaRPr lang="es-ES" sz="1400" dirty="0"/>
              </a:p>
              <a:p>
                <a:pPr algn="ctr"/>
                <a14:m>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5</m:t>
                        </m:r>
                      </m:sub>
                    </m:sSub>
                    <m:r>
                      <a:rPr lang="es-ES_tradnl" sz="1400" b="0" i="1" smtClean="0">
                        <a:latin typeface="Cambria Math" panose="02040503050406030204" pitchFamily="18" charset="0"/>
                      </a:rPr>
                      <m:t>= 70</m:t>
                    </m:r>
                    <m:r>
                      <a:rPr lang="es-ES" sz="1400" b="0" i="1" smtClean="0">
                        <a:latin typeface="Cambria Math" panose="02040503050406030204" pitchFamily="18" charset="0"/>
                      </a:rPr>
                      <m:t>0</m:t>
                    </m:r>
                  </m:oMath>
                </a14:m>
                <a:r>
                  <a:rPr lang="es-ES" sz="1400" dirty="0"/>
                  <a:t> </a:t>
                </a:r>
              </a:p>
              <a:p>
                <a:r>
                  <a:rPr lang="es-ES" sz="1400" dirty="0"/>
                  <a:t>	</a:t>
                </a:r>
                <a14:m>
                  <m:oMath xmlns:m="http://schemas.openxmlformats.org/officeDocument/2006/math">
                    <m:r>
                      <a:rPr lang="es-ES_tradnl" sz="1400" b="0" i="1" smtClean="0">
                        <a:latin typeface="Cambria Math" panose="02040503050406030204" pitchFamily="18" charset="0"/>
                      </a:rPr>
                      <m:t>2</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6</m:t>
                        </m:r>
                      </m:sub>
                    </m:sSub>
                    <m:r>
                      <a:rPr lang="es-ES_tradnl" sz="1400" b="0" i="1" smtClean="0">
                        <a:latin typeface="Cambria Math" panose="02040503050406030204" pitchFamily="18" charset="0"/>
                      </a:rPr>
                      <m:t>=1000</m:t>
                    </m:r>
                  </m:oMath>
                </a14:m>
                <a:endParaRPr lang="es-ES_tradnl" sz="1400" b="0" dirty="0"/>
              </a:p>
              <a:p>
                <a:pPr algn="ctr"/>
                <a14:m>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𝑖</m:t>
                        </m:r>
                      </m:sub>
                    </m:sSub>
                    <m:r>
                      <a:rPr lang="es-ES_tradnl" sz="1400" b="0" i="1" smtClean="0">
                        <a:latin typeface="Cambria Math" panose="02040503050406030204" pitchFamily="18" charset="0"/>
                      </a:rPr>
                      <m:t>≥</m:t>
                    </m:r>
                    <m:r>
                      <a:rPr lang="es-ES" sz="1400" b="0" i="1" smtClean="0">
                        <a:latin typeface="Cambria Math" panose="02040503050406030204" pitchFamily="18" charset="0"/>
                      </a:rPr>
                      <m:t>0</m:t>
                    </m:r>
                  </m:oMath>
                </a14:m>
                <a:r>
                  <a:rPr lang="es-ES" sz="1400" dirty="0"/>
                  <a:t> </a:t>
                </a:r>
              </a:p>
            </p:txBody>
          </p:sp>
        </mc:Choice>
        <mc:Fallback xmlns="">
          <p:sp>
            <p:nvSpPr>
              <p:cNvPr id="10" name="CuadroTexto 9">
                <a:extLst>
                  <a:ext uri="{FF2B5EF4-FFF2-40B4-BE49-F238E27FC236}">
                    <a16:creationId xmlns:a16="http://schemas.microsoft.com/office/drawing/2014/main" id="{ECB499C9-77B9-42C3-B079-28898B7E17EC}"/>
                  </a:ext>
                </a:extLst>
              </p:cNvPr>
              <p:cNvSpPr txBox="1">
                <a:spLocks noRot="1" noChangeAspect="1" noMove="1" noResize="1" noEditPoints="1" noAdjustHandles="1" noChangeArrowheads="1" noChangeShapeType="1" noTextEdit="1"/>
              </p:cNvSpPr>
              <p:nvPr/>
            </p:nvSpPr>
            <p:spPr>
              <a:xfrm>
                <a:off x="7013586" y="1049167"/>
                <a:ext cx="2651110" cy="1292662"/>
              </a:xfrm>
              <a:prstGeom prst="rect">
                <a:avLst/>
              </a:prstGeom>
              <a:blipFill>
                <a:blip r:embed="rId2"/>
                <a:stretch>
                  <a:fillRect b="-1852"/>
                </a:stretch>
              </a:blipFill>
            </p:spPr>
            <p:txBody>
              <a:bodyPr/>
              <a:lstStyle/>
              <a:p>
                <a:r>
                  <a:rPr lang="es-ES">
                    <a:noFill/>
                  </a:rPr>
                  <a:t> </a:t>
                </a:r>
              </a:p>
            </p:txBody>
          </p:sp>
        </mc:Fallback>
      </mc:AlternateContent>
      <p:graphicFrame>
        <p:nvGraphicFramePr>
          <p:cNvPr id="15" name="Tabla 4">
            <a:extLst>
              <a:ext uri="{FF2B5EF4-FFF2-40B4-BE49-F238E27FC236}">
                <a16:creationId xmlns:a16="http://schemas.microsoft.com/office/drawing/2014/main" id="{EC00A731-AE78-4A10-950A-FFC3AAC0074C}"/>
              </a:ext>
            </a:extLst>
          </p:cNvPr>
          <p:cNvGraphicFramePr>
            <a:graphicFrameLocks noGrp="1"/>
          </p:cNvGraphicFramePr>
          <p:nvPr>
            <p:extLst>
              <p:ext uri="{D42A27DB-BD31-4B8C-83A1-F6EECF244321}">
                <p14:modId xmlns:p14="http://schemas.microsoft.com/office/powerpoint/2010/main" val="3311990412"/>
              </p:ext>
            </p:extLst>
          </p:nvPr>
        </p:nvGraphicFramePr>
        <p:xfrm>
          <a:off x="591654" y="2651319"/>
          <a:ext cx="7371691" cy="3232288"/>
        </p:xfrm>
        <a:graphic>
          <a:graphicData uri="http://schemas.openxmlformats.org/drawingml/2006/table">
            <a:tbl>
              <a:tblPr firstRow="1" bandRow="1">
                <a:tableStyleId>{3B4B98B0-60AC-42C2-AFA5-B58CD77FA1E5}</a:tableStyleId>
              </a:tblPr>
              <a:tblGrid>
                <a:gridCol w="1718342">
                  <a:extLst>
                    <a:ext uri="{9D8B030D-6E8A-4147-A177-3AD203B41FA5}">
                      <a16:colId xmlns:a16="http://schemas.microsoft.com/office/drawing/2014/main" val="1759149570"/>
                    </a:ext>
                  </a:extLst>
                </a:gridCol>
                <a:gridCol w="840201">
                  <a:extLst>
                    <a:ext uri="{9D8B030D-6E8A-4147-A177-3AD203B41FA5}">
                      <a16:colId xmlns:a16="http://schemas.microsoft.com/office/drawing/2014/main" val="147390684"/>
                    </a:ext>
                  </a:extLst>
                </a:gridCol>
                <a:gridCol w="995964">
                  <a:extLst>
                    <a:ext uri="{9D8B030D-6E8A-4147-A177-3AD203B41FA5}">
                      <a16:colId xmlns:a16="http://schemas.microsoft.com/office/drawing/2014/main" val="1000433724"/>
                    </a:ext>
                  </a:extLst>
                </a:gridCol>
                <a:gridCol w="822409">
                  <a:extLst>
                    <a:ext uri="{9D8B030D-6E8A-4147-A177-3AD203B41FA5}">
                      <a16:colId xmlns:a16="http://schemas.microsoft.com/office/drawing/2014/main" val="3455778197"/>
                    </a:ext>
                  </a:extLst>
                </a:gridCol>
                <a:gridCol w="970598">
                  <a:extLst>
                    <a:ext uri="{9D8B030D-6E8A-4147-A177-3AD203B41FA5}">
                      <a16:colId xmlns:a16="http://schemas.microsoft.com/office/drawing/2014/main" val="3076869713"/>
                    </a:ext>
                  </a:extLst>
                </a:gridCol>
                <a:gridCol w="697992">
                  <a:extLst>
                    <a:ext uri="{9D8B030D-6E8A-4147-A177-3AD203B41FA5}">
                      <a16:colId xmlns:a16="http://schemas.microsoft.com/office/drawing/2014/main" val="3736531596"/>
                    </a:ext>
                  </a:extLst>
                </a:gridCol>
                <a:gridCol w="716396">
                  <a:extLst>
                    <a:ext uri="{9D8B030D-6E8A-4147-A177-3AD203B41FA5}">
                      <a16:colId xmlns:a16="http://schemas.microsoft.com/office/drawing/2014/main" val="3081046797"/>
                    </a:ext>
                  </a:extLst>
                </a:gridCol>
                <a:gridCol w="609789">
                  <a:extLst>
                    <a:ext uri="{9D8B030D-6E8A-4147-A177-3AD203B41FA5}">
                      <a16:colId xmlns:a16="http://schemas.microsoft.com/office/drawing/2014/main" val="742009004"/>
                    </a:ext>
                  </a:extLst>
                </a:gridCol>
              </a:tblGrid>
              <a:tr h="896383">
                <a:tc>
                  <a:txBody>
                    <a:bodyPr/>
                    <a:lstStyle/>
                    <a:p>
                      <a:pPr algn="ctr"/>
                      <a:r>
                        <a:rPr lang="es-ES_tradnl" dirty="0"/>
                        <a:t>Costos de los vectores de la base </a:t>
                      </a:r>
                      <a:endParaRPr lang="es-ES" dirty="0"/>
                    </a:p>
                  </a:txBody>
                  <a:tcPr>
                    <a:lnR w="12700" cap="flat" cmpd="sng" algn="ctr">
                      <a:solidFill>
                        <a:schemeClr val="tx2"/>
                      </a:solidFill>
                      <a:prstDash val="solid"/>
                      <a:round/>
                      <a:headEnd type="none" w="med" len="med"/>
                      <a:tailEnd type="none" w="med" len="med"/>
                    </a:lnR>
                  </a:tcPr>
                </a:tc>
                <a:tc>
                  <a:txBody>
                    <a:bodyPr/>
                    <a:lstStyle/>
                    <a:p>
                      <a:pPr algn="ctr"/>
                      <a:endParaRPr lang="es-ES"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tcPr>
                </a:tc>
                <a:tc>
                  <a:txBody>
                    <a:bodyPr/>
                    <a:lstStyle/>
                    <a:p>
                      <a:pPr algn="ctr"/>
                      <a:r>
                        <a:rPr lang="es-ES_tradnl" dirty="0"/>
                        <a:t>-2</a:t>
                      </a:r>
                      <a:endParaRPr lang="es-ES" dirty="0"/>
                    </a:p>
                  </a:txBody>
                  <a:tcPr>
                    <a:lnL w="12700" cap="flat" cmpd="sng" algn="ctr">
                      <a:solidFill>
                        <a:schemeClr val="tx2"/>
                      </a:solidFill>
                      <a:prstDash val="solid"/>
                      <a:round/>
                      <a:headEnd type="none" w="med" len="med"/>
                      <a:tailEnd type="none" w="med" len="med"/>
                    </a:lnL>
                  </a:tcPr>
                </a:tc>
                <a:tc>
                  <a:txBody>
                    <a:bodyPr/>
                    <a:lstStyle/>
                    <a:p>
                      <a:pPr algn="ctr"/>
                      <a:r>
                        <a:rPr lang="es-ES_tradnl" dirty="0"/>
                        <a:t>-1,5</a:t>
                      </a:r>
                      <a:endParaRPr lang="es-ES" dirty="0"/>
                    </a:p>
                  </a:txBody>
                  <a:tcPr/>
                </a:tc>
                <a:tc>
                  <a:txBody>
                    <a:bodyPr/>
                    <a:lstStyle/>
                    <a:p>
                      <a:pPr algn="ctr"/>
                      <a:r>
                        <a:rPr lang="es-ES_tradnl" dirty="0"/>
                        <a:t>0</a:t>
                      </a:r>
                      <a:endParaRPr lang="es-ES" dirty="0"/>
                    </a:p>
                  </a:txBody>
                  <a:tcPr/>
                </a:tc>
                <a:tc>
                  <a:txBody>
                    <a:bodyPr/>
                    <a:lstStyle/>
                    <a:p>
                      <a:pPr algn="ctr"/>
                      <a:r>
                        <a:rPr lang="es-ES_tradnl" dirty="0"/>
                        <a:t>0</a:t>
                      </a:r>
                      <a:endParaRPr lang="es-ES" dirty="0"/>
                    </a:p>
                  </a:txBody>
                  <a:tcPr/>
                </a:tc>
                <a:tc>
                  <a:txBody>
                    <a:bodyPr/>
                    <a:lstStyle/>
                    <a:p>
                      <a:pPr algn="ctr"/>
                      <a:r>
                        <a:rPr lang="es-ES_tradnl" dirty="0"/>
                        <a:t>0</a:t>
                      </a:r>
                      <a:endParaRPr lang="es-ES" dirty="0"/>
                    </a:p>
                  </a:txBody>
                  <a:tcPr/>
                </a:tc>
                <a:tc>
                  <a:txBody>
                    <a:bodyPr/>
                    <a:lstStyle/>
                    <a:p>
                      <a:pPr algn="ctr"/>
                      <a:r>
                        <a:rPr lang="es-ES_tradnl" dirty="0"/>
                        <a:t>0</a:t>
                      </a:r>
                      <a:endParaRPr lang="es-ES" dirty="0"/>
                    </a:p>
                  </a:txBody>
                  <a:tcPr/>
                </a:tc>
                <a:extLst>
                  <a:ext uri="{0D108BD9-81ED-4DB2-BD59-A6C34878D82A}">
                    <a16:rowId xmlns:a16="http://schemas.microsoft.com/office/drawing/2014/main" val="3513119164"/>
                  </a:ext>
                </a:extLst>
              </a:tr>
              <a:tr h="474904">
                <a:tc>
                  <a:txBody>
                    <a:bodyPr/>
                    <a:lstStyle/>
                    <a:p>
                      <a:pPr algn="ctr"/>
                      <a:r>
                        <a:rPr lang="es-ES_tradnl" dirty="0"/>
                        <a:t>0</a:t>
                      </a:r>
                      <a:endParaRPr lang="es-ES" dirty="0"/>
                    </a:p>
                  </a:txBody>
                  <a:tcPr>
                    <a:lnR w="12700" cap="flat" cmpd="sng" algn="ctr">
                      <a:solidFill>
                        <a:schemeClr val="tx2"/>
                      </a:solidFill>
                      <a:prstDash val="solid"/>
                      <a:round/>
                      <a:headEnd type="none" w="med" len="med"/>
                      <a:tailEnd type="none" w="med" len="med"/>
                    </a:lnR>
                    <a:noFill/>
                  </a:tcPr>
                </a:tc>
                <a:tc>
                  <a:txBody>
                    <a:bodyPr/>
                    <a:lstStyle/>
                    <a:p>
                      <a:pPr algn="ctr"/>
                      <a:r>
                        <a:rPr lang="es-ES_tradnl" b="1" dirty="0">
                          <a:solidFill>
                            <a:srgbClr val="FF0000"/>
                          </a:solidFill>
                        </a:rPr>
                        <a:t>800</a:t>
                      </a:r>
                      <a:endParaRPr lang="es-ES" b="1" dirty="0">
                        <a:solidFill>
                          <a:srgbClr val="FF0000"/>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noFill/>
                  </a:tcPr>
                </a:tc>
                <a:tc>
                  <a:txBody>
                    <a:bodyPr/>
                    <a:lstStyle/>
                    <a:p>
                      <a:pPr algn="ctr"/>
                      <a:r>
                        <a:rPr lang="es-ES_tradnl" b="1" dirty="0"/>
                        <a:t>1</a:t>
                      </a:r>
                      <a:endParaRPr lang="es-ES" b="1" dirty="0"/>
                    </a:p>
                  </a:txBody>
                  <a:tcPr>
                    <a:lnL w="12700" cap="flat" cmpd="sng" algn="ctr">
                      <a:solidFill>
                        <a:schemeClr val="tx2"/>
                      </a:solidFill>
                      <a:prstDash val="solid"/>
                      <a:round/>
                      <a:headEnd type="none" w="med" len="med"/>
                      <a:tailEnd type="none" w="med" len="med"/>
                    </a:lnL>
                    <a:noFill/>
                  </a:tcPr>
                </a:tc>
                <a:tc>
                  <a:txBody>
                    <a:bodyPr/>
                    <a:lstStyle/>
                    <a:p>
                      <a:pPr algn="ctr"/>
                      <a:r>
                        <a:rPr lang="es-ES_tradnl" dirty="0"/>
                        <a:t>1</a:t>
                      </a:r>
                      <a:endParaRPr lang="es-ES" dirty="0"/>
                    </a:p>
                  </a:txBody>
                  <a:tcPr>
                    <a:noFill/>
                  </a:tcPr>
                </a:tc>
                <a:tc>
                  <a:txBody>
                    <a:bodyPr/>
                    <a:lstStyle/>
                    <a:p>
                      <a:pPr algn="ctr"/>
                      <a:r>
                        <a:rPr lang="es-ES_tradnl" dirty="0"/>
                        <a:t>1</a:t>
                      </a:r>
                      <a:endParaRPr lang="es-ES" dirty="0"/>
                    </a:p>
                  </a:txBody>
                  <a:tcPr>
                    <a:noFill/>
                  </a:tcPr>
                </a:tc>
                <a:tc>
                  <a:txBody>
                    <a:bodyPr/>
                    <a:lstStyle/>
                    <a:p>
                      <a:pPr algn="ctr"/>
                      <a:r>
                        <a:rPr lang="es-ES_tradnl" dirty="0"/>
                        <a:t>0</a:t>
                      </a:r>
                      <a:endParaRPr lang="es-ES" dirty="0"/>
                    </a:p>
                  </a:txBody>
                  <a:tcPr>
                    <a:noFill/>
                  </a:tcPr>
                </a:tc>
                <a:tc>
                  <a:txBody>
                    <a:bodyPr/>
                    <a:lstStyle/>
                    <a:p>
                      <a:pPr algn="ctr"/>
                      <a:r>
                        <a:rPr lang="es-ES_tradnl" dirty="0"/>
                        <a:t>0</a:t>
                      </a:r>
                      <a:endParaRPr lang="es-ES" dirty="0"/>
                    </a:p>
                  </a:txBody>
                  <a:tcPr>
                    <a:noFill/>
                  </a:tcPr>
                </a:tc>
                <a:tc>
                  <a:txBody>
                    <a:bodyPr/>
                    <a:lstStyle/>
                    <a:p>
                      <a:pPr algn="ctr"/>
                      <a:r>
                        <a:rPr lang="es-ES_tradnl" dirty="0"/>
                        <a:t>0</a:t>
                      </a:r>
                      <a:endParaRPr lang="es-ES" dirty="0"/>
                    </a:p>
                  </a:txBody>
                  <a:tcPr>
                    <a:noFill/>
                  </a:tcPr>
                </a:tc>
                <a:extLst>
                  <a:ext uri="{0D108BD9-81ED-4DB2-BD59-A6C34878D82A}">
                    <a16:rowId xmlns:a16="http://schemas.microsoft.com/office/drawing/2014/main" val="1481207711"/>
                  </a:ext>
                </a:extLst>
              </a:tr>
              <a:tr h="497367">
                <a:tc>
                  <a:txBody>
                    <a:bodyPr/>
                    <a:lstStyle/>
                    <a:p>
                      <a:pPr algn="ctr"/>
                      <a:r>
                        <a:rPr lang="es-ES_tradnl" dirty="0"/>
                        <a:t>0</a:t>
                      </a:r>
                      <a:endParaRPr lang="es-ES" dirty="0"/>
                    </a:p>
                  </a:txBody>
                  <a:tcPr>
                    <a:lnR w="12700" cap="flat" cmpd="sng" algn="ctr">
                      <a:solidFill>
                        <a:schemeClr val="tx2"/>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s-ES_tradnl" b="1" dirty="0">
                          <a:solidFill>
                            <a:srgbClr val="FF0000"/>
                          </a:solidFill>
                        </a:rPr>
                        <a:t>400</a:t>
                      </a:r>
                      <a:endParaRPr lang="es-ES" b="1" dirty="0">
                        <a:solidFill>
                          <a:srgbClr val="FF0000"/>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s-ES_tradnl" b="1" dirty="0"/>
                        <a:t>1</a:t>
                      </a:r>
                      <a:endParaRPr lang="es-ES" b="1" dirty="0"/>
                    </a:p>
                  </a:txBody>
                  <a:tcPr>
                    <a:lnL w="12700" cap="flat" cmpd="sng" algn="ctr">
                      <a:solidFill>
                        <a:schemeClr val="tx2"/>
                      </a:solidFill>
                      <a:prstDash val="solid"/>
                      <a:round/>
                      <a:headEnd type="none" w="med" len="med"/>
                      <a:tailEnd type="none" w="med" len="med"/>
                    </a:lnL>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B w="12700" cap="flat" cmpd="sng" algn="ctr">
                      <a:noFill/>
                      <a:prstDash val="solid"/>
                      <a:round/>
                      <a:headEnd type="none" w="med" len="med"/>
                      <a:tailEnd type="none" w="med" len="med"/>
                    </a:lnB>
                    <a:noFill/>
                  </a:tcPr>
                </a:tc>
                <a:tc>
                  <a:txBody>
                    <a:bodyPr/>
                    <a:lstStyle/>
                    <a:p>
                      <a:pPr algn="ctr"/>
                      <a:r>
                        <a:rPr lang="es-ES_tradnl" dirty="0"/>
                        <a:t>1</a:t>
                      </a:r>
                      <a:endParaRPr lang="es-ES" dirty="0"/>
                    </a:p>
                  </a:txBody>
                  <a:tcPr>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B w="12700" cap="flat" cmpd="sng" algn="ctr">
                      <a:noFill/>
                      <a:prstDash val="solid"/>
                      <a:round/>
                      <a:headEnd type="none" w="med" len="med"/>
                      <a:tailEnd type="none" w="med" len="med"/>
                    </a:lnB>
                    <a:noFill/>
                  </a:tcPr>
                </a:tc>
                <a:extLst>
                  <a:ext uri="{0D108BD9-81ED-4DB2-BD59-A6C34878D82A}">
                    <a16:rowId xmlns:a16="http://schemas.microsoft.com/office/drawing/2014/main" val="668694227"/>
                  </a:ext>
                </a:extLst>
              </a:tr>
              <a:tr h="497367">
                <a:tc>
                  <a:txBody>
                    <a:bodyPr/>
                    <a:lstStyle/>
                    <a:p>
                      <a:pPr algn="ctr"/>
                      <a:r>
                        <a:rPr lang="es-ES_tradnl" dirty="0"/>
                        <a:t>0</a:t>
                      </a:r>
                      <a:endParaRPr lang="es-ES" dirty="0"/>
                    </a:p>
                  </a:txBody>
                  <a:tcPr>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b="1" dirty="0">
                          <a:solidFill>
                            <a:srgbClr val="FF0000"/>
                          </a:solidFill>
                        </a:rPr>
                        <a:t>700</a:t>
                      </a:r>
                      <a:endParaRPr lang="es-ES" b="1" dirty="0">
                        <a:solidFill>
                          <a:srgbClr val="FF0000"/>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b="1" dirty="0"/>
                        <a:t>0</a:t>
                      </a:r>
                      <a:endParaRPr lang="es-ES" b="1"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dirty="0"/>
                        <a:t>1</a:t>
                      </a:r>
                      <a:endParaRPr lang="es-ES"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dirty="0"/>
                        <a:t>1</a:t>
                      </a:r>
                      <a:endParaRPr lang="es-ES"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30988903"/>
                  </a:ext>
                </a:extLst>
              </a:tr>
              <a:tr h="497367">
                <a:tc>
                  <a:txBody>
                    <a:bodyPr/>
                    <a:lstStyle/>
                    <a:p>
                      <a:pPr algn="ctr"/>
                      <a:r>
                        <a:rPr lang="es-ES_tradnl" dirty="0"/>
                        <a:t>0</a:t>
                      </a:r>
                      <a:endParaRPr lang="es-ES" dirty="0"/>
                    </a:p>
                  </a:txBody>
                  <a:tcPr>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b="1" dirty="0">
                          <a:solidFill>
                            <a:srgbClr val="FF0000"/>
                          </a:solidFill>
                        </a:rPr>
                        <a:t>1000</a:t>
                      </a:r>
                      <a:endParaRPr lang="es-ES" b="1" dirty="0">
                        <a:solidFill>
                          <a:srgbClr val="FF0000"/>
                        </a:solidFill>
                      </a:endParaRP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b="1" dirty="0"/>
                        <a:t>2</a:t>
                      </a:r>
                      <a:endParaRPr lang="es-ES" b="1"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1</a:t>
                      </a:r>
                      <a:endParaRPr lang="es-ES"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0</a:t>
                      </a:r>
                      <a:endParaRPr lang="es-ES"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0</a:t>
                      </a:r>
                      <a:endParaRPr lang="es-ES"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0</a:t>
                      </a:r>
                      <a:endParaRPr lang="es-ES"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1</a:t>
                      </a:r>
                      <a:endParaRPr lang="es-ES"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769130711"/>
                  </a:ext>
                </a:extLst>
              </a:tr>
              <a:tr h="3689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_tradnl" dirty="0"/>
                        <a:t>Valor </a:t>
                      </a:r>
                      <a:r>
                        <a:rPr lang="es-ES_tradnl" dirty="0" err="1"/>
                        <a:t>f.o</a:t>
                      </a:r>
                      <a:r>
                        <a:rPr lang="es-ES_tradnl" dirty="0"/>
                        <a:t>.: 0</a:t>
                      </a:r>
                      <a:endParaRPr lang="es-ES" dirty="0"/>
                    </a:p>
                  </a:txBody>
                  <a:tcPr>
                    <a:lnR w="12700" cap="flat" cmpd="sng" algn="ctr">
                      <a:solidFill>
                        <a:schemeClr val="tx2"/>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dirty="0"/>
                    </a:p>
                  </a:txBody>
                  <a:tcPr>
                    <a:lnL w="12700" cap="flat" cmpd="sng" algn="ctr">
                      <a:solidFill>
                        <a:schemeClr val="tx2"/>
                      </a:solidFill>
                      <a:prstDash val="solid"/>
                      <a:round/>
                      <a:headEnd type="none" w="med" len="med"/>
                      <a:tailEnd type="none" w="med" len="med"/>
                    </a:lnL>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dirty="0"/>
                    </a:p>
                  </a:txBody>
                  <a:tcP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dirty="0"/>
                    </a:p>
                  </a:txBody>
                  <a:tcP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dirty="0"/>
                    </a:p>
                  </a:txBody>
                  <a:tcP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dirty="0"/>
                    </a:p>
                  </a:txBody>
                  <a:tcP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dirty="0"/>
                    </a:p>
                  </a:txBody>
                  <a:tcP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281785026"/>
                  </a:ext>
                </a:extLst>
              </a:tr>
            </a:tbl>
          </a:graphicData>
        </a:graphic>
      </p:graphicFrame>
      <p:cxnSp>
        <p:nvCxnSpPr>
          <p:cNvPr id="16" name="Conector recto de flecha 15">
            <a:extLst>
              <a:ext uri="{FF2B5EF4-FFF2-40B4-BE49-F238E27FC236}">
                <a16:creationId xmlns:a16="http://schemas.microsoft.com/office/drawing/2014/main" id="{8D53AA83-1DE3-4935-A1C8-B575598231BF}"/>
              </a:ext>
            </a:extLst>
          </p:cNvPr>
          <p:cNvCxnSpPr>
            <a:cxnSpLocks/>
          </p:cNvCxnSpPr>
          <p:nvPr/>
        </p:nvCxnSpPr>
        <p:spPr>
          <a:xfrm>
            <a:off x="744081" y="3006024"/>
            <a:ext cx="0" cy="304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ctángulo 16">
            <a:extLst>
              <a:ext uri="{FF2B5EF4-FFF2-40B4-BE49-F238E27FC236}">
                <a16:creationId xmlns:a16="http://schemas.microsoft.com/office/drawing/2014/main" id="{C4D12E39-A182-473A-97EE-EC297526F781}"/>
              </a:ext>
            </a:extLst>
          </p:cNvPr>
          <p:cNvSpPr/>
          <p:nvPr/>
        </p:nvSpPr>
        <p:spPr>
          <a:xfrm>
            <a:off x="3258682" y="2498919"/>
            <a:ext cx="763288" cy="325030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18" name="CuadroTexto 17">
            <a:extLst>
              <a:ext uri="{FF2B5EF4-FFF2-40B4-BE49-F238E27FC236}">
                <a16:creationId xmlns:a16="http://schemas.microsoft.com/office/drawing/2014/main" id="{07D684F5-A685-4F30-A302-96CA858E23C7}"/>
              </a:ext>
            </a:extLst>
          </p:cNvPr>
          <p:cNvSpPr txBox="1"/>
          <p:nvPr/>
        </p:nvSpPr>
        <p:spPr>
          <a:xfrm>
            <a:off x="2188667" y="2184639"/>
            <a:ext cx="5528666" cy="307777"/>
          </a:xfrm>
          <a:prstGeom prst="rect">
            <a:avLst/>
          </a:prstGeom>
          <a:noFill/>
        </p:spPr>
        <p:txBody>
          <a:bodyPr wrap="square" rtlCol="0">
            <a:spAutoFit/>
          </a:bodyPr>
          <a:lstStyle/>
          <a:p>
            <a:r>
              <a:rPr lang="es-ES_tradnl" sz="1400" dirty="0"/>
              <a:t>Columna pivote: coeficiente de </a:t>
            </a:r>
            <a:r>
              <a:rPr lang="es-ES_tradnl" sz="1400" dirty="0" err="1"/>
              <a:t>f.o</a:t>
            </a:r>
            <a:r>
              <a:rPr lang="es-ES_tradnl" sz="1400" dirty="0"/>
              <a:t>. de menor valor</a:t>
            </a:r>
            <a:endParaRPr lang="es-ES" sz="1400" dirty="0"/>
          </a:p>
        </p:txBody>
      </p:sp>
      <p:sp>
        <p:nvSpPr>
          <p:cNvPr id="19" name="Rectángulo 18">
            <a:extLst>
              <a:ext uri="{FF2B5EF4-FFF2-40B4-BE49-F238E27FC236}">
                <a16:creationId xmlns:a16="http://schemas.microsoft.com/office/drawing/2014/main" id="{367673C6-DAA4-4A19-B9A0-227CE77DDA52}"/>
              </a:ext>
            </a:extLst>
          </p:cNvPr>
          <p:cNvSpPr/>
          <p:nvPr/>
        </p:nvSpPr>
        <p:spPr>
          <a:xfrm>
            <a:off x="8288938" y="3310824"/>
            <a:ext cx="763288" cy="259079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0" name="CuadroTexto 19">
            <a:extLst>
              <a:ext uri="{FF2B5EF4-FFF2-40B4-BE49-F238E27FC236}">
                <a16:creationId xmlns:a16="http://schemas.microsoft.com/office/drawing/2014/main" id="{6E85C4CB-1AF1-477C-B0EA-F007B59C175E}"/>
              </a:ext>
            </a:extLst>
          </p:cNvPr>
          <p:cNvSpPr txBox="1"/>
          <p:nvPr/>
        </p:nvSpPr>
        <p:spPr>
          <a:xfrm>
            <a:off x="8397932" y="3327457"/>
            <a:ext cx="654294" cy="307777"/>
          </a:xfrm>
          <a:prstGeom prst="rect">
            <a:avLst/>
          </a:prstGeom>
          <a:noFill/>
        </p:spPr>
        <p:txBody>
          <a:bodyPr wrap="square" rtlCol="0">
            <a:spAutoFit/>
          </a:bodyPr>
          <a:lstStyle/>
          <a:p>
            <a:r>
              <a:rPr lang="es-ES_tradnl" sz="1400" b="1" dirty="0"/>
              <a:t>Min</a:t>
            </a:r>
            <a:endParaRPr lang="es-ES" sz="1400" b="1" dirty="0"/>
          </a:p>
        </p:txBody>
      </p:sp>
      <p:sp>
        <p:nvSpPr>
          <p:cNvPr id="21" name="Elipse 20">
            <a:extLst>
              <a:ext uri="{FF2B5EF4-FFF2-40B4-BE49-F238E27FC236}">
                <a16:creationId xmlns:a16="http://schemas.microsoft.com/office/drawing/2014/main" id="{72EF935D-B19C-4CE1-AC97-95EDDC6C8C67}"/>
              </a:ext>
            </a:extLst>
          </p:cNvPr>
          <p:cNvSpPr/>
          <p:nvPr/>
        </p:nvSpPr>
        <p:spPr>
          <a:xfrm>
            <a:off x="3382465" y="4038020"/>
            <a:ext cx="523396" cy="38100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graphicFrame>
        <p:nvGraphicFramePr>
          <p:cNvPr id="22" name="Tabla 21">
            <a:extLst>
              <a:ext uri="{FF2B5EF4-FFF2-40B4-BE49-F238E27FC236}">
                <a16:creationId xmlns:a16="http://schemas.microsoft.com/office/drawing/2014/main" id="{27E5CEE5-7B91-46F1-B8A3-91C3126442AC}"/>
              </a:ext>
            </a:extLst>
          </p:cNvPr>
          <p:cNvGraphicFramePr>
            <a:graphicFrameLocks noGrp="1"/>
          </p:cNvGraphicFramePr>
          <p:nvPr>
            <p:extLst>
              <p:ext uri="{D42A27DB-BD31-4B8C-83A1-F6EECF244321}">
                <p14:modId xmlns:p14="http://schemas.microsoft.com/office/powerpoint/2010/main" val="398444023"/>
              </p:ext>
            </p:extLst>
          </p:nvPr>
        </p:nvGraphicFramePr>
        <p:xfrm>
          <a:off x="7469740" y="3764618"/>
          <a:ext cx="2401684" cy="1358140"/>
        </p:xfrm>
        <a:graphic>
          <a:graphicData uri="http://schemas.openxmlformats.org/drawingml/2006/table">
            <a:tbl>
              <a:tblPr firstRow="1" bandRow="1">
                <a:tableStyleId>{3B4B98B0-60AC-42C2-AFA5-B58CD77FA1E5}</a:tableStyleId>
              </a:tblPr>
              <a:tblGrid>
                <a:gridCol w="2401684">
                  <a:extLst>
                    <a:ext uri="{9D8B030D-6E8A-4147-A177-3AD203B41FA5}">
                      <a16:colId xmlns:a16="http://schemas.microsoft.com/office/drawing/2014/main" val="3540977772"/>
                    </a:ext>
                  </a:extLst>
                </a:gridCol>
              </a:tblGrid>
              <a:tr h="0">
                <a:tc>
                  <a:txBody>
                    <a:bodyPr/>
                    <a:lstStyle/>
                    <a:p>
                      <a:pPr algn="ctr"/>
                      <a:r>
                        <a:rPr lang="es-ES_tradnl" b="1" dirty="0">
                          <a:solidFill>
                            <a:srgbClr val="FF0000"/>
                          </a:solidFill>
                        </a:rPr>
                        <a:t>800/1</a:t>
                      </a:r>
                      <a:endParaRPr lang="es-ES"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47583890"/>
                  </a:ext>
                </a:extLst>
              </a:tr>
              <a:tr h="0">
                <a:tc>
                  <a:txBody>
                    <a:bodyPr/>
                    <a:lstStyle/>
                    <a:p>
                      <a:pPr algn="ctr"/>
                      <a:r>
                        <a:rPr lang="es-ES_tradnl" b="1" dirty="0">
                          <a:solidFill>
                            <a:srgbClr val="FF0000"/>
                          </a:solidFill>
                        </a:rPr>
                        <a:t>400/1</a:t>
                      </a:r>
                      <a:endParaRPr lang="es-ES"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8212855"/>
                  </a:ext>
                </a:extLst>
              </a:tr>
              <a:tr h="0">
                <a:tc>
                  <a:txBody>
                    <a:bodyPr/>
                    <a:lstStyle/>
                    <a:p>
                      <a:pPr algn="ctr"/>
                      <a:r>
                        <a:rPr lang="es-ES_tradnl" b="1" dirty="0">
                          <a:solidFill>
                            <a:srgbClr val="FF0000"/>
                          </a:solidFill>
                        </a:rPr>
                        <a:t>700/0</a:t>
                      </a:r>
                      <a:endParaRPr lang="es-ES"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8095950"/>
                  </a:ext>
                </a:extLst>
              </a:tr>
              <a:tr h="0">
                <a:tc>
                  <a:txBody>
                    <a:bodyPr/>
                    <a:lstStyle/>
                    <a:p>
                      <a:pPr algn="ctr"/>
                      <a:r>
                        <a:rPr lang="es-ES_tradnl" b="1" dirty="0">
                          <a:solidFill>
                            <a:srgbClr val="FF0000"/>
                          </a:solidFill>
                        </a:rPr>
                        <a:t>1000/2</a:t>
                      </a:r>
                      <a:endParaRPr lang="es-ES" b="1"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2897064"/>
                  </a:ext>
                </a:extLst>
              </a:tr>
            </a:tbl>
          </a:graphicData>
        </a:graphic>
      </p:graphicFrame>
    </p:spTree>
    <p:extLst>
      <p:ext uri="{BB962C8B-B14F-4D97-AF65-F5344CB8AC3E}">
        <p14:creationId xmlns:p14="http://schemas.microsoft.com/office/powerpoint/2010/main" val="6371098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Ejemplo: problema de cinturones (VI)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53</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ECB499C9-77B9-42C3-B079-28898B7E17EC}"/>
                  </a:ext>
                </a:extLst>
              </p:cNvPr>
              <p:cNvSpPr txBox="1"/>
              <p:nvPr/>
            </p:nvSpPr>
            <p:spPr>
              <a:xfrm>
                <a:off x="7013586" y="1049167"/>
                <a:ext cx="2651110" cy="1292662"/>
              </a:xfrm>
              <a:prstGeom prst="rect">
                <a:avLst/>
              </a:prstGeom>
            </p:spPr>
            <p:style>
              <a:lnRef idx="2">
                <a:schemeClr val="accent6"/>
              </a:lnRef>
              <a:fillRef idx="1">
                <a:schemeClr val="lt1"/>
              </a:fillRef>
              <a:effectRef idx="0">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𝑚𝑖</m:t>
                      </m:r>
                      <m:r>
                        <a:rPr lang="es-ES_tradnl" sz="1400" b="0" i="1" smtClean="0">
                          <a:latin typeface="Cambria Math" panose="02040503050406030204" pitchFamily="18" charset="0"/>
                        </a:rPr>
                        <m:t>𝑛</m:t>
                      </m:r>
                      <m:r>
                        <a:rPr lang="es-ES_tradnl" sz="1400" b="0" i="1" smtClean="0">
                          <a:latin typeface="Cambria Math" panose="02040503050406030204" pitchFamily="18" charset="0"/>
                        </a:rPr>
                        <m:t> −2</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−1,5 </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oMath>
                  </m:oMathPara>
                </a14:m>
                <a:endParaRPr lang="es-ES_tradnl" sz="1400" b="0" dirty="0"/>
              </a:p>
              <a:p>
                <a:pPr/>
                <a14:m>
                  <m:oMathPara xmlns:m="http://schemas.openxmlformats.org/officeDocument/2006/math">
                    <m:oMathParaPr>
                      <m:jc m:val="centerGroup"/>
                    </m:oMathParaPr>
                    <m:oMath xmlns:m="http://schemas.openxmlformats.org/officeDocument/2006/math">
                      <m:r>
                        <a:rPr lang="es-ES_tradnl" sz="1400" b="0" i="1" smtClean="0">
                          <a:latin typeface="Cambria Math" panose="02040503050406030204" pitchFamily="18" charset="0"/>
                        </a:rPr>
                        <m:t>𝑠</m:t>
                      </m:r>
                      <m:r>
                        <a:rPr lang="es-ES_tradnl" sz="1400" b="0" i="1" smtClean="0">
                          <a:latin typeface="Cambria Math" panose="02040503050406030204" pitchFamily="18" charset="0"/>
                        </a:rPr>
                        <m:t>.</m:t>
                      </m:r>
                      <m:r>
                        <a:rPr lang="es-ES" sz="1400" b="0" i="1" smtClean="0">
                          <a:latin typeface="Cambria Math" panose="02040503050406030204" pitchFamily="18" charset="0"/>
                        </a:rPr>
                        <m:t>𝑡</m:t>
                      </m:r>
                      <m:r>
                        <a:rPr lang="es-ES" sz="1400" b="0" i="1" smtClean="0">
                          <a:latin typeface="Cambria Math" panose="02040503050406030204" pitchFamily="18" charset="0"/>
                        </a:rPr>
                        <m:t>. </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3</m:t>
                          </m:r>
                        </m:sub>
                      </m:sSub>
                      <m:r>
                        <a:rPr lang="es-ES_tradnl" sz="1400" b="0" i="1" smtClean="0">
                          <a:latin typeface="Cambria Math" panose="02040503050406030204" pitchFamily="18" charset="0"/>
                        </a:rPr>
                        <m:t>= 800</m:t>
                      </m:r>
                    </m:oMath>
                  </m:oMathPara>
                </a14:m>
                <a:endParaRPr lang="es-ES_tradnl" sz="1400" b="0" dirty="0"/>
              </a:p>
              <a:p>
                <a:pPr algn="ctr"/>
                <a14:m>
                  <m:oMathPara xmlns:m="http://schemas.openxmlformats.org/officeDocument/2006/math">
                    <m:oMathParaPr>
                      <m:jc m:val="centerGroup"/>
                    </m:oMathParaPr>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4</m:t>
                          </m:r>
                        </m:sub>
                      </m:sSub>
                      <m:r>
                        <a:rPr lang="es-ES_tradnl" sz="1400" b="0" i="1" smtClean="0">
                          <a:latin typeface="Cambria Math" panose="02040503050406030204" pitchFamily="18" charset="0"/>
                        </a:rPr>
                        <m:t>=400</m:t>
                      </m:r>
                    </m:oMath>
                  </m:oMathPara>
                </a14:m>
                <a:endParaRPr lang="es-ES" sz="1400" dirty="0"/>
              </a:p>
              <a:p>
                <a:pPr algn="ctr"/>
                <a14:m>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5</m:t>
                        </m:r>
                      </m:sub>
                    </m:sSub>
                    <m:r>
                      <a:rPr lang="es-ES_tradnl" sz="1400" b="0" i="1" smtClean="0">
                        <a:latin typeface="Cambria Math" panose="02040503050406030204" pitchFamily="18" charset="0"/>
                      </a:rPr>
                      <m:t>= 70</m:t>
                    </m:r>
                    <m:r>
                      <a:rPr lang="es-ES" sz="1400" b="0" i="1" smtClean="0">
                        <a:latin typeface="Cambria Math" panose="02040503050406030204" pitchFamily="18" charset="0"/>
                      </a:rPr>
                      <m:t>0</m:t>
                    </m:r>
                  </m:oMath>
                </a14:m>
                <a:r>
                  <a:rPr lang="es-ES" sz="1400" dirty="0"/>
                  <a:t> </a:t>
                </a:r>
              </a:p>
              <a:p>
                <a:r>
                  <a:rPr lang="es-ES" sz="1400" dirty="0"/>
                  <a:t>	</a:t>
                </a:r>
                <a14:m>
                  <m:oMath xmlns:m="http://schemas.openxmlformats.org/officeDocument/2006/math">
                    <m:r>
                      <a:rPr lang="es-ES_tradnl" sz="1400" b="0" i="1" smtClean="0">
                        <a:latin typeface="Cambria Math" panose="02040503050406030204" pitchFamily="18" charset="0"/>
                      </a:rPr>
                      <m:t>2</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6</m:t>
                        </m:r>
                      </m:sub>
                    </m:sSub>
                    <m:r>
                      <a:rPr lang="es-ES_tradnl" sz="1400" b="0" i="1" smtClean="0">
                        <a:latin typeface="Cambria Math" panose="02040503050406030204" pitchFamily="18" charset="0"/>
                      </a:rPr>
                      <m:t>=1000</m:t>
                    </m:r>
                  </m:oMath>
                </a14:m>
                <a:endParaRPr lang="es-ES_tradnl" sz="1400" b="0" dirty="0"/>
              </a:p>
              <a:p>
                <a:pPr algn="ctr"/>
                <a14:m>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𝑖</m:t>
                        </m:r>
                      </m:sub>
                    </m:sSub>
                    <m:r>
                      <a:rPr lang="es-ES_tradnl" sz="1400" b="0" i="1" smtClean="0">
                        <a:latin typeface="Cambria Math" panose="02040503050406030204" pitchFamily="18" charset="0"/>
                      </a:rPr>
                      <m:t>≥</m:t>
                    </m:r>
                    <m:r>
                      <a:rPr lang="es-ES" sz="1400" b="0" i="1" smtClean="0">
                        <a:latin typeface="Cambria Math" panose="02040503050406030204" pitchFamily="18" charset="0"/>
                      </a:rPr>
                      <m:t>0</m:t>
                    </m:r>
                  </m:oMath>
                </a14:m>
                <a:r>
                  <a:rPr lang="es-ES" sz="1400" dirty="0"/>
                  <a:t> </a:t>
                </a:r>
              </a:p>
            </p:txBody>
          </p:sp>
        </mc:Choice>
        <mc:Fallback xmlns="">
          <p:sp>
            <p:nvSpPr>
              <p:cNvPr id="10" name="CuadroTexto 9">
                <a:extLst>
                  <a:ext uri="{FF2B5EF4-FFF2-40B4-BE49-F238E27FC236}">
                    <a16:creationId xmlns:a16="http://schemas.microsoft.com/office/drawing/2014/main" id="{ECB499C9-77B9-42C3-B079-28898B7E17EC}"/>
                  </a:ext>
                </a:extLst>
              </p:cNvPr>
              <p:cNvSpPr txBox="1">
                <a:spLocks noRot="1" noChangeAspect="1" noMove="1" noResize="1" noEditPoints="1" noAdjustHandles="1" noChangeArrowheads="1" noChangeShapeType="1" noTextEdit="1"/>
              </p:cNvSpPr>
              <p:nvPr/>
            </p:nvSpPr>
            <p:spPr>
              <a:xfrm>
                <a:off x="7013586" y="1049167"/>
                <a:ext cx="2651110" cy="1292662"/>
              </a:xfrm>
              <a:prstGeom prst="rect">
                <a:avLst/>
              </a:prstGeom>
              <a:blipFill>
                <a:blip r:embed="rId2"/>
                <a:stretch>
                  <a:fillRect b="-1852"/>
                </a:stretch>
              </a:blipFill>
            </p:spPr>
            <p:txBody>
              <a:bodyPr/>
              <a:lstStyle/>
              <a:p>
                <a:r>
                  <a:rPr lang="es-ES">
                    <a:noFill/>
                  </a:rPr>
                  <a:t> </a:t>
                </a:r>
              </a:p>
            </p:txBody>
          </p:sp>
        </mc:Fallback>
      </mc:AlternateContent>
      <p:graphicFrame>
        <p:nvGraphicFramePr>
          <p:cNvPr id="14" name="Tabla 4">
            <a:extLst>
              <a:ext uri="{FF2B5EF4-FFF2-40B4-BE49-F238E27FC236}">
                <a16:creationId xmlns:a16="http://schemas.microsoft.com/office/drawing/2014/main" id="{20FD8B1C-5319-428A-9B8E-DE55E001270B}"/>
              </a:ext>
            </a:extLst>
          </p:cNvPr>
          <p:cNvGraphicFramePr>
            <a:graphicFrameLocks noGrp="1"/>
          </p:cNvGraphicFramePr>
          <p:nvPr>
            <p:extLst>
              <p:ext uri="{D42A27DB-BD31-4B8C-83A1-F6EECF244321}">
                <p14:modId xmlns:p14="http://schemas.microsoft.com/office/powerpoint/2010/main" val="1011891918"/>
              </p:ext>
            </p:extLst>
          </p:nvPr>
        </p:nvGraphicFramePr>
        <p:xfrm>
          <a:off x="294691" y="2459965"/>
          <a:ext cx="7371691" cy="3232288"/>
        </p:xfrm>
        <a:graphic>
          <a:graphicData uri="http://schemas.openxmlformats.org/drawingml/2006/table">
            <a:tbl>
              <a:tblPr firstRow="1" bandRow="1">
                <a:tableStyleId>{3B4B98B0-60AC-42C2-AFA5-B58CD77FA1E5}</a:tableStyleId>
              </a:tblPr>
              <a:tblGrid>
                <a:gridCol w="1718342">
                  <a:extLst>
                    <a:ext uri="{9D8B030D-6E8A-4147-A177-3AD203B41FA5}">
                      <a16:colId xmlns:a16="http://schemas.microsoft.com/office/drawing/2014/main" val="1759149570"/>
                    </a:ext>
                  </a:extLst>
                </a:gridCol>
                <a:gridCol w="840201">
                  <a:extLst>
                    <a:ext uri="{9D8B030D-6E8A-4147-A177-3AD203B41FA5}">
                      <a16:colId xmlns:a16="http://schemas.microsoft.com/office/drawing/2014/main" val="147390684"/>
                    </a:ext>
                  </a:extLst>
                </a:gridCol>
                <a:gridCol w="995964">
                  <a:extLst>
                    <a:ext uri="{9D8B030D-6E8A-4147-A177-3AD203B41FA5}">
                      <a16:colId xmlns:a16="http://schemas.microsoft.com/office/drawing/2014/main" val="1000433724"/>
                    </a:ext>
                  </a:extLst>
                </a:gridCol>
                <a:gridCol w="822409">
                  <a:extLst>
                    <a:ext uri="{9D8B030D-6E8A-4147-A177-3AD203B41FA5}">
                      <a16:colId xmlns:a16="http://schemas.microsoft.com/office/drawing/2014/main" val="3455778197"/>
                    </a:ext>
                  </a:extLst>
                </a:gridCol>
                <a:gridCol w="970598">
                  <a:extLst>
                    <a:ext uri="{9D8B030D-6E8A-4147-A177-3AD203B41FA5}">
                      <a16:colId xmlns:a16="http://schemas.microsoft.com/office/drawing/2014/main" val="3076869713"/>
                    </a:ext>
                  </a:extLst>
                </a:gridCol>
                <a:gridCol w="697992">
                  <a:extLst>
                    <a:ext uri="{9D8B030D-6E8A-4147-A177-3AD203B41FA5}">
                      <a16:colId xmlns:a16="http://schemas.microsoft.com/office/drawing/2014/main" val="3736531596"/>
                    </a:ext>
                  </a:extLst>
                </a:gridCol>
                <a:gridCol w="716396">
                  <a:extLst>
                    <a:ext uri="{9D8B030D-6E8A-4147-A177-3AD203B41FA5}">
                      <a16:colId xmlns:a16="http://schemas.microsoft.com/office/drawing/2014/main" val="3081046797"/>
                    </a:ext>
                  </a:extLst>
                </a:gridCol>
                <a:gridCol w="609789">
                  <a:extLst>
                    <a:ext uri="{9D8B030D-6E8A-4147-A177-3AD203B41FA5}">
                      <a16:colId xmlns:a16="http://schemas.microsoft.com/office/drawing/2014/main" val="742009004"/>
                    </a:ext>
                  </a:extLst>
                </a:gridCol>
              </a:tblGrid>
              <a:tr h="896383">
                <a:tc>
                  <a:txBody>
                    <a:bodyPr/>
                    <a:lstStyle/>
                    <a:p>
                      <a:pPr algn="ctr"/>
                      <a:r>
                        <a:rPr lang="es-ES_tradnl" dirty="0"/>
                        <a:t>Costos de los vectores de la base </a:t>
                      </a:r>
                      <a:endParaRPr lang="es-ES" dirty="0"/>
                    </a:p>
                  </a:txBody>
                  <a:tcPr>
                    <a:lnR w="12700" cap="flat" cmpd="sng" algn="ctr">
                      <a:solidFill>
                        <a:schemeClr val="tx2"/>
                      </a:solidFill>
                      <a:prstDash val="solid"/>
                      <a:round/>
                      <a:headEnd type="none" w="med" len="med"/>
                      <a:tailEnd type="none" w="med" len="med"/>
                    </a:lnR>
                  </a:tcPr>
                </a:tc>
                <a:tc>
                  <a:txBody>
                    <a:bodyPr/>
                    <a:lstStyle/>
                    <a:p>
                      <a:pPr algn="ctr"/>
                      <a:endParaRPr lang="es-ES"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tcPr>
                </a:tc>
                <a:tc>
                  <a:txBody>
                    <a:bodyPr/>
                    <a:lstStyle/>
                    <a:p>
                      <a:pPr algn="ctr"/>
                      <a:r>
                        <a:rPr lang="es-ES_tradnl" dirty="0"/>
                        <a:t>-2</a:t>
                      </a:r>
                      <a:endParaRPr lang="es-ES" dirty="0"/>
                    </a:p>
                  </a:txBody>
                  <a:tcPr>
                    <a:lnL w="12700" cap="flat" cmpd="sng" algn="ctr">
                      <a:solidFill>
                        <a:schemeClr val="tx2"/>
                      </a:solidFill>
                      <a:prstDash val="solid"/>
                      <a:round/>
                      <a:headEnd type="none" w="med" len="med"/>
                      <a:tailEnd type="none" w="med" len="med"/>
                    </a:lnL>
                  </a:tcPr>
                </a:tc>
                <a:tc>
                  <a:txBody>
                    <a:bodyPr/>
                    <a:lstStyle/>
                    <a:p>
                      <a:pPr algn="ctr"/>
                      <a:r>
                        <a:rPr lang="es-ES_tradnl" dirty="0"/>
                        <a:t>-1,5</a:t>
                      </a:r>
                      <a:endParaRPr lang="es-ES" dirty="0"/>
                    </a:p>
                  </a:txBody>
                  <a:tcPr/>
                </a:tc>
                <a:tc>
                  <a:txBody>
                    <a:bodyPr/>
                    <a:lstStyle/>
                    <a:p>
                      <a:pPr algn="ctr"/>
                      <a:r>
                        <a:rPr lang="es-ES_tradnl" dirty="0"/>
                        <a:t>0</a:t>
                      </a:r>
                      <a:endParaRPr lang="es-ES" dirty="0"/>
                    </a:p>
                  </a:txBody>
                  <a:tcPr/>
                </a:tc>
                <a:tc>
                  <a:txBody>
                    <a:bodyPr/>
                    <a:lstStyle/>
                    <a:p>
                      <a:pPr algn="ctr"/>
                      <a:r>
                        <a:rPr lang="es-ES_tradnl" dirty="0"/>
                        <a:t>0</a:t>
                      </a:r>
                      <a:endParaRPr lang="es-ES" dirty="0"/>
                    </a:p>
                  </a:txBody>
                  <a:tcPr/>
                </a:tc>
                <a:tc>
                  <a:txBody>
                    <a:bodyPr/>
                    <a:lstStyle/>
                    <a:p>
                      <a:pPr algn="ctr"/>
                      <a:r>
                        <a:rPr lang="es-ES_tradnl" dirty="0"/>
                        <a:t>0</a:t>
                      </a:r>
                      <a:endParaRPr lang="es-ES" dirty="0"/>
                    </a:p>
                  </a:txBody>
                  <a:tcPr/>
                </a:tc>
                <a:tc>
                  <a:txBody>
                    <a:bodyPr/>
                    <a:lstStyle/>
                    <a:p>
                      <a:pPr algn="ctr"/>
                      <a:r>
                        <a:rPr lang="es-ES_tradnl" dirty="0"/>
                        <a:t>0</a:t>
                      </a:r>
                      <a:endParaRPr lang="es-ES" dirty="0"/>
                    </a:p>
                  </a:txBody>
                  <a:tcPr/>
                </a:tc>
                <a:extLst>
                  <a:ext uri="{0D108BD9-81ED-4DB2-BD59-A6C34878D82A}">
                    <a16:rowId xmlns:a16="http://schemas.microsoft.com/office/drawing/2014/main" val="3513119164"/>
                  </a:ext>
                </a:extLst>
              </a:tr>
              <a:tr h="474904">
                <a:tc>
                  <a:txBody>
                    <a:bodyPr/>
                    <a:lstStyle/>
                    <a:p>
                      <a:pPr algn="ctr"/>
                      <a:r>
                        <a:rPr lang="es-ES_tradnl" dirty="0"/>
                        <a:t>0</a:t>
                      </a:r>
                      <a:endParaRPr lang="es-ES" dirty="0"/>
                    </a:p>
                  </a:txBody>
                  <a:tcPr>
                    <a:lnR w="12700" cap="flat" cmpd="sng" algn="ctr">
                      <a:solidFill>
                        <a:schemeClr val="tx2"/>
                      </a:solidFill>
                      <a:prstDash val="solid"/>
                      <a:round/>
                      <a:headEnd type="none" w="med" len="med"/>
                      <a:tailEnd type="none" w="med" len="med"/>
                    </a:lnR>
                    <a:noFill/>
                  </a:tcPr>
                </a:tc>
                <a:tc>
                  <a:txBody>
                    <a:bodyPr/>
                    <a:lstStyle/>
                    <a:p>
                      <a:pPr algn="ctr"/>
                      <a:r>
                        <a:rPr lang="es-ES_tradnl" dirty="0"/>
                        <a:t>800</a:t>
                      </a:r>
                      <a:endParaRPr lang="es-ES"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noFill/>
                  </a:tcPr>
                </a:tc>
                <a:tc>
                  <a:txBody>
                    <a:bodyPr/>
                    <a:lstStyle/>
                    <a:p>
                      <a:pPr algn="ctr"/>
                      <a:r>
                        <a:rPr lang="es-ES_tradnl" dirty="0"/>
                        <a:t>1</a:t>
                      </a:r>
                      <a:endParaRPr lang="es-ES" dirty="0"/>
                    </a:p>
                  </a:txBody>
                  <a:tcPr>
                    <a:lnL w="12700" cap="flat" cmpd="sng" algn="ctr">
                      <a:solidFill>
                        <a:schemeClr val="tx2"/>
                      </a:solidFill>
                      <a:prstDash val="solid"/>
                      <a:round/>
                      <a:headEnd type="none" w="med" len="med"/>
                      <a:tailEnd type="none" w="med" len="med"/>
                    </a:lnL>
                    <a:noFill/>
                  </a:tcPr>
                </a:tc>
                <a:tc>
                  <a:txBody>
                    <a:bodyPr/>
                    <a:lstStyle/>
                    <a:p>
                      <a:pPr algn="ctr"/>
                      <a:r>
                        <a:rPr lang="es-ES_tradnl" dirty="0"/>
                        <a:t>1</a:t>
                      </a:r>
                      <a:endParaRPr lang="es-ES" dirty="0"/>
                    </a:p>
                  </a:txBody>
                  <a:tcPr>
                    <a:noFill/>
                  </a:tcPr>
                </a:tc>
                <a:tc>
                  <a:txBody>
                    <a:bodyPr/>
                    <a:lstStyle/>
                    <a:p>
                      <a:pPr algn="ctr"/>
                      <a:r>
                        <a:rPr lang="es-ES_tradnl" dirty="0"/>
                        <a:t>1</a:t>
                      </a:r>
                      <a:endParaRPr lang="es-ES" dirty="0"/>
                    </a:p>
                  </a:txBody>
                  <a:tcPr>
                    <a:noFill/>
                  </a:tcPr>
                </a:tc>
                <a:tc>
                  <a:txBody>
                    <a:bodyPr/>
                    <a:lstStyle/>
                    <a:p>
                      <a:pPr algn="ctr"/>
                      <a:r>
                        <a:rPr lang="es-ES_tradnl" dirty="0"/>
                        <a:t>0</a:t>
                      </a:r>
                      <a:endParaRPr lang="es-ES" dirty="0"/>
                    </a:p>
                  </a:txBody>
                  <a:tcPr>
                    <a:noFill/>
                  </a:tcPr>
                </a:tc>
                <a:tc>
                  <a:txBody>
                    <a:bodyPr/>
                    <a:lstStyle/>
                    <a:p>
                      <a:pPr algn="ctr"/>
                      <a:r>
                        <a:rPr lang="es-ES_tradnl" dirty="0"/>
                        <a:t>0</a:t>
                      </a:r>
                      <a:endParaRPr lang="es-ES" dirty="0"/>
                    </a:p>
                  </a:txBody>
                  <a:tcPr>
                    <a:noFill/>
                  </a:tcPr>
                </a:tc>
                <a:tc>
                  <a:txBody>
                    <a:bodyPr/>
                    <a:lstStyle/>
                    <a:p>
                      <a:pPr algn="ctr"/>
                      <a:r>
                        <a:rPr lang="es-ES_tradnl" dirty="0"/>
                        <a:t>0</a:t>
                      </a:r>
                      <a:endParaRPr lang="es-ES" dirty="0"/>
                    </a:p>
                  </a:txBody>
                  <a:tcPr>
                    <a:noFill/>
                  </a:tcPr>
                </a:tc>
                <a:extLst>
                  <a:ext uri="{0D108BD9-81ED-4DB2-BD59-A6C34878D82A}">
                    <a16:rowId xmlns:a16="http://schemas.microsoft.com/office/drawing/2014/main" val="1481207711"/>
                  </a:ext>
                </a:extLst>
              </a:tr>
              <a:tr h="497367">
                <a:tc>
                  <a:txBody>
                    <a:bodyPr/>
                    <a:lstStyle/>
                    <a:p>
                      <a:pPr algn="ctr"/>
                      <a:r>
                        <a:rPr lang="es-ES_tradnl" dirty="0"/>
                        <a:t>0</a:t>
                      </a:r>
                      <a:endParaRPr lang="es-ES" dirty="0"/>
                    </a:p>
                  </a:txBody>
                  <a:tcPr>
                    <a:lnR w="12700" cap="flat" cmpd="sng" algn="ctr">
                      <a:solidFill>
                        <a:schemeClr val="tx2"/>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s-ES_tradnl" dirty="0"/>
                        <a:t>400</a:t>
                      </a:r>
                      <a:endParaRPr lang="es-ES"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s-ES_tradnl" dirty="0"/>
                        <a:t>1</a:t>
                      </a:r>
                      <a:endParaRPr lang="es-ES" dirty="0"/>
                    </a:p>
                  </a:txBody>
                  <a:tcPr>
                    <a:lnL w="12700" cap="flat" cmpd="sng" algn="ctr">
                      <a:solidFill>
                        <a:schemeClr val="tx2"/>
                      </a:solidFill>
                      <a:prstDash val="solid"/>
                      <a:round/>
                      <a:headEnd type="none" w="med" len="med"/>
                      <a:tailEnd type="none" w="med" len="med"/>
                    </a:lnL>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B w="12700" cap="flat" cmpd="sng" algn="ctr">
                      <a:noFill/>
                      <a:prstDash val="solid"/>
                      <a:round/>
                      <a:headEnd type="none" w="med" len="med"/>
                      <a:tailEnd type="none" w="med" len="med"/>
                    </a:lnB>
                    <a:noFill/>
                  </a:tcPr>
                </a:tc>
                <a:tc>
                  <a:txBody>
                    <a:bodyPr/>
                    <a:lstStyle/>
                    <a:p>
                      <a:pPr algn="ctr"/>
                      <a:r>
                        <a:rPr lang="es-ES_tradnl" dirty="0"/>
                        <a:t>1</a:t>
                      </a:r>
                      <a:endParaRPr lang="es-ES" dirty="0"/>
                    </a:p>
                  </a:txBody>
                  <a:tcPr>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B w="12700" cap="flat" cmpd="sng" algn="ctr">
                      <a:noFill/>
                      <a:prstDash val="solid"/>
                      <a:round/>
                      <a:headEnd type="none" w="med" len="med"/>
                      <a:tailEnd type="none" w="med" len="med"/>
                    </a:lnB>
                    <a:noFill/>
                  </a:tcPr>
                </a:tc>
                <a:extLst>
                  <a:ext uri="{0D108BD9-81ED-4DB2-BD59-A6C34878D82A}">
                    <a16:rowId xmlns:a16="http://schemas.microsoft.com/office/drawing/2014/main" val="668694227"/>
                  </a:ext>
                </a:extLst>
              </a:tr>
              <a:tr h="497367">
                <a:tc>
                  <a:txBody>
                    <a:bodyPr/>
                    <a:lstStyle/>
                    <a:p>
                      <a:pPr algn="ctr"/>
                      <a:r>
                        <a:rPr lang="es-ES_tradnl" dirty="0"/>
                        <a:t>0</a:t>
                      </a:r>
                      <a:endParaRPr lang="es-ES" dirty="0"/>
                    </a:p>
                  </a:txBody>
                  <a:tcPr>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dirty="0"/>
                        <a:t>700</a:t>
                      </a:r>
                      <a:endParaRPr lang="es-ES"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dirty="0"/>
                        <a:t>1</a:t>
                      </a:r>
                      <a:endParaRPr lang="es-ES"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dirty="0"/>
                        <a:t>1</a:t>
                      </a:r>
                      <a:endParaRPr lang="es-ES"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dirty="0"/>
                        <a:t>0</a:t>
                      </a:r>
                      <a:endParaRPr lang="es-ES"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30988903"/>
                  </a:ext>
                </a:extLst>
              </a:tr>
              <a:tr h="497367">
                <a:tc>
                  <a:txBody>
                    <a:bodyPr/>
                    <a:lstStyle/>
                    <a:p>
                      <a:pPr algn="ctr"/>
                      <a:r>
                        <a:rPr lang="es-ES_tradnl" dirty="0"/>
                        <a:t>0</a:t>
                      </a:r>
                      <a:endParaRPr lang="es-ES" dirty="0"/>
                    </a:p>
                  </a:txBody>
                  <a:tcPr>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1000</a:t>
                      </a:r>
                      <a:endParaRPr lang="es-ES"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2</a:t>
                      </a:r>
                      <a:endParaRPr lang="es-ES"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1</a:t>
                      </a:r>
                      <a:endParaRPr lang="es-ES"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0</a:t>
                      </a:r>
                      <a:endParaRPr lang="es-ES"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0</a:t>
                      </a:r>
                      <a:endParaRPr lang="es-ES"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0</a:t>
                      </a:r>
                      <a:endParaRPr lang="es-ES"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1</a:t>
                      </a:r>
                      <a:endParaRPr lang="es-ES"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769130711"/>
                  </a:ext>
                </a:extLst>
              </a:tr>
              <a:tr h="368900">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s-ES_tradnl" dirty="0"/>
                        <a:t>Valor </a:t>
                      </a:r>
                      <a:r>
                        <a:rPr lang="es-ES_tradnl" dirty="0" err="1"/>
                        <a:t>f.o</a:t>
                      </a:r>
                      <a:r>
                        <a:rPr lang="es-ES_tradnl" dirty="0"/>
                        <a:t>.: 0</a:t>
                      </a:r>
                      <a:endParaRPr lang="es-ES" dirty="0"/>
                    </a:p>
                  </a:txBody>
                  <a:tcPr>
                    <a:lnR w="12700" cap="flat" cmpd="sng" algn="ctr">
                      <a:solidFill>
                        <a:schemeClr val="tx2"/>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endParaRPr lang="es-ES"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2</a:t>
                      </a:r>
                      <a:endParaRPr lang="es-ES" dirty="0"/>
                    </a:p>
                  </a:txBody>
                  <a:tcPr>
                    <a:lnL w="12700" cap="flat" cmpd="sng" algn="ctr">
                      <a:solidFill>
                        <a:schemeClr val="tx2"/>
                      </a:solidFill>
                      <a:prstDash val="solid"/>
                      <a:round/>
                      <a:headEnd type="none" w="med" len="med"/>
                      <a:tailEnd type="none" w="med" len="med"/>
                    </a:lnL>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1,5</a:t>
                      </a:r>
                      <a:endParaRPr lang="es-ES"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0</a:t>
                      </a:r>
                      <a:endParaRPr lang="es-ES"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0</a:t>
                      </a:r>
                      <a:endParaRPr lang="es-ES"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0</a:t>
                      </a:r>
                      <a:endParaRPr lang="es-ES"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dirty="0"/>
                        <a:t>0</a:t>
                      </a:r>
                      <a:endParaRPr lang="es-ES"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2281785026"/>
                  </a:ext>
                </a:extLst>
              </a:tr>
            </a:tbl>
          </a:graphicData>
        </a:graphic>
      </p:graphicFrame>
      <p:cxnSp>
        <p:nvCxnSpPr>
          <p:cNvPr id="23" name="Conector recto de flecha 22">
            <a:extLst>
              <a:ext uri="{FF2B5EF4-FFF2-40B4-BE49-F238E27FC236}">
                <a16:creationId xmlns:a16="http://schemas.microsoft.com/office/drawing/2014/main" id="{7A387D72-8CD6-44F9-9F37-4F9743EA52B7}"/>
              </a:ext>
            </a:extLst>
          </p:cNvPr>
          <p:cNvCxnSpPr>
            <a:cxnSpLocks/>
          </p:cNvCxnSpPr>
          <p:nvPr/>
        </p:nvCxnSpPr>
        <p:spPr>
          <a:xfrm>
            <a:off x="447118" y="2814670"/>
            <a:ext cx="0" cy="304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Elipse 23">
            <a:extLst>
              <a:ext uri="{FF2B5EF4-FFF2-40B4-BE49-F238E27FC236}">
                <a16:creationId xmlns:a16="http://schemas.microsoft.com/office/drawing/2014/main" id="{90C81E5E-F0BF-4937-AD89-84BCCEC84A41}"/>
              </a:ext>
            </a:extLst>
          </p:cNvPr>
          <p:cNvSpPr/>
          <p:nvPr/>
        </p:nvSpPr>
        <p:spPr>
          <a:xfrm>
            <a:off x="3085502" y="3846666"/>
            <a:ext cx="523396" cy="38100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5" name="CuadroTexto 24">
            <a:extLst>
              <a:ext uri="{FF2B5EF4-FFF2-40B4-BE49-F238E27FC236}">
                <a16:creationId xmlns:a16="http://schemas.microsoft.com/office/drawing/2014/main" id="{3245EBD5-4422-40F9-B46A-46D50CB8E1A7}"/>
              </a:ext>
            </a:extLst>
          </p:cNvPr>
          <p:cNvSpPr txBox="1"/>
          <p:nvPr/>
        </p:nvSpPr>
        <p:spPr>
          <a:xfrm>
            <a:off x="3037918" y="3621363"/>
            <a:ext cx="914400" cy="307777"/>
          </a:xfrm>
          <a:prstGeom prst="rect">
            <a:avLst/>
          </a:prstGeom>
          <a:noFill/>
        </p:spPr>
        <p:txBody>
          <a:bodyPr wrap="square" rtlCol="0">
            <a:spAutoFit/>
          </a:bodyPr>
          <a:lstStyle/>
          <a:p>
            <a:r>
              <a:rPr lang="es-ES_tradnl" sz="1400" dirty="0"/>
              <a:t>pivotar</a:t>
            </a:r>
            <a:endParaRPr lang="es-ES" sz="1400" dirty="0"/>
          </a:p>
        </p:txBody>
      </p:sp>
      <p:sp>
        <p:nvSpPr>
          <p:cNvPr id="26" name="Elipse 25">
            <a:extLst>
              <a:ext uri="{FF2B5EF4-FFF2-40B4-BE49-F238E27FC236}">
                <a16:creationId xmlns:a16="http://schemas.microsoft.com/office/drawing/2014/main" id="{088607BC-E4C6-4164-85DD-B0290F68D935}"/>
              </a:ext>
            </a:extLst>
          </p:cNvPr>
          <p:cNvSpPr/>
          <p:nvPr/>
        </p:nvSpPr>
        <p:spPr>
          <a:xfrm>
            <a:off x="3085502" y="5329631"/>
            <a:ext cx="523396" cy="381000"/>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7" name="CuadroTexto 26">
            <a:extLst>
              <a:ext uri="{FF2B5EF4-FFF2-40B4-BE49-F238E27FC236}">
                <a16:creationId xmlns:a16="http://schemas.microsoft.com/office/drawing/2014/main" id="{186D4064-CCEA-49F0-A598-BA488D717F44}"/>
              </a:ext>
            </a:extLst>
          </p:cNvPr>
          <p:cNvSpPr txBox="1"/>
          <p:nvPr/>
        </p:nvSpPr>
        <p:spPr>
          <a:xfrm>
            <a:off x="7931611" y="5291531"/>
            <a:ext cx="1169936" cy="523220"/>
          </a:xfrm>
          <a:prstGeom prst="rect">
            <a:avLst/>
          </a:prstGeom>
          <a:noFill/>
        </p:spPr>
        <p:txBody>
          <a:bodyPr wrap="square" rtlCol="0">
            <a:spAutoFit/>
          </a:bodyPr>
          <a:lstStyle/>
          <a:p>
            <a:r>
              <a:rPr lang="es-ES_tradnl" sz="1400" dirty="0"/>
              <a:t>Costos indirectos</a:t>
            </a:r>
            <a:endParaRPr lang="es-ES" sz="1400" dirty="0"/>
          </a:p>
        </p:txBody>
      </p:sp>
      <p:cxnSp>
        <p:nvCxnSpPr>
          <p:cNvPr id="28" name="Conector recto de flecha 27">
            <a:extLst>
              <a:ext uri="{FF2B5EF4-FFF2-40B4-BE49-F238E27FC236}">
                <a16:creationId xmlns:a16="http://schemas.microsoft.com/office/drawing/2014/main" id="{DA26D3A1-F23F-48F3-8C0B-28F97D1E24F9}"/>
              </a:ext>
            </a:extLst>
          </p:cNvPr>
          <p:cNvCxnSpPr>
            <a:cxnSpLocks/>
          </p:cNvCxnSpPr>
          <p:nvPr/>
        </p:nvCxnSpPr>
        <p:spPr>
          <a:xfrm rot="10800000">
            <a:off x="7666382" y="5520131"/>
            <a:ext cx="26522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2E3CD44A-67C8-4820-A597-C5246EA2506E}"/>
                  </a:ext>
                </a:extLst>
              </p:cNvPr>
              <p:cNvSpPr txBox="1"/>
              <p:nvPr/>
            </p:nvSpPr>
            <p:spPr>
              <a:xfrm>
                <a:off x="2296949" y="1106735"/>
                <a:ext cx="235132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_tradnl" dirty="0"/>
                  <a:t>{</a:t>
                </a: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_tradnl" b="0" i="1" smtClean="0">
                            <a:latin typeface="Cambria Math" panose="02040503050406030204" pitchFamily="18" charset="0"/>
                          </a:rPr>
                          <m:t>3</m:t>
                        </m:r>
                      </m:sub>
                    </m:sSub>
                    <m:r>
                      <a:rPr lang="es-ES_tradnl"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_tradnl" b="0" i="1" smtClean="0">
                            <a:latin typeface="Cambria Math" panose="02040503050406030204" pitchFamily="18" charset="0"/>
                          </a:rPr>
                          <m:t>4</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_tradnl" b="0" i="1" smtClean="0">
                            <a:latin typeface="Cambria Math" panose="02040503050406030204" pitchFamily="18" charset="0"/>
                          </a:rPr>
                          <m:t>5</m:t>
                        </m:r>
                      </m:sub>
                    </m:sSub>
                    <m:r>
                      <a:rPr lang="es-ES_tradnl"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_tradnl" b="0" i="1" smtClean="0">
                            <a:latin typeface="Cambria Math" panose="02040503050406030204" pitchFamily="18" charset="0"/>
                          </a:rPr>
                          <m:t>6</m:t>
                        </m:r>
                      </m:sub>
                    </m:sSub>
                  </m:oMath>
                </a14:m>
                <a:r>
                  <a:rPr lang="es-ES_tradnl" dirty="0"/>
                  <a:t>} S.L.I.</a:t>
                </a:r>
                <a:endParaRPr lang="es-ES" dirty="0"/>
              </a:p>
            </p:txBody>
          </p:sp>
        </mc:Choice>
        <mc:Fallback xmlns="">
          <p:sp>
            <p:nvSpPr>
              <p:cNvPr id="29" name="CuadroTexto 28">
                <a:extLst>
                  <a:ext uri="{FF2B5EF4-FFF2-40B4-BE49-F238E27FC236}">
                    <a16:creationId xmlns:a16="http://schemas.microsoft.com/office/drawing/2014/main" id="{2E3CD44A-67C8-4820-A597-C5246EA2506E}"/>
                  </a:ext>
                </a:extLst>
              </p:cNvPr>
              <p:cNvSpPr txBox="1">
                <a:spLocks noRot="1" noChangeAspect="1" noMove="1" noResize="1" noEditPoints="1" noAdjustHandles="1" noChangeArrowheads="1" noChangeShapeType="1" noTextEdit="1"/>
              </p:cNvSpPr>
              <p:nvPr/>
            </p:nvSpPr>
            <p:spPr>
              <a:xfrm>
                <a:off x="2296949" y="1106735"/>
                <a:ext cx="2351322" cy="369332"/>
              </a:xfrm>
              <a:prstGeom prst="rect">
                <a:avLst/>
              </a:prstGeom>
              <a:blipFill>
                <a:blip r:embed="rId3"/>
                <a:stretch>
                  <a:fillRect l="-1795" t="-6250" b="-21875"/>
                </a:stretch>
              </a:blipFill>
            </p:spPr>
            <p:txBody>
              <a:bodyPr/>
              <a:lstStyle/>
              <a:p>
                <a:r>
                  <a:rPr lang="es-ES">
                    <a:noFill/>
                  </a:rPr>
                  <a:t> </a:t>
                </a:r>
              </a:p>
            </p:txBody>
          </p:sp>
        </mc:Fallback>
      </mc:AlternateContent>
      <p:sp>
        <p:nvSpPr>
          <p:cNvPr id="30" name="CuadroTexto 29">
            <a:extLst>
              <a:ext uri="{FF2B5EF4-FFF2-40B4-BE49-F238E27FC236}">
                <a16:creationId xmlns:a16="http://schemas.microsoft.com/office/drawing/2014/main" id="{5F6FD733-7E68-4A59-8931-74D9E9A9AF2A}"/>
              </a:ext>
            </a:extLst>
          </p:cNvPr>
          <p:cNvSpPr txBox="1"/>
          <p:nvPr/>
        </p:nvSpPr>
        <p:spPr>
          <a:xfrm>
            <a:off x="2070202" y="1861196"/>
            <a:ext cx="288353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_tradnl" sz="1600" dirty="0"/>
              <a:t>(0,0,800,400,700,1000) S.B.F.</a:t>
            </a:r>
            <a:endParaRPr lang="es-ES" sz="1600" dirty="0"/>
          </a:p>
        </p:txBody>
      </p:sp>
    </p:spTree>
    <p:extLst>
      <p:ext uri="{BB962C8B-B14F-4D97-AF65-F5344CB8AC3E}">
        <p14:creationId xmlns:p14="http://schemas.microsoft.com/office/powerpoint/2010/main" val="1525282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Ejemplo: problema de cinturones (VII)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54</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ECB499C9-77B9-42C3-B079-28898B7E17EC}"/>
                  </a:ext>
                </a:extLst>
              </p:cNvPr>
              <p:cNvSpPr txBox="1"/>
              <p:nvPr/>
            </p:nvSpPr>
            <p:spPr>
              <a:xfrm>
                <a:off x="7162800" y="986219"/>
                <a:ext cx="2651110" cy="1292662"/>
              </a:xfrm>
              <a:prstGeom prst="rect">
                <a:avLst/>
              </a:prstGeom>
            </p:spPr>
            <p:style>
              <a:lnRef idx="2">
                <a:schemeClr val="accent6"/>
              </a:lnRef>
              <a:fillRef idx="1">
                <a:schemeClr val="lt1"/>
              </a:fillRef>
              <a:effectRef idx="0">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𝑚𝑖</m:t>
                      </m:r>
                      <m:r>
                        <a:rPr lang="es-ES_tradnl" sz="1400" b="0" i="1" smtClean="0">
                          <a:latin typeface="Cambria Math" panose="02040503050406030204" pitchFamily="18" charset="0"/>
                        </a:rPr>
                        <m:t>𝑛</m:t>
                      </m:r>
                      <m:r>
                        <a:rPr lang="es-ES_tradnl" sz="1400" b="0" i="1" smtClean="0">
                          <a:latin typeface="Cambria Math" panose="02040503050406030204" pitchFamily="18" charset="0"/>
                        </a:rPr>
                        <m:t> −2</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−1,5 </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oMath>
                  </m:oMathPara>
                </a14:m>
                <a:endParaRPr lang="es-ES_tradnl" sz="1400" b="0" dirty="0"/>
              </a:p>
              <a:p>
                <a:pPr/>
                <a14:m>
                  <m:oMathPara xmlns:m="http://schemas.openxmlformats.org/officeDocument/2006/math">
                    <m:oMathParaPr>
                      <m:jc m:val="centerGroup"/>
                    </m:oMathParaPr>
                    <m:oMath xmlns:m="http://schemas.openxmlformats.org/officeDocument/2006/math">
                      <m:r>
                        <a:rPr lang="es-ES_tradnl" sz="1400" b="0" i="1" smtClean="0">
                          <a:latin typeface="Cambria Math" panose="02040503050406030204" pitchFamily="18" charset="0"/>
                        </a:rPr>
                        <m:t>𝑠</m:t>
                      </m:r>
                      <m:r>
                        <a:rPr lang="es-ES_tradnl" sz="1400" b="0" i="1" smtClean="0">
                          <a:latin typeface="Cambria Math" panose="02040503050406030204" pitchFamily="18" charset="0"/>
                        </a:rPr>
                        <m:t>.</m:t>
                      </m:r>
                      <m:r>
                        <a:rPr lang="es-ES" sz="1400" b="0" i="1" smtClean="0">
                          <a:latin typeface="Cambria Math" panose="02040503050406030204" pitchFamily="18" charset="0"/>
                        </a:rPr>
                        <m:t>𝑡</m:t>
                      </m:r>
                      <m:r>
                        <a:rPr lang="es-ES" sz="1400" b="0" i="1" smtClean="0">
                          <a:latin typeface="Cambria Math" panose="02040503050406030204" pitchFamily="18" charset="0"/>
                        </a:rPr>
                        <m:t>. </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3</m:t>
                          </m:r>
                        </m:sub>
                      </m:sSub>
                      <m:r>
                        <a:rPr lang="es-ES_tradnl" sz="1400" b="0" i="1" smtClean="0">
                          <a:latin typeface="Cambria Math" panose="02040503050406030204" pitchFamily="18" charset="0"/>
                        </a:rPr>
                        <m:t>= 800</m:t>
                      </m:r>
                    </m:oMath>
                  </m:oMathPara>
                </a14:m>
                <a:endParaRPr lang="es-ES_tradnl" sz="1400" b="0" dirty="0"/>
              </a:p>
              <a:p>
                <a:pPr algn="ctr"/>
                <a14:m>
                  <m:oMathPara xmlns:m="http://schemas.openxmlformats.org/officeDocument/2006/math">
                    <m:oMathParaPr>
                      <m:jc m:val="centerGroup"/>
                    </m:oMathParaPr>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4</m:t>
                          </m:r>
                        </m:sub>
                      </m:sSub>
                      <m:r>
                        <a:rPr lang="es-ES_tradnl" sz="1400" b="0" i="1" smtClean="0">
                          <a:latin typeface="Cambria Math" panose="02040503050406030204" pitchFamily="18" charset="0"/>
                        </a:rPr>
                        <m:t>=400</m:t>
                      </m:r>
                    </m:oMath>
                  </m:oMathPara>
                </a14:m>
                <a:endParaRPr lang="es-ES" sz="1400" dirty="0"/>
              </a:p>
              <a:p>
                <a:pPr algn="ctr"/>
                <a14:m>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5</m:t>
                        </m:r>
                      </m:sub>
                    </m:sSub>
                    <m:r>
                      <a:rPr lang="es-ES_tradnl" sz="1400" b="0" i="1" smtClean="0">
                        <a:latin typeface="Cambria Math" panose="02040503050406030204" pitchFamily="18" charset="0"/>
                      </a:rPr>
                      <m:t>= 70</m:t>
                    </m:r>
                    <m:r>
                      <a:rPr lang="es-ES" sz="1400" b="0" i="1" smtClean="0">
                        <a:latin typeface="Cambria Math" panose="02040503050406030204" pitchFamily="18" charset="0"/>
                      </a:rPr>
                      <m:t>0</m:t>
                    </m:r>
                  </m:oMath>
                </a14:m>
                <a:r>
                  <a:rPr lang="es-ES" sz="1400" dirty="0"/>
                  <a:t> </a:t>
                </a:r>
              </a:p>
              <a:p>
                <a:r>
                  <a:rPr lang="es-ES" sz="1400" dirty="0"/>
                  <a:t>	</a:t>
                </a:r>
                <a14:m>
                  <m:oMath xmlns:m="http://schemas.openxmlformats.org/officeDocument/2006/math">
                    <m:r>
                      <a:rPr lang="es-ES_tradnl" sz="1400" b="0" i="1" smtClean="0">
                        <a:latin typeface="Cambria Math" panose="02040503050406030204" pitchFamily="18" charset="0"/>
                      </a:rPr>
                      <m:t>2</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6</m:t>
                        </m:r>
                      </m:sub>
                    </m:sSub>
                    <m:r>
                      <a:rPr lang="es-ES_tradnl" sz="1400" b="0" i="1" smtClean="0">
                        <a:latin typeface="Cambria Math" panose="02040503050406030204" pitchFamily="18" charset="0"/>
                      </a:rPr>
                      <m:t>=1000</m:t>
                    </m:r>
                  </m:oMath>
                </a14:m>
                <a:endParaRPr lang="es-ES_tradnl" sz="1400" b="0" dirty="0"/>
              </a:p>
              <a:p>
                <a:pPr algn="ctr"/>
                <a14:m>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𝑖</m:t>
                        </m:r>
                      </m:sub>
                    </m:sSub>
                    <m:r>
                      <a:rPr lang="es-ES_tradnl" sz="1400" b="0" i="1" smtClean="0">
                        <a:latin typeface="Cambria Math" panose="02040503050406030204" pitchFamily="18" charset="0"/>
                      </a:rPr>
                      <m:t>≥</m:t>
                    </m:r>
                    <m:r>
                      <a:rPr lang="es-ES" sz="1400" b="0" i="1" smtClean="0">
                        <a:latin typeface="Cambria Math" panose="02040503050406030204" pitchFamily="18" charset="0"/>
                      </a:rPr>
                      <m:t>0</m:t>
                    </m:r>
                  </m:oMath>
                </a14:m>
                <a:r>
                  <a:rPr lang="es-ES" sz="1400" dirty="0"/>
                  <a:t> </a:t>
                </a:r>
              </a:p>
            </p:txBody>
          </p:sp>
        </mc:Choice>
        <mc:Fallback xmlns="">
          <p:sp>
            <p:nvSpPr>
              <p:cNvPr id="10" name="CuadroTexto 9">
                <a:extLst>
                  <a:ext uri="{FF2B5EF4-FFF2-40B4-BE49-F238E27FC236}">
                    <a16:creationId xmlns:a16="http://schemas.microsoft.com/office/drawing/2014/main" id="{ECB499C9-77B9-42C3-B079-28898B7E17EC}"/>
                  </a:ext>
                </a:extLst>
              </p:cNvPr>
              <p:cNvSpPr txBox="1">
                <a:spLocks noRot="1" noChangeAspect="1" noMove="1" noResize="1" noEditPoints="1" noAdjustHandles="1" noChangeArrowheads="1" noChangeShapeType="1" noTextEdit="1"/>
              </p:cNvSpPr>
              <p:nvPr/>
            </p:nvSpPr>
            <p:spPr>
              <a:xfrm>
                <a:off x="7162800" y="986219"/>
                <a:ext cx="2651110" cy="1292662"/>
              </a:xfrm>
              <a:prstGeom prst="rect">
                <a:avLst/>
              </a:prstGeom>
              <a:blipFill>
                <a:blip r:embed="rId2"/>
                <a:stretch>
                  <a:fillRect b="-138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2E3CD44A-67C8-4820-A597-C5246EA2506E}"/>
                  </a:ext>
                </a:extLst>
              </p:cNvPr>
              <p:cNvSpPr txBox="1"/>
              <p:nvPr/>
            </p:nvSpPr>
            <p:spPr>
              <a:xfrm>
                <a:off x="2296949" y="1106735"/>
                <a:ext cx="235132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_tradnl" dirty="0"/>
                  <a:t>{</a:t>
                </a: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_tradnl" b="0" i="1" smtClean="0">
                            <a:latin typeface="Cambria Math" panose="02040503050406030204" pitchFamily="18" charset="0"/>
                          </a:rPr>
                          <m:t>3</m:t>
                        </m:r>
                      </m:sub>
                    </m:sSub>
                    <m:r>
                      <a:rPr lang="es-ES_tradnl"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_tradnl" b="0" i="1" smtClean="0">
                            <a:latin typeface="Cambria Math" panose="02040503050406030204" pitchFamily="18" charset="0"/>
                          </a:rPr>
                          <m:t>4</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_tradnl" b="0" i="1" smtClean="0">
                            <a:latin typeface="Cambria Math" panose="02040503050406030204" pitchFamily="18" charset="0"/>
                          </a:rPr>
                          <m:t>5</m:t>
                        </m:r>
                      </m:sub>
                    </m:sSub>
                    <m:r>
                      <a:rPr lang="es-ES_tradnl"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_tradnl" b="0" i="1" smtClean="0">
                            <a:latin typeface="Cambria Math" panose="02040503050406030204" pitchFamily="18" charset="0"/>
                          </a:rPr>
                          <m:t>6</m:t>
                        </m:r>
                      </m:sub>
                    </m:sSub>
                  </m:oMath>
                </a14:m>
                <a:r>
                  <a:rPr lang="es-ES_tradnl" dirty="0"/>
                  <a:t>} S.L.I.</a:t>
                </a:r>
                <a:endParaRPr lang="es-ES" dirty="0"/>
              </a:p>
            </p:txBody>
          </p:sp>
        </mc:Choice>
        <mc:Fallback xmlns="">
          <p:sp>
            <p:nvSpPr>
              <p:cNvPr id="29" name="CuadroTexto 28">
                <a:extLst>
                  <a:ext uri="{FF2B5EF4-FFF2-40B4-BE49-F238E27FC236}">
                    <a16:creationId xmlns:a16="http://schemas.microsoft.com/office/drawing/2014/main" id="{2E3CD44A-67C8-4820-A597-C5246EA2506E}"/>
                  </a:ext>
                </a:extLst>
              </p:cNvPr>
              <p:cNvSpPr txBox="1">
                <a:spLocks noRot="1" noChangeAspect="1" noMove="1" noResize="1" noEditPoints="1" noAdjustHandles="1" noChangeArrowheads="1" noChangeShapeType="1" noTextEdit="1"/>
              </p:cNvSpPr>
              <p:nvPr/>
            </p:nvSpPr>
            <p:spPr>
              <a:xfrm>
                <a:off x="2296949" y="1106735"/>
                <a:ext cx="2351322" cy="369332"/>
              </a:xfrm>
              <a:prstGeom prst="rect">
                <a:avLst/>
              </a:prstGeom>
              <a:blipFill>
                <a:blip r:embed="rId3"/>
                <a:stretch>
                  <a:fillRect l="-1795" t="-6250" b="-21875"/>
                </a:stretch>
              </a:blipFill>
            </p:spPr>
            <p:txBody>
              <a:bodyPr/>
              <a:lstStyle/>
              <a:p>
                <a:r>
                  <a:rPr lang="es-ES">
                    <a:noFill/>
                  </a:rPr>
                  <a:t> </a:t>
                </a:r>
              </a:p>
            </p:txBody>
          </p:sp>
        </mc:Fallback>
      </mc:AlternateContent>
      <p:sp>
        <p:nvSpPr>
          <p:cNvPr id="30" name="CuadroTexto 29">
            <a:extLst>
              <a:ext uri="{FF2B5EF4-FFF2-40B4-BE49-F238E27FC236}">
                <a16:creationId xmlns:a16="http://schemas.microsoft.com/office/drawing/2014/main" id="{5F6FD733-7E68-4A59-8931-74D9E9A9AF2A}"/>
              </a:ext>
            </a:extLst>
          </p:cNvPr>
          <p:cNvSpPr txBox="1"/>
          <p:nvPr/>
        </p:nvSpPr>
        <p:spPr>
          <a:xfrm>
            <a:off x="2070202" y="1861196"/>
            <a:ext cx="288353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_tradnl" sz="1600" dirty="0"/>
              <a:t>(0,0,800,400,700,1000) S.B.F.</a:t>
            </a:r>
            <a:endParaRPr lang="es-ES" sz="1600" dirty="0"/>
          </a:p>
        </p:txBody>
      </p:sp>
      <p:graphicFrame>
        <p:nvGraphicFramePr>
          <p:cNvPr id="15" name="Tabla 4">
            <a:extLst>
              <a:ext uri="{FF2B5EF4-FFF2-40B4-BE49-F238E27FC236}">
                <a16:creationId xmlns:a16="http://schemas.microsoft.com/office/drawing/2014/main" id="{E3DEE37B-8F31-4F20-8EC6-ED0220D58360}"/>
              </a:ext>
            </a:extLst>
          </p:cNvPr>
          <p:cNvGraphicFramePr>
            <a:graphicFrameLocks noGrp="1"/>
          </p:cNvGraphicFramePr>
          <p:nvPr>
            <p:extLst>
              <p:ext uri="{D42A27DB-BD31-4B8C-83A1-F6EECF244321}">
                <p14:modId xmlns:p14="http://schemas.microsoft.com/office/powerpoint/2010/main" val="1177766639"/>
              </p:ext>
            </p:extLst>
          </p:nvPr>
        </p:nvGraphicFramePr>
        <p:xfrm>
          <a:off x="457200" y="2356759"/>
          <a:ext cx="7512887" cy="2128451"/>
        </p:xfrm>
        <a:graphic>
          <a:graphicData uri="http://schemas.openxmlformats.org/drawingml/2006/table">
            <a:tbl>
              <a:tblPr firstRow="1" bandRow="1">
                <a:tableStyleId>{3B4B98B0-60AC-42C2-AFA5-B58CD77FA1E5}</a:tableStyleId>
              </a:tblPr>
              <a:tblGrid>
                <a:gridCol w="1116566">
                  <a:extLst>
                    <a:ext uri="{9D8B030D-6E8A-4147-A177-3AD203B41FA5}">
                      <a16:colId xmlns:a16="http://schemas.microsoft.com/office/drawing/2014/main" val="147390684"/>
                    </a:ext>
                  </a:extLst>
                </a:gridCol>
                <a:gridCol w="1323563">
                  <a:extLst>
                    <a:ext uri="{9D8B030D-6E8A-4147-A177-3AD203B41FA5}">
                      <a16:colId xmlns:a16="http://schemas.microsoft.com/office/drawing/2014/main" val="1000433724"/>
                    </a:ext>
                  </a:extLst>
                </a:gridCol>
                <a:gridCol w="1092921">
                  <a:extLst>
                    <a:ext uri="{9D8B030D-6E8A-4147-A177-3AD203B41FA5}">
                      <a16:colId xmlns:a16="http://schemas.microsoft.com/office/drawing/2014/main" val="3455778197"/>
                    </a:ext>
                  </a:extLst>
                </a:gridCol>
                <a:gridCol w="1289854">
                  <a:extLst>
                    <a:ext uri="{9D8B030D-6E8A-4147-A177-3AD203B41FA5}">
                      <a16:colId xmlns:a16="http://schemas.microsoft.com/office/drawing/2014/main" val="3076869713"/>
                    </a:ext>
                  </a:extLst>
                </a:gridCol>
                <a:gridCol w="927580">
                  <a:extLst>
                    <a:ext uri="{9D8B030D-6E8A-4147-A177-3AD203B41FA5}">
                      <a16:colId xmlns:a16="http://schemas.microsoft.com/office/drawing/2014/main" val="3736531596"/>
                    </a:ext>
                  </a:extLst>
                </a:gridCol>
                <a:gridCol w="952039">
                  <a:extLst>
                    <a:ext uri="{9D8B030D-6E8A-4147-A177-3AD203B41FA5}">
                      <a16:colId xmlns:a16="http://schemas.microsoft.com/office/drawing/2014/main" val="3081046797"/>
                    </a:ext>
                  </a:extLst>
                </a:gridCol>
                <a:gridCol w="810364">
                  <a:extLst>
                    <a:ext uri="{9D8B030D-6E8A-4147-A177-3AD203B41FA5}">
                      <a16:colId xmlns:a16="http://schemas.microsoft.com/office/drawing/2014/main" val="742009004"/>
                    </a:ext>
                  </a:extLst>
                </a:gridCol>
              </a:tblGrid>
              <a:tr h="452051">
                <a:tc>
                  <a:txBody>
                    <a:bodyPr/>
                    <a:lstStyle/>
                    <a:p>
                      <a:pPr algn="ct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tcPr>
                </a:tc>
                <a:tc>
                  <a:txBody>
                    <a:bodyPr/>
                    <a:lstStyle/>
                    <a:p>
                      <a:pPr algn="ctr"/>
                      <a:r>
                        <a:rPr lang="es-ES_tradnl" sz="1600" dirty="0"/>
                        <a:t>-2</a:t>
                      </a:r>
                      <a:endParaRPr lang="es-ES" sz="1600" dirty="0"/>
                    </a:p>
                  </a:txBody>
                  <a:tcPr>
                    <a:lnL w="12700" cap="flat" cmpd="sng" algn="ctr">
                      <a:solidFill>
                        <a:schemeClr val="tx2"/>
                      </a:solidFill>
                      <a:prstDash val="solid"/>
                      <a:round/>
                      <a:headEnd type="none" w="med" len="med"/>
                      <a:tailEnd type="none" w="med" len="med"/>
                    </a:lnL>
                  </a:tcPr>
                </a:tc>
                <a:tc>
                  <a:txBody>
                    <a:bodyPr/>
                    <a:lstStyle/>
                    <a:p>
                      <a:pPr algn="ctr"/>
                      <a:r>
                        <a:rPr lang="es-ES_tradnl" sz="1600" dirty="0"/>
                        <a:t>-1,5</a:t>
                      </a:r>
                      <a:endParaRPr lang="es-ES" sz="1600" dirty="0"/>
                    </a:p>
                  </a:txBody>
                  <a:tcPr/>
                </a:tc>
                <a:tc>
                  <a:txBody>
                    <a:bodyPr/>
                    <a:lstStyle/>
                    <a:p>
                      <a:pPr algn="ctr"/>
                      <a:r>
                        <a:rPr lang="es-ES_tradnl" sz="1600" dirty="0"/>
                        <a:t>0</a:t>
                      </a:r>
                      <a:endParaRPr lang="es-ES" sz="1600" dirty="0"/>
                    </a:p>
                  </a:txBody>
                  <a:tcPr/>
                </a:tc>
                <a:tc>
                  <a:txBody>
                    <a:bodyPr/>
                    <a:lstStyle/>
                    <a:p>
                      <a:pPr algn="ctr"/>
                      <a:r>
                        <a:rPr lang="es-ES_tradnl" sz="1600" dirty="0"/>
                        <a:t>0</a:t>
                      </a:r>
                      <a:endParaRPr lang="es-ES" sz="1600" dirty="0"/>
                    </a:p>
                  </a:txBody>
                  <a:tcPr/>
                </a:tc>
                <a:tc>
                  <a:txBody>
                    <a:bodyPr/>
                    <a:lstStyle/>
                    <a:p>
                      <a:pPr algn="ctr"/>
                      <a:r>
                        <a:rPr lang="es-ES_tradnl" sz="1600" dirty="0"/>
                        <a:t>0</a:t>
                      </a:r>
                      <a:endParaRPr lang="es-ES" sz="1600" dirty="0"/>
                    </a:p>
                  </a:txBody>
                  <a:tcPr/>
                </a:tc>
                <a:tc>
                  <a:txBody>
                    <a:bodyPr/>
                    <a:lstStyle/>
                    <a:p>
                      <a:pPr algn="ctr"/>
                      <a:r>
                        <a:rPr lang="es-ES_tradnl" sz="1600" dirty="0"/>
                        <a:t>0</a:t>
                      </a:r>
                      <a:endParaRPr lang="es-ES" sz="1600" dirty="0"/>
                    </a:p>
                  </a:txBody>
                  <a:tcPr/>
                </a:tc>
                <a:extLst>
                  <a:ext uri="{0D108BD9-81ED-4DB2-BD59-A6C34878D82A}">
                    <a16:rowId xmlns:a16="http://schemas.microsoft.com/office/drawing/2014/main" val="3513119164"/>
                  </a:ext>
                </a:extLst>
              </a:tr>
              <a:tr h="283547">
                <a:tc>
                  <a:txBody>
                    <a:bodyPr/>
                    <a:lstStyle/>
                    <a:p>
                      <a:pPr algn="ctr"/>
                      <a:r>
                        <a:rPr lang="es-ES_tradnl" sz="1600" dirty="0"/>
                        <a:t>800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noFill/>
                  </a:tcPr>
                </a:tc>
                <a:tc>
                  <a:txBody>
                    <a:bodyPr/>
                    <a:lstStyle/>
                    <a:p>
                      <a:pPr algn="ctr"/>
                      <a:r>
                        <a:rPr lang="es-ES_tradnl" sz="1600" dirty="0"/>
                        <a:t>1</a:t>
                      </a:r>
                      <a:endParaRPr lang="es-ES" sz="1600" dirty="0"/>
                    </a:p>
                  </a:txBody>
                  <a:tcPr>
                    <a:lnL w="12700" cap="flat" cmpd="sng" algn="ctr">
                      <a:solidFill>
                        <a:schemeClr val="tx2"/>
                      </a:solidFill>
                      <a:prstDash val="solid"/>
                      <a:round/>
                      <a:headEnd type="none" w="med" len="med"/>
                      <a:tailEnd type="none" w="med" len="med"/>
                    </a:lnL>
                    <a:noFill/>
                  </a:tcPr>
                </a:tc>
                <a:tc>
                  <a:txBody>
                    <a:bodyPr/>
                    <a:lstStyle/>
                    <a:p>
                      <a:pPr algn="ctr"/>
                      <a:r>
                        <a:rPr lang="es-ES_tradnl" sz="1600" dirty="0"/>
                        <a:t>1</a:t>
                      </a:r>
                      <a:endParaRPr lang="es-ES" sz="1600" dirty="0"/>
                    </a:p>
                  </a:txBody>
                  <a:tcPr>
                    <a:noFill/>
                  </a:tcPr>
                </a:tc>
                <a:tc>
                  <a:txBody>
                    <a:bodyPr/>
                    <a:lstStyle/>
                    <a:p>
                      <a:pPr algn="ctr"/>
                      <a:r>
                        <a:rPr lang="es-ES_tradnl" sz="1600" dirty="0"/>
                        <a:t>1</a:t>
                      </a:r>
                      <a:endParaRPr lang="es-ES" sz="1600" dirty="0"/>
                    </a:p>
                  </a:txBody>
                  <a:tcPr>
                    <a:noFill/>
                  </a:tcPr>
                </a:tc>
                <a:tc>
                  <a:txBody>
                    <a:bodyPr/>
                    <a:lstStyle/>
                    <a:p>
                      <a:pPr algn="ctr"/>
                      <a:r>
                        <a:rPr lang="es-ES_tradnl" sz="1600" dirty="0"/>
                        <a:t>0</a:t>
                      </a:r>
                      <a:endParaRPr lang="es-ES" sz="1600" dirty="0"/>
                    </a:p>
                  </a:txBody>
                  <a:tcPr>
                    <a:noFill/>
                  </a:tcPr>
                </a:tc>
                <a:tc>
                  <a:txBody>
                    <a:bodyPr/>
                    <a:lstStyle/>
                    <a:p>
                      <a:pPr algn="ctr"/>
                      <a:r>
                        <a:rPr lang="es-ES_tradnl" sz="1600" dirty="0"/>
                        <a:t>0</a:t>
                      </a:r>
                      <a:endParaRPr lang="es-ES" sz="1600" dirty="0"/>
                    </a:p>
                  </a:txBody>
                  <a:tcPr>
                    <a:noFill/>
                  </a:tcPr>
                </a:tc>
                <a:tc>
                  <a:txBody>
                    <a:bodyPr/>
                    <a:lstStyle/>
                    <a:p>
                      <a:pPr algn="ctr"/>
                      <a:r>
                        <a:rPr lang="es-ES_tradnl" sz="1600" dirty="0"/>
                        <a:t>0</a:t>
                      </a:r>
                      <a:endParaRPr lang="es-ES" sz="1600" dirty="0"/>
                    </a:p>
                  </a:txBody>
                  <a:tcPr>
                    <a:noFill/>
                  </a:tcPr>
                </a:tc>
                <a:extLst>
                  <a:ext uri="{0D108BD9-81ED-4DB2-BD59-A6C34878D82A}">
                    <a16:rowId xmlns:a16="http://schemas.microsoft.com/office/drawing/2014/main" val="1481207711"/>
                  </a:ext>
                </a:extLst>
              </a:tr>
              <a:tr h="283547">
                <a:tc>
                  <a:txBody>
                    <a:bodyPr/>
                    <a:lstStyle/>
                    <a:p>
                      <a:pPr algn="ctr"/>
                      <a:r>
                        <a:rPr lang="es-ES_tradnl" sz="1600" dirty="0"/>
                        <a:t>400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L w="12700" cap="flat" cmpd="sng" algn="ctr">
                      <a:solidFill>
                        <a:schemeClr val="tx2"/>
                      </a:solidFill>
                      <a:prstDash val="solid"/>
                      <a:round/>
                      <a:headEnd type="none" w="med" len="med"/>
                      <a:tailEnd type="none" w="med" len="med"/>
                    </a:lnL>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B w="12700" cap="flat" cmpd="sng" algn="ctr">
                      <a:noFill/>
                      <a:prstDash val="solid"/>
                      <a:round/>
                      <a:headEnd type="none" w="med" len="med"/>
                      <a:tailEnd type="none" w="med" len="med"/>
                    </a:lnB>
                    <a:noFill/>
                  </a:tcPr>
                </a:tc>
                <a:extLst>
                  <a:ext uri="{0D108BD9-81ED-4DB2-BD59-A6C34878D82A}">
                    <a16:rowId xmlns:a16="http://schemas.microsoft.com/office/drawing/2014/main" val="668694227"/>
                  </a:ext>
                </a:extLst>
              </a:tr>
              <a:tr h="283547">
                <a:tc>
                  <a:txBody>
                    <a:bodyPr/>
                    <a:lstStyle/>
                    <a:p>
                      <a:pPr algn="ctr"/>
                      <a:r>
                        <a:rPr lang="es-ES_tradnl" sz="1600" dirty="0"/>
                        <a:t>700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30988903"/>
                  </a:ext>
                </a:extLst>
              </a:tr>
              <a:tr h="283547">
                <a:tc>
                  <a:txBody>
                    <a:bodyPr/>
                    <a:lstStyle/>
                    <a:p>
                      <a:pPr algn="ctr"/>
                      <a:r>
                        <a:rPr lang="es-ES_tradnl" sz="1600" dirty="0"/>
                        <a:t>1000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2</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769130711"/>
                  </a:ext>
                </a:extLst>
              </a:tr>
              <a:tr h="283547">
                <a:tc>
                  <a:txBody>
                    <a:bodyPr/>
                    <a:lstStyle/>
                    <a:p>
                      <a:pPr algn="ctr"/>
                      <a:r>
                        <a:rPr lang="es-ES_tradnl" sz="1600" dirty="0"/>
                        <a:t>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2</a:t>
                      </a:r>
                      <a:endParaRPr lang="es-ES" sz="1600" dirty="0"/>
                    </a:p>
                  </a:txBody>
                  <a:tcPr>
                    <a:lnL w="12700" cap="flat" cmpd="sng" algn="ctr">
                      <a:solidFill>
                        <a:schemeClr val="tx2"/>
                      </a:solidFill>
                      <a:prstDash val="solid"/>
                      <a:round/>
                      <a:headEnd type="none" w="med" len="med"/>
                      <a:tailEnd type="none" w="med" len="med"/>
                    </a:lnL>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1,5</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281785026"/>
                  </a:ext>
                </a:extLst>
              </a:tr>
            </a:tbl>
          </a:graphicData>
        </a:graphic>
      </p:graphicFrame>
      <p:sp>
        <p:nvSpPr>
          <p:cNvPr id="16" name="Elipse 15">
            <a:extLst>
              <a:ext uri="{FF2B5EF4-FFF2-40B4-BE49-F238E27FC236}">
                <a16:creationId xmlns:a16="http://schemas.microsoft.com/office/drawing/2014/main" id="{BF2FF9CE-E879-4BE2-9F34-660438BFAD6F}"/>
              </a:ext>
            </a:extLst>
          </p:cNvPr>
          <p:cNvSpPr/>
          <p:nvPr/>
        </p:nvSpPr>
        <p:spPr>
          <a:xfrm>
            <a:off x="2032000" y="3154629"/>
            <a:ext cx="432823" cy="28432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cxnSp>
        <p:nvCxnSpPr>
          <p:cNvPr id="17" name="Conector recto 16">
            <a:extLst>
              <a:ext uri="{FF2B5EF4-FFF2-40B4-BE49-F238E27FC236}">
                <a16:creationId xmlns:a16="http://schemas.microsoft.com/office/drawing/2014/main" id="{558F3BE2-2128-45C0-8BF9-5582EE8BD0E9}"/>
              </a:ext>
            </a:extLst>
          </p:cNvPr>
          <p:cNvCxnSpPr>
            <a:cxnSpLocks/>
          </p:cNvCxnSpPr>
          <p:nvPr/>
        </p:nvCxnSpPr>
        <p:spPr>
          <a:xfrm>
            <a:off x="127000" y="4535373"/>
            <a:ext cx="906780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18" name="Tabla 4">
            <a:extLst>
              <a:ext uri="{FF2B5EF4-FFF2-40B4-BE49-F238E27FC236}">
                <a16:creationId xmlns:a16="http://schemas.microsoft.com/office/drawing/2014/main" id="{9FB331F1-E111-4520-A716-54DE1198924A}"/>
              </a:ext>
            </a:extLst>
          </p:cNvPr>
          <p:cNvGraphicFramePr>
            <a:graphicFrameLocks noGrp="1"/>
          </p:cNvGraphicFramePr>
          <p:nvPr>
            <p:extLst>
              <p:ext uri="{D42A27DB-BD31-4B8C-83A1-F6EECF244321}">
                <p14:modId xmlns:p14="http://schemas.microsoft.com/office/powerpoint/2010/main" val="2025993272"/>
              </p:ext>
            </p:extLst>
          </p:nvPr>
        </p:nvGraphicFramePr>
        <p:xfrm>
          <a:off x="457200" y="4629323"/>
          <a:ext cx="7512887" cy="1676400"/>
        </p:xfrm>
        <a:graphic>
          <a:graphicData uri="http://schemas.openxmlformats.org/drawingml/2006/table">
            <a:tbl>
              <a:tblPr firstRow="1" bandRow="1">
                <a:tableStyleId>{3B4B98B0-60AC-42C2-AFA5-B58CD77FA1E5}</a:tableStyleId>
              </a:tblPr>
              <a:tblGrid>
                <a:gridCol w="1116566">
                  <a:extLst>
                    <a:ext uri="{9D8B030D-6E8A-4147-A177-3AD203B41FA5}">
                      <a16:colId xmlns:a16="http://schemas.microsoft.com/office/drawing/2014/main" val="147390684"/>
                    </a:ext>
                  </a:extLst>
                </a:gridCol>
                <a:gridCol w="1323563">
                  <a:extLst>
                    <a:ext uri="{9D8B030D-6E8A-4147-A177-3AD203B41FA5}">
                      <a16:colId xmlns:a16="http://schemas.microsoft.com/office/drawing/2014/main" val="1000433724"/>
                    </a:ext>
                  </a:extLst>
                </a:gridCol>
                <a:gridCol w="1092921">
                  <a:extLst>
                    <a:ext uri="{9D8B030D-6E8A-4147-A177-3AD203B41FA5}">
                      <a16:colId xmlns:a16="http://schemas.microsoft.com/office/drawing/2014/main" val="3455778197"/>
                    </a:ext>
                  </a:extLst>
                </a:gridCol>
                <a:gridCol w="1289854">
                  <a:extLst>
                    <a:ext uri="{9D8B030D-6E8A-4147-A177-3AD203B41FA5}">
                      <a16:colId xmlns:a16="http://schemas.microsoft.com/office/drawing/2014/main" val="3076869713"/>
                    </a:ext>
                  </a:extLst>
                </a:gridCol>
                <a:gridCol w="927580">
                  <a:extLst>
                    <a:ext uri="{9D8B030D-6E8A-4147-A177-3AD203B41FA5}">
                      <a16:colId xmlns:a16="http://schemas.microsoft.com/office/drawing/2014/main" val="3736531596"/>
                    </a:ext>
                  </a:extLst>
                </a:gridCol>
                <a:gridCol w="952039">
                  <a:extLst>
                    <a:ext uri="{9D8B030D-6E8A-4147-A177-3AD203B41FA5}">
                      <a16:colId xmlns:a16="http://schemas.microsoft.com/office/drawing/2014/main" val="3081046797"/>
                    </a:ext>
                  </a:extLst>
                </a:gridCol>
                <a:gridCol w="810364">
                  <a:extLst>
                    <a:ext uri="{9D8B030D-6E8A-4147-A177-3AD203B41FA5}">
                      <a16:colId xmlns:a16="http://schemas.microsoft.com/office/drawing/2014/main" val="742009004"/>
                    </a:ext>
                  </a:extLst>
                </a:gridCol>
              </a:tblGrid>
              <a:tr h="283547">
                <a:tc>
                  <a:txBody>
                    <a:bodyPr/>
                    <a:lstStyle/>
                    <a:p>
                      <a:pPr algn="ctr"/>
                      <a:endParaRPr lang="es-ES" sz="1600" b="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endParaRPr lang="es-ES" sz="1600" b="0" dirty="0"/>
                    </a:p>
                  </a:txBody>
                  <a:tcPr>
                    <a:lnL w="12700" cap="flat" cmpd="sng" algn="ctr">
                      <a:solidFill>
                        <a:schemeClr val="tx2"/>
                      </a:solidFill>
                      <a:prstDash val="solid"/>
                      <a:round/>
                      <a:headEnd type="none" w="med" len="med"/>
                      <a:tailEnd type="none" w="med" len="med"/>
                    </a:lnL>
                    <a:lnB w="12700" cap="flat" cmpd="sng" algn="ctr">
                      <a:noFill/>
                      <a:prstDash val="solid"/>
                      <a:round/>
                      <a:headEnd type="none" w="med" len="med"/>
                      <a:tailEnd type="none" w="med" len="med"/>
                    </a:lnB>
                    <a:noFill/>
                  </a:tcPr>
                </a:tc>
                <a:tc>
                  <a:txBody>
                    <a:bodyPr/>
                    <a:lstStyle/>
                    <a:p>
                      <a:pPr algn="ctr"/>
                      <a:endParaRPr lang="es-ES" sz="1600" b="0" dirty="0"/>
                    </a:p>
                  </a:txBody>
                  <a:tcPr>
                    <a:lnB w="12700" cap="flat" cmpd="sng" algn="ctr">
                      <a:noFill/>
                      <a:prstDash val="solid"/>
                      <a:round/>
                      <a:headEnd type="none" w="med" len="med"/>
                      <a:tailEnd type="none" w="med" len="med"/>
                    </a:lnB>
                    <a:noFill/>
                  </a:tcPr>
                </a:tc>
                <a:tc>
                  <a:txBody>
                    <a:bodyPr/>
                    <a:lstStyle/>
                    <a:p>
                      <a:pPr algn="ctr"/>
                      <a:endParaRPr lang="es-ES" sz="1600" b="0" dirty="0"/>
                    </a:p>
                  </a:txBody>
                  <a:tcPr>
                    <a:lnB w="12700" cap="flat" cmpd="sng" algn="ctr">
                      <a:noFill/>
                      <a:prstDash val="solid"/>
                      <a:round/>
                      <a:headEnd type="none" w="med" len="med"/>
                      <a:tailEnd type="none" w="med" len="med"/>
                    </a:lnB>
                    <a:noFill/>
                  </a:tcPr>
                </a:tc>
                <a:tc>
                  <a:txBody>
                    <a:bodyPr/>
                    <a:lstStyle/>
                    <a:p>
                      <a:pPr algn="ctr"/>
                      <a:endParaRPr lang="es-ES" sz="1600" b="0" dirty="0"/>
                    </a:p>
                  </a:txBody>
                  <a:tcPr>
                    <a:lnB w="12700" cap="flat" cmpd="sng" algn="ctr">
                      <a:noFill/>
                      <a:prstDash val="solid"/>
                      <a:round/>
                      <a:headEnd type="none" w="med" len="med"/>
                      <a:tailEnd type="none" w="med" len="med"/>
                    </a:lnB>
                    <a:noFill/>
                  </a:tcPr>
                </a:tc>
                <a:tc>
                  <a:txBody>
                    <a:bodyPr/>
                    <a:lstStyle/>
                    <a:p>
                      <a:pPr algn="ctr"/>
                      <a:endParaRPr lang="es-ES" sz="1600" b="0" dirty="0"/>
                    </a:p>
                  </a:txBody>
                  <a:tcPr>
                    <a:lnB w="12700" cap="flat" cmpd="sng" algn="ctr">
                      <a:noFill/>
                      <a:prstDash val="solid"/>
                      <a:round/>
                      <a:headEnd type="none" w="med" len="med"/>
                      <a:tailEnd type="none" w="med" len="med"/>
                    </a:lnB>
                    <a:noFill/>
                  </a:tcPr>
                </a:tc>
                <a:tc>
                  <a:txBody>
                    <a:bodyPr/>
                    <a:lstStyle/>
                    <a:p>
                      <a:pPr algn="ctr"/>
                      <a:endParaRPr lang="es-ES" sz="1600" b="0" dirty="0"/>
                    </a:p>
                  </a:txBody>
                  <a:tcPr>
                    <a:lnB w="12700" cap="flat" cmpd="sng" algn="ctr">
                      <a:noFill/>
                      <a:prstDash val="solid"/>
                      <a:round/>
                      <a:headEnd type="none" w="med" len="med"/>
                      <a:tailEnd type="none" w="med" len="med"/>
                    </a:lnB>
                    <a:noFill/>
                  </a:tcPr>
                </a:tc>
                <a:extLst>
                  <a:ext uri="{0D108BD9-81ED-4DB2-BD59-A6C34878D82A}">
                    <a16:rowId xmlns:a16="http://schemas.microsoft.com/office/drawing/2014/main" val="1481207711"/>
                  </a:ext>
                </a:extLst>
              </a:tr>
              <a:tr h="283547">
                <a:tc>
                  <a:txBody>
                    <a:bodyPr/>
                    <a:lstStyle/>
                    <a:p>
                      <a:pPr algn="ctr"/>
                      <a:r>
                        <a:rPr lang="es-ES_tradnl" sz="1600" dirty="0"/>
                        <a:t>400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68694227"/>
                  </a:ext>
                </a:extLst>
              </a:tr>
              <a:tr h="283547">
                <a:tc>
                  <a:txBody>
                    <a:bodyPr/>
                    <a:lstStyle/>
                    <a:p>
                      <a:pPr algn="ct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793674260"/>
                  </a:ext>
                </a:extLst>
              </a:tr>
              <a:tr h="283547">
                <a:tc>
                  <a:txBody>
                    <a:bodyPr/>
                    <a:lstStyle/>
                    <a:p>
                      <a:pPr algn="ct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84061724"/>
                  </a:ext>
                </a:extLst>
              </a:tr>
              <a:tr h="283547">
                <a:tc>
                  <a:txBody>
                    <a:bodyPr/>
                    <a:lstStyle/>
                    <a:p>
                      <a:pPr algn="ct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217252091"/>
                  </a:ext>
                </a:extLst>
              </a:tr>
            </a:tbl>
          </a:graphicData>
        </a:graphic>
      </p:graphicFrame>
      <p:sp>
        <p:nvSpPr>
          <p:cNvPr id="19" name="CuadroTexto 18">
            <a:extLst>
              <a:ext uri="{FF2B5EF4-FFF2-40B4-BE49-F238E27FC236}">
                <a16:creationId xmlns:a16="http://schemas.microsoft.com/office/drawing/2014/main" id="{7FC3DAEF-48C6-4B4C-943F-47CD59ACE5FE}"/>
              </a:ext>
            </a:extLst>
          </p:cNvPr>
          <p:cNvSpPr txBox="1"/>
          <p:nvPr/>
        </p:nvSpPr>
        <p:spPr>
          <a:xfrm>
            <a:off x="8547100" y="2885839"/>
            <a:ext cx="1025906" cy="1384995"/>
          </a:xfrm>
          <a:prstGeom prst="rect">
            <a:avLst/>
          </a:prstGeom>
          <a:noFill/>
        </p:spPr>
        <p:txBody>
          <a:bodyPr wrap="square" rtlCol="0">
            <a:spAutoFit/>
          </a:bodyPr>
          <a:lstStyle/>
          <a:p>
            <a:r>
              <a:rPr lang="es-ES_tradnl" sz="1200" dirty="0"/>
              <a:t>La fila del elemento pivote se divide entre él, en la siguiente tabla:</a:t>
            </a:r>
            <a:endParaRPr lang="es-ES" sz="1200" dirty="0"/>
          </a:p>
        </p:txBody>
      </p:sp>
      <p:sp>
        <p:nvSpPr>
          <p:cNvPr id="20" name="Rectángulo 19">
            <a:extLst>
              <a:ext uri="{FF2B5EF4-FFF2-40B4-BE49-F238E27FC236}">
                <a16:creationId xmlns:a16="http://schemas.microsoft.com/office/drawing/2014/main" id="{349E0D69-6865-4004-BEA8-3A80AF797CC5}"/>
              </a:ext>
            </a:extLst>
          </p:cNvPr>
          <p:cNvSpPr/>
          <p:nvPr/>
        </p:nvSpPr>
        <p:spPr>
          <a:xfrm>
            <a:off x="457200" y="3172254"/>
            <a:ext cx="7899400" cy="284325"/>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1" name="Rectángulo 20">
            <a:extLst>
              <a:ext uri="{FF2B5EF4-FFF2-40B4-BE49-F238E27FC236}">
                <a16:creationId xmlns:a16="http://schemas.microsoft.com/office/drawing/2014/main" id="{12268AB4-1236-48AE-B0A9-00797CA5C828}"/>
              </a:ext>
            </a:extLst>
          </p:cNvPr>
          <p:cNvSpPr/>
          <p:nvPr/>
        </p:nvSpPr>
        <p:spPr>
          <a:xfrm>
            <a:off x="364134" y="5021529"/>
            <a:ext cx="7899400" cy="284325"/>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2" name="CuadroTexto 21">
            <a:extLst>
              <a:ext uri="{FF2B5EF4-FFF2-40B4-BE49-F238E27FC236}">
                <a16:creationId xmlns:a16="http://schemas.microsoft.com/office/drawing/2014/main" id="{202D1252-854C-421E-9224-4B8644298D0A}"/>
              </a:ext>
            </a:extLst>
          </p:cNvPr>
          <p:cNvSpPr txBox="1"/>
          <p:nvPr/>
        </p:nvSpPr>
        <p:spPr>
          <a:xfrm>
            <a:off x="8367433" y="5021529"/>
            <a:ext cx="1025906" cy="523220"/>
          </a:xfrm>
          <a:prstGeom prst="rect">
            <a:avLst/>
          </a:prstGeom>
          <a:noFill/>
        </p:spPr>
        <p:txBody>
          <a:bodyPr wrap="square" rtlCol="0">
            <a:spAutoFit/>
          </a:bodyPr>
          <a:lstStyle/>
          <a:p>
            <a:r>
              <a:rPr lang="es-ES_tradnl" sz="1400" b="1" dirty="0"/>
              <a:t>Fila entrante</a:t>
            </a:r>
            <a:endParaRPr lang="es-ES" sz="1400" b="1" dirty="0"/>
          </a:p>
        </p:txBody>
      </p:sp>
      <p:sp>
        <p:nvSpPr>
          <p:cNvPr id="31" name="CuadroTexto 30">
            <a:extLst>
              <a:ext uri="{FF2B5EF4-FFF2-40B4-BE49-F238E27FC236}">
                <a16:creationId xmlns:a16="http://schemas.microsoft.com/office/drawing/2014/main" id="{1C5A2496-B0CB-4708-9B9F-635417E9DBC8}"/>
              </a:ext>
            </a:extLst>
          </p:cNvPr>
          <p:cNvSpPr txBox="1"/>
          <p:nvPr/>
        </p:nvSpPr>
        <p:spPr>
          <a:xfrm>
            <a:off x="2836073" y="5564004"/>
            <a:ext cx="5108614" cy="307777"/>
          </a:xfrm>
          <a:prstGeom prst="rect">
            <a:avLst/>
          </a:prstGeom>
          <a:noFill/>
        </p:spPr>
        <p:txBody>
          <a:bodyPr wrap="square" rtlCol="0">
            <a:spAutoFit/>
          </a:bodyPr>
          <a:lstStyle/>
          <a:p>
            <a:r>
              <a:rPr lang="es-ES_tradnl" sz="1400" b="1" dirty="0"/>
              <a:t>Resto de filas:  fila vieja – </a:t>
            </a:r>
            <a:r>
              <a:rPr lang="es-ES_tradnl" sz="1400" b="1" dirty="0" err="1"/>
              <a:t>coef</a:t>
            </a:r>
            <a:r>
              <a:rPr lang="es-ES_tradnl" sz="1400" b="1" dirty="0"/>
              <a:t>. Pivote * fila entrante</a:t>
            </a:r>
            <a:endParaRPr lang="es-ES" sz="1400" b="1" dirty="0"/>
          </a:p>
        </p:txBody>
      </p:sp>
    </p:spTree>
    <p:extLst>
      <p:ext uri="{BB962C8B-B14F-4D97-AF65-F5344CB8AC3E}">
        <p14:creationId xmlns:p14="http://schemas.microsoft.com/office/powerpoint/2010/main" val="9452499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Ejemplo: problema de cinturones (VIII)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55</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ECB499C9-77B9-42C3-B079-28898B7E17EC}"/>
                  </a:ext>
                </a:extLst>
              </p:cNvPr>
              <p:cNvSpPr txBox="1"/>
              <p:nvPr/>
            </p:nvSpPr>
            <p:spPr>
              <a:xfrm>
                <a:off x="7162800" y="986219"/>
                <a:ext cx="2651110" cy="1292662"/>
              </a:xfrm>
              <a:prstGeom prst="rect">
                <a:avLst/>
              </a:prstGeom>
            </p:spPr>
            <p:style>
              <a:lnRef idx="2">
                <a:schemeClr val="accent6"/>
              </a:lnRef>
              <a:fillRef idx="1">
                <a:schemeClr val="lt1"/>
              </a:fillRef>
              <a:effectRef idx="0">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𝑚𝑖</m:t>
                      </m:r>
                      <m:r>
                        <a:rPr lang="es-ES_tradnl" sz="1400" b="0" i="1" smtClean="0">
                          <a:latin typeface="Cambria Math" panose="02040503050406030204" pitchFamily="18" charset="0"/>
                        </a:rPr>
                        <m:t>𝑛</m:t>
                      </m:r>
                      <m:r>
                        <a:rPr lang="es-ES_tradnl" sz="1400" b="0" i="1" smtClean="0">
                          <a:latin typeface="Cambria Math" panose="02040503050406030204" pitchFamily="18" charset="0"/>
                        </a:rPr>
                        <m:t> −2</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−1,5 </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oMath>
                  </m:oMathPara>
                </a14:m>
                <a:endParaRPr lang="es-ES_tradnl" sz="1400" b="0" dirty="0"/>
              </a:p>
              <a:p>
                <a:pPr/>
                <a14:m>
                  <m:oMathPara xmlns:m="http://schemas.openxmlformats.org/officeDocument/2006/math">
                    <m:oMathParaPr>
                      <m:jc m:val="centerGroup"/>
                    </m:oMathParaPr>
                    <m:oMath xmlns:m="http://schemas.openxmlformats.org/officeDocument/2006/math">
                      <m:r>
                        <a:rPr lang="es-ES_tradnl" sz="1400" b="0" i="1" smtClean="0">
                          <a:latin typeface="Cambria Math" panose="02040503050406030204" pitchFamily="18" charset="0"/>
                        </a:rPr>
                        <m:t>𝑠</m:t>
                      </m:r>
                      <m:r>
                        <a:rPr lang="es-ES_tradnl" sz="1400" b="0" i="1" smtClean="0">
                          <a:latin typeface="Cambria Math" panose="02040503050406030204" pitchFamily="18" charset="0"/>
                        </a:rPr>
                        <m:t>.</m:t>
                      </m:r>
                      <m:r>
                        <a:rPr lang="es-ES" sz="1400" b="0" i="1" smtClean="0">
                          <a:latin typeface="Cambria Math" panose="02040503050406030204" pitchFamily="18" charset="0"/>
                        </a:rPr>
                        <m:t>𝑡</m:t>
                      </m:r>
                      <m:r>
                        <a:rPr lang="es-ES" sz="1400" b="0" i="1" smtClean="0">
                          <a:latin typeface="Cambria Math" panose="02040503050406030204" pitchFamily="18" charset="0"/>
                        </a:rPr>
                        <m:t>. </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3</m:t>
                          </m:r>
                        </m:sub>
                      </m:sSub>
                      <m:r>
                        <a:rPr lang="es-ES_tradnl" sz="1400" b="0" i="1" smtClean="0">
                          <a:latin typeface="Cambria Math" panose="02040503050406030204" pitchFamily="18" charset="0"/>
                        </a:rPr>
                        <m:t>= 800</m:t>
                      </m:r>
                    </m:oMath>
                  </m:oMathPara>
                </a14:m>
                <a:endParaRPr lang="es-ES_tradnl" sz="1400" b="0" dirty="0"/>
              </a:p>
              <a:p>
                <a:pPr algn="ctr"/>
                <a14:m>
                  <m:oMathPara xmlns:m="http://schemas.openxmlformats.org/officeDocument/2006/math">
                    <m:oMathParaPr>
                      <m:jc m:val="centerGroup"/>
                    </m:oMathParaPr>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4</m:t>
                          </m:r>
                        </m:sub>
                      </m:sSub>
                      <m:r>
                        <a:rPr lang="es-ES_tradnl" sz="1400" b="0" i="1" smtClean="0">
                          <a:latin typeface="Cambria Math" panose="02040503050406030204" pitchFamily="18" charset="0"/>
                        </a:rPr>
                        <m:t>=400</m:t>
                      </m:r>
                    </m:oMath>
                  </m:oMathPara>
                </a14:m>
                <a:endParaRPr lang="es-ES" sz="1400" dirty="0"/>
              </a:p>
              <a:p>
                <a:pPr algn="ctr"/>
                <a14:m>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5</m:t>
                        </m:r>
                      </m:sub>
                    </m:sSub>
                    <m:r>
                      <a:rPr lang="es-ES_tradnl" sz="1400" b="0" i="1" smtClean="0">
                        <a:latin typeface="Cambria Math" panose="02040503050406030204" pitchFamily="18" charset="0"/>
                      </a:rPr>
                      <m:t>= 70</m:t>
                    </m:r>
                    <m:r>
                      <a:rPr lang="es-ES" sz="1400" b="0" i="1" smtClean="0">
                        <a:latin typeface="Cambria Math" panose="02040503050406030204" pitchFamily="18" charset="0"/>
                      </a:rPr>
                      <m:t>0</m:t>
                    </m:r>
                  </m:oMath>
                </a14:m>
                <a:r>
                  <a:rPr lang="es-ES" sz="1400" dirty="0"/>
                  <a:t> </a:t>
                </a:r>
              </a:p>
              <a:p>
                <a:r>
                  <a:rPr lang="es-ES" sz="1400" dirty="0"/>
                  <a:t>	</a:t>
                </a:r>
                <a14:m>
                  <m:oMath xmlns:m="http://schemas.openxmlformats.org/officeDocument/2006/math">
                    <m:r>
                      <a:rPr lang="es-ES_tradnl" sz="1400" b="0" i="1" smtClean="0">
                        <a:latin typeface="Cambria Math" panose="02040503050406030204" pitchFamily="18" charset="0"/>
                      </a:rPr>
                      <m:t>2</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6</m:t>
                        </m:r>
                      </m:sub>
                    </m:sSub>
                    <m:r>
                      <a:rPr lang="es-ES_tradnl" sz="1400" b="0" i="1" smtClean="0">
                        <a:latin typeface="Cambria Math" panose="02040503050406030204" pitchFamily="18" charset="0"/>
                      </a:rPr>
                      <m:t>=1000</m:t>
                    </m:r>
                  </m:oMath>
                </a14:m>
                <a:endParaRPr lang="es-ES_tradnl" sz="1400" b="0" dirty="0"/>
              </a:p>
              <a:p>
                <a:pPr algn="ctr"/>
                <a14:m>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𝑖</m:t>
                        </m:r>
                      </m:sub>
                    </m:sSub>
                    <m:r>
                      <a:rPr lang="es-ES_tradnl" sz="1400" b="0" i="1" smtClean="0">
                        <a:latin typeface="Cambria Math" panose="02040503050406030204" pitchFamily="18" charset="0"/>
                      </a:rPr>
                      <m:t>≥</m:t>
                    </m:r>
                    <m:r>
                      <a:rPr lang="es-ES" sz="1400" b="0" i="1" smtClean="0">
                        <a:latin typeface="Cambria Math" panose="02040503050406030204" pitchFamily="18" charset="0"/>
                      </a:rPr>
                      <m:t>0</m:t>
                    </m:r>
                  </m:oMath>
                </a14:m>
                <a:r>
                  <a:rPr lang="es-ES" sz="1400" dirty="0"/>
                  <a:t> </a:t>
                </a:r>
              </a:p>
            </p:txBody>
          </p:sp>
        </mc:Choice>
        <mc:Fallback xmlns="">
          <p:sp>
            <p:nvSpPr>
              <p:cNvPr id="10" name="CuadroTexto 9">
                <a:extLst>
                  <a:ext uri="{FF2B5EF4-FFF2-40B4-BE49-F238E27FC236}">
                    <a16:creationId xmlns:a16="http://schemas.microsoft.com/office/drawing/2014/main" id="{ECB499C9-77B9-42C3-B079-28898B7E17EC}"/>
                  </a:ext>
                </a:extLst>
              </p:cNvPr>
              <p:cNvSpPr txBox="1">
                <a:spLocks noRot="1" noChangeAspect="1" noMove="1" noResize="1" noEditPoints="1" noAdjustHandles="1" noChangeArrowheads="1" noChangeShapeType="1" noTextEdit="1"/>
              </p:cNvSpPr>
              <p:nvPr/>
            </p:nvSpPr>
            <p:spPr>
              <a:xfrm>
                <a:off x="7162800" y="986219"/>
                <a:ext cx="2651110" cy="1292662"/>
              </a:xfrm>
              <a:prstGeom prst="rect">
                <a:avLst/>
              </a:prstGeom>
              <a:blipFill>
                <a:blip r:embed="rId2"/>
                <a:stretch>
                  <a:fillRect b="-138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2E3CD44A-67C8-4820-A597-C5246EA2506E}"/>
                  </a:ext>
                </a:extLst>
              </p:cNvPr>
              <p:cNvSpPr txBox="1"/>
              <p:nvPr/>
            </p:nvSpPr>
            <p:spPr>
              <a:xfrm>
                <a:off x="2296949" y="1106735"/>
                <a:ext cx="235132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_tradnl" dirty="0"/>
                  <a:t>{</a:t>
                </a: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 b="0" i="1" smtClean="0">
                            <a:latin typeface="Cambria Math" panose="02040503050406030204" pitchFamily="18" charset="0"/>
                          </a:rPr>
                          <m:t>3</m:t>
                        </m:r>
                      </m:sub>
                    </m:sSub>
                    <m:r>
                      <a:rPr lang="es-ES_tradnl"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_tradnl" b="0" i="1" smtClean="0">
                            <a:latin typeface="Cambria Math" panose="02040503050406030204" pitchFamily="18" charset="0"/>
                          </a:rPr>
                          <m:t>5</m:t>
                        </m:r>
                      </m:sub>
                    </m:sSub>
                    <m:r>
                      <a:rPr lang="es-ES_tradnl"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_tradnl" b="0" i="1" smtClean="0">
                            <a:latin typeface="Cambria Math" panose="02040503050406030204" pitchFamily="18" charset="0"/>
                          </a:rPr>
                          <m:t>6</m:t>
                        </m:r>
                      </m:sub>
                    </m:sSub>
                  </m:oMath>
                </a14:m>
                <a:r>
                  <a:rPr lang="es-ES_tradnl" dirty="0"/>
                  <a:t>} S.L.I.</a:t>
                </a:r>
                <a:endParaRPr lang="es-ES" dirty="0"/>
              </a:p>
            </p:txBody>
          </p:sp>
        </mc:Choice>
        <mc:Fallback xmlns="">
          <p:sp>
            <p:nvSpPr>
              <p:cNvPr id="29" name="CuadroTexto 28">
                <a:extLst>
                  <a:ext uri="{FF2B5EF4-FFF2-40B4-BE49-F238E27FC236}">
                    <a16:creationId xmlns:a16="http://schemas.microsoft.com/office/drawing/2014/main" id="{2E3CD44A-67C8-4820-A597-C5246EA2506E}"/>
                  </a:ext>
                </a:extLst>
              </p:cNvPr>
              <p:cNvSpPr txBox="1">
                <a:spLocks noRot="1" noChangeAspect="1" noMove="1" noResize="1" noEditPoints="1" noAdjustHandles="1" noChangeArrowheads="1" noChangeShapeType="1" noTextEdit="1"/>
              </p:cNvSpPr>
              <p:nvPr/>
            </p:nvSpPr>
            <p:spPr>
              <a:xfrm>
                <a:off x="2296949" y="1106735"/>
                <a:ext cx="2351322" cy="369332"/>
              </a:xfrm>
              <a:prstGeom prst="rect">
                <a:avLst/>
              </a:prstGeom>
              <a:blipFill>
                <a:blip r:embed="rId3"/>
                <a:stretch>
                  <a:fillRect l="-1795" t="-6250" b="-21875"/>
                </a:stretch>
              </a:blipFill>
            </p:spPr>
            <p:txBody>
              <a:bodyPr/>
              <a:lstStyle/>
              <a:p>
                <a:r>
                  <a:rPr lang="es-ES">
                    <a:noFill/>
                  </a:rPr>
                  <a:t> </a:t>
                </a:r>
              </a:p>
            </p:txBody>
          </p:sp>
        </mc:Fallback>
      </mc:AlternateContent>
      <p:sp>
        <p:nvSpPr>
          <p:cNvPr id="30" name="CuadroTexto 29">
            <a:extLst>
              <a:ext uri="{FF2B5EF4-FFF2-40B4-BE49-F238E27FC236}">
                <a16:creationId xmlns:a16="http://schemas.microsoft.com/office/drawing/2014/main" id="{5F6FD733-7E68-4A59-8931-74D9E9A9AF2A}"/>
              </a:ext>
            </a:extLst>
          </p:cNvPr>
          <p:cNvSpPr txBox="1"/>
          <p:nvPr/>
        </p:nvSpPr>
        <p:spPr>
          <a:xfrm>
            <a:off x="2070202" y="1861196"/>
            <a:ext cx="288353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_tradnl" sz="1600" dirty="0"/>
              <a:t>(400,0,400,0,700,200) S.B.F.</a:t>
            </a:r>
            <a:endParaRPr lang="es-ES" sz="1600" dirty="0"/>
          </a:p>
        </p:txBody>
      </p:sp>
      <p:graphicFrame>
        <p:nvGraphicFramePr>
          <p:cNvPr id="23" name="Tabla 4">
            <a:extLst>
              <a:ext uri="{FF2B5EF4-FFF2-40B4-BE49-F238E27FC236}">
                <a16:creationId xmlns:a16="http://schemas.microsoft.com/office/drawing/2014/main" id="{84939207-CA16-478C-9B55-4E680DB50A7A}"/>
              </a:ext>
            </a:extLst>
          </p:cNvPr>
          <p:cNvGraphicFramePr>
            <a:graphicFrameLocks noGrp="1"/>
          </p:cNvGraphicFramePr>
          <p:nvPr>
            <p:extLst>
              <p:ext uri="{D42A27DB-BD31-4B8C-83A1-F6EECF244321}">
                <p14:modId xmlns:p14="http://schemas.microsoft.com/office/powerpoint/2010/main" val="3197301034"/>
              </p:ext>
            </p:extLst>
          </p:nvPr>
        </p:nvGraphicFramePr>
        <p:xfrm>
          <a:off x="457200" y="2274667"/>
          <a:ext cx="7512887" cy="2128451"/>
        </p:xfrm>
        <a:graphic>
          <a:graphicData uri="http://schemas.openxmlformats.org/drawingml/2006/table">
            <a:tbl>
              <a:tblPr firstRow="1" bandRow="1">
                <a:tableStyleId>{3B4B98B0-60AC-42C2-AFA5-B58CD77FA1E5}</a:tableStyleId>
              </a:tblPr>
              <a:tblGrid>
                <a:gridCol w="1116566">
                  <a:extLst>
                    <a:ext uri="{9D8B030D-6E8A-4147-A177-3AD203B41FA5}">
                      <a16:colId xmlns:a16="http://schemas.microsoft.com/office/drawing/2014/main" val="147390684"/>
                    </a:ext>
                  </a:extLst>
                </a:gridCol>
                <a:gridCol w="1323563">
                  <a:extLst>
                    <a:ext uri="{9D8B030D-6E8A-4147-A177-3AD203B41FA5}">
                      <a16:colId xmlns:a16="http://schemas.microsoft.com/office/drawing/2014/main" val="1000433724"/>
                    </a:ext>
                  </a:extLst>
                </a:gridCol>
                <a:gridCol w="1092921">
                  <a:extLst>
                    <a:ext uri="{9D8B030D-6E8A-4147-A177-3AD203B41FA5}">
                      <a16:colId xmlns:a16="http://schemas.microsoft.com/office/drawing/2014/main" val="3455778197"/>
                    </a:ext>
                  </a:extLst>
                </a:gridCol>
                <a:gridCol w="1289854">
                  <a:extLst>
                    <a:ext uri="{9D8B030D-6E8A-4147-A177-3AD203B41FA5}">
                      <a16:colId xmlns:a16="http://schemas.microsoft.com/office/drawing/2014/main" val="3076869713"/>
                    </a:ext>
                  </a:extLst>
                </a:gridCol>
                <a:gridCol w="927580">
                  <a:extLst>
                    <a:ext uri="{9D8B030D-6E8A-4147-A177-3AD203B41FA5}">
                      <a16:colId xmlns:a16="http://schemas.microsoft.com/office/drawing/2014/main" val="3736531596"/>
                    </a:ext>
                  </a:extLst>
                </a:gridCol>
                <a:gridCol w="952039">
                  <a:extLst>
                    <a:ext uri="{9D8B030D-6E8A-4147-A177-3AD203B41FA5}">
                      <a16:colId xmlns:a16="http://schemas.microsoft.com/office/drawing/2014/main" val="3081046797"/>
                    </a:ext>
                  </a:extLst>
                </a:gridCol>
                <a:gridCol w="810364">
                  <a:extLst>
                    <a:ext uri="{9D8B030D-6E8A-4147-A177-3AD203B41FA5}">
                      <a16:colId xmlns:a16="http://schemas.microsoft.com/office/drawing/2014/main" val="742009004"/>
                    </a:ext>
                  </a:extLst>
                </a:gridCol>
              </a:tblGrid>
              <a:tr h="452051">
                <a:tc>
                  <a:txBody>
                    <a:bodyPr/>
                    <a:lstStyle/>
                    <a:p>
                      <a:pPr algn="ct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tcPr>
                </a:tc>
                <a:tc>
                  <a:txBody>
                    <a:bodyPr/>
                    <a:lstStyle/>
                    <a:p>
                      <a:pPr algn="ctr"/>
                      <a:r>
                        <a:rPr lang="es-ES_tradnl" sz="1600" dirty="0"/>
                        <a:t>-2</a:t>
                      </a:r>
                      <a:endParaRPr lang="es-ES" sz="1600" dirty="0"/>
                    </a:p>
                  </a:txBody>
                  <a:tcPr>
                    <a:lnL w="12700" cap="flat" cmpd="sng" algn="ctr">
                      <a:solidFill>
                        <a:schemeClr val="tx2"/>
                      </a:solidFill>
                      <a:prstDash val="solid"/>
                      <a:round/>
                      <a:headEnd type="none" w="med" len="med"/>
                      <a:tailEnd type="none" w="med" len="med"/>
                    </a:lnL>
                  </a:tcPr>
                </a:tc>
                <a:tc>
                  <a:txBody>
                    <a:bodyPr/>
                    <a:lstStyle/>
                    <a:p>
                      <a:pPr algn="ctr"/>
                      <a:r>
                        <a:rPr lang="es-ES_tradnl" sz="1600" dirty="0"/>
                        <a:t>-1,5</a:t>
                      </a:r>
                      <a:endParaRPr lang="es-ES" sz="1600" dirty="0"/>
                    </a:p>
                  </a:txBody>
                  <a:tcPr/>
                </a:tc>
                <a:tc>
                  <a:txBody>
                    <a:bodyPr/>
                    <a:lstStyle/>
                    <a:p>
                      <a:pPr algn="ctr"/>
                      <a:r>
                        <a:rPr lang="es-ES_tradnl" sz="1600" dirty="0"/>
                        <a:t>0</a:t>
                      </a:r>
                      <a:endParaRPr lang="es-ES" sz="1600" dirty="0"/>
                    </a:p>
                  </a:txBody>
                  <a:tcPr/>
                </a:tc>
                <a:tc>
                  <a:txBody>
                    <a:bodyPr/>
                    <a:lstStyle/>
                    <a:p>
                      <a:pPr algn="ctr"/>
                      <a:r>
                        <a:rPr lang="es-ES_tradnl" sz="1600" dirty="0"/>
                        <a:t>0</a:t>
                      </a:r>
                      <a:endParaRPr lang="es-ES" sz="1600" dirty="0"/>
                    </a:p>
                  </a:txBody>
                  <a:tcPr/>
                </a:tc>
                <a:tc>
                  <a:txBody>
                    <a:bodyPr/>
                    <a:lstStyle/>
                    <a:p>
                      <a:pPr algn="ctr"/>
                      <a:r>
                        <a:rPr lang="es-ES_tradnl" sz="1600" dirty="0"/>
                        <a:t>0</a:t>
                      </a:r>
                      <a:endParaRPr lang="es-ES" sz="1600" dirty="0"/>
                    </a:p>
                  </a:txBody>
                  <a:tcPr/>
                </a:tc>
                <a:tc>
                  <a:txBody>
                    <a:bodyPr/>
                    <a:lstStyle/>
                    <a:p>
                      <a:pPr algn="ctr"/>
                      <a:r>
                        <a:rPr lang="es-ES_tradnl" sz="1600" dirty="0"/>
                        <a:t>0</a:t>
                      </a:r>
                      <a:endParaRPr lang="es-ES" sz="1600" dirty="0"/>
                    </a:p>
                  </a:txBody>
                  <a:tcPr/>
                </a:tc>
                <a:extLst>
                  <a:ext uri="{0D108BD9-81ED-4DB2-BD59-A6C34878D82A}">
                    <a16:rowId xmlns:a16="http://schemas.microsoft.com/office/drawing/2014/main" val="3513119164"/>
                  </a:ext>
                </a:extLst>
              </a:tr>
              <a:tr h="283547">
                <a:tc>
                  <a:txBody>
                    <a:bodyPr/>
                    <a:lstStyle/>
                    <a:p>
                      <a:pPr algn="ctr"/>
                      <a:r>
                        <a:rPr lang="es-ES_tradnl" sz="1600" dirty="0"/>
                        <a:t>800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noFill/>
                  </a:tcPr>
                </a:tc>
                <a:tc>
                  <a:txBody>
                    <a:bodyPr/>
                    <a:lstStyle/>
                    <a:p>
                      <a:pPr algn="ctr"/>
                      <a:r>
                        <a:rPr lang="es-ES_tradnl" sz="1600" dirty="0"/>
                        <a:t>1</a:t>
                      </a:r>
                      <a:endParaRPr lang="es-ES" sz="1600" dirty="0"/>
                    </a:p>
                  </a:txBody>
                  <a:tcPr>
                    <a:lnL w="12700" cap="flat" cmpd="sng" algn="ctr">
                      <a:solidFill>
                        <a:schemeClr val="tx2"/>
                      </a:solidFill>
                      <a:prstDash val="solid"/>
                      <a:round/>
                      <a:headEnd type="none" w="med" len="med"/>
                      <a:tailEnd type="none" w="med" len="med"/>
                    </a:lnL>
                    <a:noFill/>
                  </a:tcPr>
                </a:tc>
                <a:tc>
                  <a:txBody>
                    <a:bodyPr/>
                    <a:lstStyle/>
                    <a:p>
                      <a:pPr algn="ctr"/>
                      <a:r>
                        <a:rPr lang="es-ES_tradnl" sz="1600" dirty="0"/>
                        <a:t>1</a:t>
                      </a:r>
                      <a:endParaRPr lang="es-ES" sz="1600" dirty="0"/>
                    </a:p>
                  </a:txBody>
                  <a:tcPr>
                    <a:noFill/>
                  </a:tcPr>
                </a:tc>
                <a:tc>
                  <a:txBody>
                    <a:bodyPr/>
                    <a:lstStyle/>
                    <a:p>
                      <a:pPr algn="ctr"/>
                      <a:r>
                        <a:rPr lang="es-ES_tradnl" sz="1600" dirty="0"/>
                        <a:t>1</a:t>
                      </a:r>
                      <a:endParaRPr lang="es-ES" sz="1600" dirty="0"/>
                    </a:p>
                  </a:txBody>
                  <a:tcPr>
                    <a:noFill/>
                  </a:tcPr>
                </a:tc>
                <a:tc>
                  <a:txBody>
                    <a:bodyPr/>
                    <a:lstStyle/>
                    <a:p>
                      <a:pPr algn="ctr"/>
                      <a:r>
                        <a:rPr lang="es-ES_tradnl" sz="1600" dirty="0"/>
                        <a:t>0</a:t>
                      </a:r>
                      <a:endParaRPr lang="es-ES" sz="1600" dirty="0"/>
                    </a:p>
                  </a:txBody>
                  <a:tcPr>
                    <a:noFill/>
                  </a:tcPr>
                </a:tc>
                <a:tc>
                  <a:txBody>
                    <a:bodyPr/>
                    <a:lstStyle/>
                    <a:p>
                      <a:pPr algn="ctr"/>
                      <a:r>
                        <a:rPr lang="es-ES_tradnl" sz="1600" dirty="0"/>
                        <a:t>0</a:t>
                      </a:r>
                      <a:endParaRPr lang="es-ES" sz="1600" dirty="0"/>
                    </a:p>
                  </a:txBody>
                  <a:tcPr>
                    <a:noFill/>
                  </a:tcPr>
                </a:tc>
                <a:tc>
                  <a:txBody>
                    <a:bodyPr/>
                    <a:lstStyle/>
                    <a:p>
                      <a:pPr algn="ctr"/>
                      <a:r>
                        <a:rPr lang="es-ES_tradnl" sz="1600" dirty="0"/>
                        <a:t>0</a:t>
                      </a:r>
                      <a:endParaRPr lang="es-ES" sz="1600" dirty="0"/>
                    </a:p>
                  </a:txBody>
                  <a:tcPr>
                    <a:noFill/>
                  </a:tcPr>
                </a:tc>
                <a:extLst>
                  <a:ext uri="{0D108BD9-81ED-4DB2-BD59-A6C34878D82A}">
                    <a16:rowId xmlns:a16="http://schemas.microsoft.com/office/drawing/2014/main" val="1481207711"/>
                  </a:ext>
                </a:extLst>
              </a:tr>
              <a:tr h="283547">
                <a:tc>
                  <a:txBody>
                    <a:bodyPr/>
                    <a:lstStyle/>
                    <a:p>
                      <a:pPr algn="ctr"/>
                      <a:r>
                        <a:rPr lang="es-ES_tradnl" sz="1600" dirty="0"/>
                        <a:t>400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L w="12700" cap="flat" cmpd="sng" algn="ctr">
                      <a:solidFill>
                        <a:schemeClr val="tx2"/>
                      </a:solidFill>
                      <a:prstDash val="solid"/>
                      <a:round/>
                      <a:headEnd type="none" w="med" len="med"/>
                      <a:tailEnd type="none" w="med" len="med"/>
                    </a:lnL>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B w="12700" cap="flat" cmpd="sng" algn="ctr">
                      <a:noFill/>
                      <a:prstDash val="solid"/>
                      <a:round/>
                      <a:headEnd type="none" w="med" len="med"/>
                      <a:tailEnd type="none" w="med" len="med"/>
                    </a:lnB>
                    <a:noFill/>
                  </a:tcPr>
                </a:tc>
                <a:extLst>
                  <a:ext uri="{0D108BD9-81ED-4DB2-BD59-A6C34878D82A}">
                    <a16:rowId xmlns:a16="http://schemas.microsoft.com/office/drawing/2014/main" val="668694227"/>
                  </a:ext>
                </a:extLst>
              </a:tr>
              <a:tr h="283547">
                <a:tc>
                  <a:txBody>
                    <a:bodyPr/>
                    <a:lstStyle/>
                    <a:p>
                      <a:pPr algn="ctr"/>
                      <a:r>
                        <a:rPr lang="es-ES_tradnl" sz="1600" dirty="0"/>
                        <a:t>700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930988903"/>
                  </a:ext>
                </a:extLst>
              </a:tr>
              <a:tr h="283547">
                <a:tc>
                  <a:txBody>
                    <a:bodyPr/>
                    <a:lstStyle/>
                    <a:p>
                      <a:pPr algn="ctr"/>
                      <a:r>
                        <a:rPr lang="es-ES_tradnl" sz="1600" dirty="0"/>
                        <a:t>1000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2</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769130711"/>
                  </a:ext>
                </a:extLst>
              </a:tr>
              <a:tr h="283547">
                <a:tc>
                  <a:txBody>
                    <a:bodyPr/>
                    <a:lstStyle/>
                    <a:p>
                      <a:pPr algn="ctr"/>
                      <a:r>
                        <a:rPr lang="es-ES_tradnl" sz="1600" dirty="0"/>
                        <a:t>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2</a:t>
                      </a:r>
                      <a:endParaRPr lang="es-ES" sz="1600" dirty="0"/>
                    </a:p>
                  </a:txBody>
                  <a:tcPr>
                    <a:lnL w="12700" cap="flat" cmpd="sng" algn="ctr">
                      <a:solidFill>
                        <a:schemeClr val="tx2"/>
                      </a:solidFill>
                      <a:prstDash val="solid"/>
                      <a:round/>
                      <a:headEnd type="none" w="med" len="med"/>
                      <a:tailEnd type="none" w="med" len="med"/>
                    </a:lnL>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1,5</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281785026"/>
                  </a:ext>
                </a:extLst>
              </a:tr>
            </a:tbl>
          </a:graphicData>
        </a:graphic>
      </p:graphicFrame>
      <p:cxnSp>
        <p:nvCxnSpPr>
          <p:cNvPr id="24" name="Conector recto 23">
            <a:extLst>
              <a:ext uri="{FF2B5EF4-FFF2-40B4-BE49-F238E27FC236}">
                <a16:creationId xmlns:a16="http://schemas.microsoft.com/office/drawing/2014/main" id="{ED5B742A-9981-4FD7-917E-5A05E4AA38EC}"/>
              </a:ext>
            </a:extLst>
          </p:cNvPr>
          <p:cNvCxnSpPr/>
          <p:nvPr/>
        </p:nvCxnSpPr>
        <p:spPr>
          <a:xfrm>
            <a:off x="127000" y="4453281"/>
            <a:ext cx="906780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25" name="Tabla 4">
            <a:extLst>
              <a:ext uri="{FF2B5EF4-FFF2-40B4-BE49-F238E27FC236}">
                <a16:creationId xmlns:a16="http://schemas.microsoft.com/office/drawing/2014/main" id="{8440AC21-EBDB-4735-999C-D2F5544A9711}"/>
              </a:ext>
            </a:extLst>
          </p:cNvPr>
          <p:cNvGraphicFramePr>
            <a:graphicFrameLocks noGrp="1"/>
          </p:cNvGraphicFramePr>
          <p:nvPr>
            <p:extLst>
              <p:ext uri="{D42A27DB-BD31-4B8C-83A1-F6EECF244321}">
                <p14:modId xmlns:p14="http://schemas.microsoft.com/office/powerpoint/2010/main" val="2061171538"/>
              </p:ext>
            </p:extLst>
          </p:nvPr>
        </p:nvGraphicFramePr>
        <p:xfrm>
          <a:off x="457200" y="4547231"/>
          <a:ext cx="7512887" cy="1676400"/>
        </p:xfrm>
        <a:graphic>
          <a:graphicData uri="http://schemas.openxmlformats.org/drawingml/2006/table">
            <a:tbl>
              <a:tblPr firstRow="1" bandRow="1">
                <a:tableStyleId>{3B4B98B0-60AC-42C2-AFA5-B58CD77FA1E5}</a:tableStyleId>
              </a:tblPr>
              <a:tblGrid>
                <a:gridCol w="1116566">
                  <a:extLst>
                    <a:ext uri="{9D8B030D-6E8A-4147-A177-3AD203B41FA5}">
                      <a16:colId xmlns:a16="http://schemas.microsoft.com/office/drawing/2014/main" val="147390684"/>
                    </a:ext>
                  </a:extLst>
                </a:gridCol>
                <a:gridCol w="1323563">
                  <a:extLst>
                    <a:ext uri="{9D8B030D-6E8A-4147-A177-3AD203B41FA5}">
                      <a16:colId xmlns:a16="http://schemas.microsoft.com/office/drawing/2014/main" val="1000433724"/>
                    </a:ext>
                  </a:extLst>
                </a:gridCol>
                <a:gridCol w="1092921">
                  <a:extLst>
                    <a:ext uri="{9D8B030D-6E8A-4147-A177-3AD203B41FA5}">
                      <a16:colId xmlns:a16="http://schemas.microsoft.com/office/drawing/2014/main" val="3455778197"/>
                    </a:ext>
                  </a:extLst>
                </a:gridCol>
                <a:gridCol w="1289854">
                  <a:extLst>
                    <a:ext uri="{9D8B030D-6E8A-4147-A177-3AD203B41FA5}">
                      <a16:colId xmlns:a16="http://schemas.microsoft.com/office/drawing/2014/main" val="3076869713"/>
                    </a:ext>
                  </a:extLst>
                </a:gridCol>
                <a:gridCol w="927580">
                  <a:extLst>
                    <a:ext uri="{9D8B030D-6E8A-4147-A177-3AD203B41FA5}">
                      <a16:colId xmlns:a16="http://schemas.microsoft.com/office/drawing/2014/main" val="3736531596"/>
                    </a:ext>
                  </a:extLst>
                </a:gridCol>
                <a:gridCol w="952039">
                  <a:extLst>
                    <a:ext uri="{9D8B030D-6E8A-4147-A177-3AD203B41FA5}">
                      <a16:colId xmlns:a16="http://schemas.microsoft.com/office/drawing/2014/main" val="3081046797"/>
                    </a:ext>
                  </a:extLst>
                </a:gridCol>
                <a:gridCol w="810364">
                  <a:extLst>
                    <a:ext uri="{9D8B030D-6E8A-4147-A177-3AD203B41FA5}">
                      <a16:colId xmlns:a16="http://schemas.microsoft.com/office/drawing/2014/main" val="742009004"/>
                    </a:ext>
                  </a:extLst>
                </a:gridCol>
              </a:tblGrid>
              <a:tr h="283547">
                <a:tc>
                  <a:txBody>
                    <a:bodyPr/>
                    <a:lstStyle/>
                    <a:p>
                      <a:pPr algn="ctr"/>
                      <a:r>
                        <a:rPr lang="es-ES_tradnl" sz="1600" b="0" dirty="0"/>
                        <a:t>400</a:t>
                      </a:r>
                      <a:endParaRPr lang="es-ES" sz="1600" b="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s-ES_tradnl" sz="1600" b="0" dirty="0"/>
                        <a:t>0</a:t>
                      </a:r>
                      <a:endParaRPr lang="es-ES" sz="1600" b="0" dirty="0"/>
                    </a:p>
                  </a:txBody>
                  <a:tcPr>
                    <a:lnL w="12700" cap="flat" cmpd="sng" algn="ctr">
                      <a:solidFill>
                        <a:schemeClr val="tx2"/>
                      </a:solidFill>
                      <a:prstDash val="solid"/>
                      <a:round/>
                      <a:headEnd type="none" w="med" len="med"/>
                      <a:tailEnd type="none" w="med" len="med"/>
                    </a:lnL>
                    <a:lnB w="12700" cap="flat" cmpd="sng" algn="ctr">
                      <a:noFill/>
                      <a:prstDash val="solid"/>
                      <a:round/>
                      <a:headEnd type="none" w="med" len="med"/>
                      <a:tailEnd type="none" w="med" len="med"/>
                    </a:lnB>
                    <a:noFill/>
                  </a:tcPr>
                </a:tc>
                <a:tc>
                  <a:txBody>
                    <a:bodyPr/>
                    <a:lstStyle/>
                    <a:p>
                      <a:pPr algn="ctr"/>
                      <a:r>
                        <a:rPr lang="es-ES_tradnl" sz="1600" b="0" dirty="0"/>
                        <a:t>1</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1</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-1</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0</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0</a:t>
                      </a:r>
                      <a:endParaRPr lang="es-ES" sz="1600" b="0" dirty="0"/>
                    </a:p>
                  </a:txBody>
                  <a:tcPr>
                    <a:lnB w="12700" cap="flat" cmpd="sng" algn="ctr">
                      <a:noFill/>
                      <a:prstDash val="solid"/>
                      <a:round/>
                      <a:headEnd type="none" w="med" len="med"/>
                      <a:tailEnd type="none" w="med" len="med"/>
                    </a:lnB>
                    <a:noFill/>
                  </a:tcPr>
                </a:tc>
                <a:extLst>
                  <a:ext uri="{0D108BD9-81ED-4DB2-BD59-A6C34878D82A}">
                    <a16:rowId xmlns:a16="http://schemas.microsoft.com/office/drawing/2014/main" val="1481207711"/>
                  </a:ext>
                </a:extLst>
              </a:tr>
              <a:tr h="283547">
                <a:tc>
                  <a:txBody>
                    <a:bodyPr/>
                    <a:lstStyle/>
                    <a:p>
                      <a:pPr algn="ctr"/>
                      <a:r>
                        <a:rPr lang="es-ES_tradnl" sz="1600" dirty="0"/>
                        <a:t>400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68694227"/>
                  </a:ext>
                </a:extLst>
              </a:tr>
              <a:tr h="283547">
                <a:tc>
                  <a:txBody>
                    <a:bodyPr/>
                    <a:lstStyle/>
                    <a:p>
                      <a:pPr algn="ctr"/>
                      <a:r>
                        <a:rPr lang="es-ES_tradnl" sz="1600" dirty="0"/>
                        <a:t>700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793674260"/>
                  </a:ext>
                </a:extLst>
              </a:tr>
              <a:tr h="283547">
                <a:tc>
                  <a:txBody>
                    <a:bodyPr/>
                    <a:lstStyle/>
                    <a:p>
                      <a:pPr algn="ctr"/>
                      <a:r>
                        <a:rPr lang="es-ES_tradnl" sz="1600" dirty="0"/>
                        <a:t>200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-2</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384061724"/>
                  </a:ext>
                </a:extLst>
              </a:tr>
              <a:tr h="283547">
                <a:tc>
                  <a:txBody>
                    <a:bodyPr/>
                    <a:lstStyle/>
                    <a:p>
                      <a:pPr algn="ctr"/>
                      <a:r>
                        <a:rPr lang="es-ES_tradnl" sz="1600" dirty="0"/>
                        <a:t>-800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 </a:t>
                      </a:r>
                      <a:endParaRPr lang="es-ES" sz="1600" dirty="0"/>
                    </a:p>
                  </a:txBody>
                  <a:tcPr>
                    <a:lnL w="12700" cap="flat" cmpd="sng" algn="ctr">
                      <a:solidFill>
                        <a:schemeClr val="tx2"/>
                      </a:solidFill>
                      <a:prstDash val="solid"/>
                      <a:round/>
                      <a:headEnd type="none" w="med" len="med"/>
                      <a:tailEnd type="none" w="med" len="med"/>
                    </a:lnL>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1,5</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-2</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217252091"/>
                  </a:ext>
                </a:extLst>
              </a:tr>
            </a:tbl>
          </a:graphicData>
        </a:graphic>
      </p:graphicFrame>
      <p:sp>
        <p:nvSpPr>
          <p:cNvPr id="26" name="CuadroTexto 25">
            <a:extLst>
              <a:ext uri="{FF2B5EF4-FFF2-40B4-BE49-F238E27FC236}">
                <a16:creationId xmlns:a16="http://schemas.microsoft.com/office/drawing/2014/main" id="{6CDDC533-F94F-4BDE-929A-F3882F421188}"/>
              </a:ext>
            </a:extLst>
          </p:cNvPr>
          <p:cNvSpPr txBox="1"/>
          <p:nvPr/>
        </p:nvSpPr>
        <p:spPr>
          <a:xfrm>
            <a:off x="8547100" y="2803747"/>
            <a:ext cx="1025906" cy="1384995"/>
          </a:xfrm>
          <a:prstGeom prst="rect">
            <a:avLst/>
          </a:prstGeom>
          <a:noFill/>
        </p:spPr>
        <p:txBody>
          <a:bodyPr wrap="square" rtlCol="0">
            <a:spAutoFit/>
          </a:bodyPr>
          <a:lstStyle/>
          <a:p>
            <a:r>
              <a:rPr lang="es-ES_tradnl" sz="1200" dirty="0"/>
              <a:t>La fila del elemento pivote se divide entre él, en la siguiente tabla:</a:t>
            </a:r>
            <a:endParaRPr lang="es-ES" sz="1200" dirty="0"/>
          </a:p>
        </p:txBody>
      </p:sp>
      <p:sp>
        <p:nvSpPr>
          <p:cNvPr id="27" name="Rectángulo 26">
            <a:extLst>
              <a:ext uri="{FF2B5EF4-FFF2-40B4-BE49-F238E27FC236}">
                <a16:creationId xmlns:a16="http://schemas.microsoft.com/office/drawing/2014/main" id="{3D5512C3-14AD-4720-A8F1-CEE1108E8E60}"/>
              </a:ext>
            </a:extLst>
          </p:cNvPr>
          <p:cNvSpPr/>
          <p:nvPr/>
        </p:nvSpPr>
        <p:spPr>
          <a:xfrm>
            <a:off x="457200" y="3090162"/>
            <a:ext cx="7899400" cy="284325"/>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8" name="Rectángulo 27">
            <a:extLst>
              <a:ext uri="{FF2B5EF4-FFF2-40B4-BE49-F238E27FC236}">
                <a16:creationId xmlns:a16="http://schemas.microsoft.com/office/drawing/2014/main" id="{6ABFFBE7-23C5-4058-AB6A-E21F23CE8E67}"/>
              </a:ext>
            </a:extLst>
          </p:cNvPr>
          <p:cNvSpPr/>
          <p:nvPr/>
        </p:nvSpPr>
        <p:spPr>
          <a:xfrm>
            <a:off x="364134" y="4939437"/>
            <a:ext cx="7899400" cy="284325"/>
          </a:xfrm>
          <a:prstGeom prst="rect">
            <a:avLst/>
          </a:prstGeom>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32" name="CuadroTexto 31">
            <a:extLst>
              <a:ext uri="{FF2B5EF4-FFF2-40B4-BE49-F238E27FC236}">
                <a16:creationId xmlns:a16="http://schemas.microsoft.com/office/drawing/2014/main" id="{8ADC00FF-7DA1-4399-A0D3-BE1404C7D121}"/>
              </a:ext>
            </a:extLst>
          </p:cNvPr>
          <p:cNvSpPr txBox="1"/>
          <p:nvPr/>
        </p:nvSpPr>
        <p:spPr>
          <a:xfrm>
            <a:off x="8367433" y="4939437"/>
            <a:ext cx="1025906" cy="523220"/>
          </a:xfrm>
          <a:prstGeom prst="rect">
            <a:avLst/>
          </a:prstGeom>
          <a:noFill/>
        </p:spPr>
        <p:txBody>
          <a:bodyPr wrap="square" rtlCol="0">
            <a:spAutoFit/>
          </a:bodyPr>
          <a:lstStyle/>
          <a:p>
            <a:r>
              <a:rPr lang="es-ES_tradnl" sz="1400" b="1" dirty="0"/>
              <a:t>Fila entrante</a:t>
            </a:r>
            <a:endParaRPr lang="es-ES" sz="1400" b="1" dirty="0"/>
          </a:p>
        </p:txBody>
      </p:sp>
      <p:sp>
        <p:nvSpPr>
          <p:cNvPr id="33" name="Elipse 32">
            <a:extLst>
              <a:ext uri="{FF2B5EF4-FFF2-40B4-BE49-F238E27FC236}">
                <a16:creationId xmlns:a16="http://schemas.microsoft.com/office/drawing/2014/main" id="{732BE895-44BC-4323-9663-1E6DE34F7593}"/>
              </a:ext>
            </a:extLst>
          </p:cNvPr>
          <p:cNvSpPr/>
          <p:nvPr/>
        </p:nvSpPr>
        <p:spPr>
          <a:xfrm>
            <a:off x="2031999" y="2754816"/>
            <a:ext cx="432823" cy="28432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2882003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Ejemplo: problema de cinturones (IX)</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56</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ECB499C9-77B9-42C3-B079-28898B7E17EC}"/>
                  </a:ext>
                </a:extLst>
              </p:cNvPr>
              <p:cNvSpPr txBox="1"/>
              <p:nvPr/>
            </p:nvSpPr>
            <p:spPr>
              <a:xfrm>
                <a:off x="7162800" y="986219"/>
                <a:ext cx="2651110" cy="1292662"/>
              </a:xfrm>
              <a:prstGeom prst="rect">
                <a:avLst/>
              </a:prstGeom>
            </p:spPr>
            <p:style>
              <a:lnRef idx="2">
                <a:schemeClr val="accent6"/>
              </a:lnRef>
              <a:fillRef idx="1">
                <a:schemeClr val="lt1"/>
              </a:fillRef>
              <a:effectRef idx="0">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𝑚𝑖</m:t>
                      </m:r>
                      <m:r>
                        <a:rPr lang="es-ES_tradnl" sz="1400" b="0" i="1" smtClean="0">
                          <a:latin typeface="Cambria Math" panose="02040503050406030204" pitchFamily="18" charset="0"/>
                        </a:rPr>
                        <m:t>𝑛</m:t>
                      </m:r>
                      <m:r>
                        <a:rPr lang="es-ES_tradnl" sz="1400" b="0" i="1" smtClean="0">
                          <a:latin typeface="Cambria Math" panose="02040503050406030204" pitchFamily="18" charset="0"/>
                        </a:rPr>
                        <m:t> −2</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−1,5 </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oMath>
                  </m:oMathPara>
                </a14:m>
                <a:endParaRPr lang="es-ES_tradnl" sz="1400" b="0" dirty="0"/>
              </a:p>
              <a:p>
                <a:pPr/>
                <a14:m>
                  <m:oMathPara xmlns:m="http://schemas.openxmlformats.org/officeDocument/2006/math">
                    <m:oMathParaPr>
                      <m:jc m:val="centerGroup"/>
                    </m:oMathParaPr>
                    <m:oMath xmlns:m="http://schemas.openxmlformats.org/officeDocument/2006/math">
                      <m:r>
                        <a:rPr lang="es-ES_tradnl" sz="1400" b="0" i="1" smtClean="0">
                          <a:latin typeface="Cambria Math" panose="02040503050406030204" pitchFamily="18" charset="0"/>
                        </a:rPr>
                        <m:t>𝑠</m:t>
                      </m:r>
                      <m:r>
                        <a:rPr lang="es-ES_tradnl" sz="1400" b="0" i="1" smtClean="0">
                          <a:latin typeface="Cambria Math" panose="02040503050406030204" pitchFamily="18" charset="0"/>
                        </a:rPr>
                        <m:t>.</m:t>
                      </m:r>
                      <m:r>
                        <a:rPr lang="es-ES" sz="1400" b="0" i="1" smtClean="0">
                          <a:latin typeface="Cambria Math" panose="02040503050406030204" pitchFamily="18" charset="0"/>
                        </a:rPr>
                        <m:t>𝑡</m:t>
                      </m:r>
                      <m:r>
                        <a:rPr lang="es-ES" sz="1400" b="0" i="1" smtClean="0">
                          <a:latin typeface="Cambria Math" panose="02040503050406030204" pitchFamily="18" charset="0"/>
                        </a:rPr>
                        <m:t>. </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3</m:t>
                          </m:r>
                        </m:sub>
                      </m:sSub>
                      <m:r>
                        <a:rPr lang="es-ES_tradnl" sz="1400" b="0" i="1" smtClean="0">
                          <a:latin typeface="Cambria Math" panose="02040503050406030204" pitchFamily="18" charset="0"/>
                        </a:rPr>
                        <m:t>= 800</m:t>
                      </m:r>
                    </m:oMath>
                  </m:oMathPara>
                </a14:m>
                <a:endParaRPr lang="es-ES_tradnl" sz="1400" b="0" dirty="0"/>
              </a:p>
              <a:p>
                <a:pPr algn="ctr"/>
                <a14:m>
                  <m:oMathPara xmlns:m="http://schemas.openxmlformats.org/officeDocument/2006/math">
                    <m:oMathParaPr>
                      <m:jc m:val="centerGroup"/>
                    </m:oMathParaPr>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4</m:t>
                          </m:r>
                        </m:sub>
                      </m:sSub>
                      <m:r>
                        <a:rPr lang="es-ES_tradnl" sz="1400" b="0" i="1" smtClean="0">
                          <a:latin typeface="Cambria Math" panose="02040503050406030204" pitchFamily="18" charset="0"/>
                        </a:rPr>
                        <m:t>=400</m:t>
                      </m:r>
                    </m:oMath>
                  </m:oMathPara>
                </a14:m>
                <a:endParaRPr lang="es-ES" sz="1400" dirty="0"/>
              </a:p>
              <a:p>
                <a:pPr algn="ctr"/>
                <a14:m>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5</m:t>
                        </m:r>
                      </m:sub>
                    </m:sSub>
                    <m:r>
                      <a:rPr lang="es-ES_tradnl" sz="1400" b="0" i="1" smtClean="0">
                        <a:latin typeface="Cambria Math" panose="02040503050406030204" pitchFamily="18" charset="0"/>
                      </a:rPr>
                      <m:t>= 70</m:t>
                    </m:r>
                    <m:r>
                      <a:rPr lang="es-ES" sz="1400" b="0" i="1" smtClean="0">
                        <a:latin typeface="Cambria Math" panose="02040503050406030204" pitchFamily="18" charset="0"/>
                      </a:rPr>
                      <m:t>0</m:t>
                    </m:r>
                  </m:oMath>
                </a14:m>
                <a:r>
                  <a:rPr lang="es-ES" sz="1400" dirty="0"/>
                  <a:t> </a:t>
                </a:r>
              </a:p>
              <a:p>
                <a:r>
                  <a:rPr lang="es-ES" sz="1400" dirty="0"/>
                  <a:t>	</a:t>
                </a:r>
                <a14:m>
                  <m:oMath xmlns:m="http://schemas.openxmlformats.org/officeDocument/2006/math">
                    <m:r>
                      <a:rPr lang="es-ES_tradnl" sz="1400" b="0" i="1" smtClean="0">
                        <a:latin typeface="Cambria Math" panose="02040503050406030204" pitchFamily="18" charset="0"/>
                      </a:rPr>
                      <m:t>2</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6</m:t>
                        </m:r>
                      </m:sub>
                    </m:sSub>
                    <m:r>
                      <a:rPr lang="es-ES_tradnl" sz="1400" b="0" i="1" smtClean="0">
                        <a:latin typeface="Cambria Math" panose="02040503050406030204" pitchFamily="18" charset="0"/>
                      </a:rPr>
                      <m:t>=1000</m:t>
                    </m:r>
                  </m:oMath>
                </a14:m>
                <a:endParaRPr lang="es-ES_tradnl" sz="1400" b="0" dirty="0"/>
              </a:p>
              <a:p>
                <a:pPr algn="ctr"/>
                <a14:m>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𝑖</m:t>
                        </m:r>
                      </m:sub>
                    </m:sSub>
                    <m:r>
                      <a:rPr lang="es-ES_tradnl" sz="1400" b="0" i="1" smtClean="0">
                        <a:latin typeface="Cambria Math" panose="02040503050406030204" pitchFamily="18" charset="0"/>
                      </a:rPr>
                      <m:t>≥</m:t>
                    </m:r>
                    <m:r>
                      <a:rPr lang="es-ES" sz="1400" b="0" i="1" smtClean="0">
                        <a:latin typeface="Cambria Math" panose="02040503050406030204" pitchFamily="18" charset="0"/>
                      </a:rPr>
                      <m:t>0</m:t>
                    </m:r>
                  </m:oMath>
                </a14:m>
                <a:r>
                  <a:rPr lang="es-ES" sz="1400" dirty="0"/>
                  <a:t> </a:t>
                </a:r>
              </a:p>
            </p:txBody>
          </p:sp>
        </mc:Choice>
        <mc:Fallback xmlns="">
          <p:sp>
            <p:nvSpPr>
              <p:cNvPr id="10" name="CuadroTexto 9">
                <a:extLst>
                  <a:ext uri="{FF2B5EF4-FFF2-40B4-BE49-F238E27FC236}">
                    <a16:creationId xmlns:a16="http://schemas.microsoft.com/office/drawing/2014/main" id="{ECB499C9-77B9-42C3-B079-28898B7E17EC}"/>
                  </a:ext>
                </a:extLst>
              </p:cNvPr>
              <p:cNvSpPr txBox="1">
                <a:spLocks noRot="1" noChangeAspect="1" noMove="1" noResize="1" noEditPoints="1" noAdjustHandles="1" noChangeArrowheads="1" noChangeShapeType="1" noTextEdit="1"/>
              </p:cNvSpPr>
              <p:nvPr/>
            </p:nvSpPr>
            <p:spPr>
              <a:xfrm>
                <a:off x="7162800" y="986219"/>
                <a:ext cx="2651110" cy="1292662"/>
              </a:xfrm>
              <a:prstGeom prst="rect">
                <a:avLst/>
              </a:prstGeom>
              <a:blipFill>
                <a:blip r:embed="rId2"/>
                <a:stretch>
                  <a:fillRect b="-138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2E3CD44A-67C8-4820-A597-C5246EA2506E}"/>
                  </a:ext>
                </a:extLst>
              </p:cNvPr>
              <p:cNvSpPr txBox="1"/>
              <p:nvPr/>
            </p:nvSpPr>
            <p:spPr>
              <a:xfrm>
                <a:off x="2296949" y="1106735"/>
                <a:ext cx="235132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_tradnl" dirty="0"/>
                  <a:t>{</a:t>
                </a: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 b="0" i="1" smtClean="0">
                            <a:latin typeface="Cambria Math" panose="02040503050406030204" pitchFamily="18" charset="0"/>
                          </a:rPr>
                          <m:t>3</m:t>
                        </m:r>
                      </m:sub>
                    </m:sSub>
                    <m:r>
                      <a:rPr lang="es-ES_tradnl"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_tradnl" b="0" i="1" smtClean="0">
                            <a:latin typeface="Cambria Math" panose="02040503050406030204" pitchFamily="18" charset="0"/>
                          </a:rPr>
                          <m:t>5</m:t>
                        </m:r>
                      </m:sub>
                    </m:sSub>
                    <m:r>
                      <a:rPr lang="es-ES_tradnl"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 b="0" i="1" smtClean="0">
                            <a:latin typeface="Cambria Math" panose="02040503050406030204" pitchFamily="18" charset="0"/>
                          </a:rPr>
                          <m:t>2</m:t>
                        </m:r>
                      </m:sub>
                    </m:sSub>
                  </m:oMath>
                </a14:m>
                <a:r>
                  <a:rPr lang="es-ES_tradnl" dirty="0"/>
                  <a:t>} S.L.I.</a:t>
                </a:r>
                <a:endParaRPr lang="es-ES" dirty="0"/>
              </a:p>
            </p:txBody>
          </p:sp>
        </mc:Choice>
        <mc:Fallback xmlns="">
          <p:sp>
            <p:nvSpPr>
              <p:cNvPr id="29" name="CuadroTexto 28">
                <a:extLst>
                  <a:ext uri="{FF2B5EF4-FFF2-40B4-BE49-F238E27FC236}">
                    <a16:creationId xmlns:a16="http://schemas.microsoft.com/office/drawing/2014/main" id="{2E3CD44A-67C8-4820-A597-C5246EA2506E}"/>
                  </a:ext>
                </a:extLst>
              </p:cNvPr>
              <p:cNvSpPr txBox="1">
                <a:spLocks noRot="1" noChangeAspect="1" noMove="1" noResize="1" noEditPoints="1" noAdjustHandles="1" noChangeArrowheads="1" noChangeShapeType="1" noTextEdit="1"/>
              </p:cNvSpPr>
              <p:nvPr/>
            </p:nvSpPr>
            <p:spPr>
              <a:xfrm>
                <a:off x="2296949" y="1106735"/>
                <a:ext cx="2351322" cy="369332"/>
              </a:xfrm>
              <a:prstGeom prst="rect">
                <a:avLst/>
              </a:prstGeom>
              <a:blipFill>
                <a:blip r:embed="rId3"/>
                <a:stretch>
                  <a:fillRect l="-1795" t="-6250" b="-21875"/>
                </a:stretch>
              </a:blipFill>
            </p:spPr>
            <p:txBody>
              <a:bodyPr/>
              <a:lstStyle/>
              <a:p>
                <a:r>
                  <a:rPr lang="es-ES">
                    <a:noFill/>
                  </a:rPr>
                  <a:t> </a:t>
                </a:r>
              </a:p>
            </p:txBody>
          </p:sp>
        </mc:Fallback>
      </mc:AlternateContent>
      <p:sp>
        <p:nvSpPr>
          <p:cNvPr id="30" name="CuadroTexto 29">
            <a:extLst>
              <a:ext uri="{FF2B5EF4-FFF2-40B4-BE49-F238E27FC236}">
                <a16:creationId xmlns:a16="http://schemas.microsoft.com/office/drawing/2014/main" id="{5F6FD733-7E68-4A59-8931-74D9E9A9AF2A}"/>
              </a:ext>
            </a:extLst>
          </p:cNvPr>
          <p:cNvSpPr txBox="1"/>
          <p:nvPr/>
        </p:nvSpPr>
        <p:spPr>
          <a:xfrm>
            <a:off x="2070202" y="1861196"/>
            <a:ext cx="288353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_tradnl" sz="1600" dirty="0"/>
              <a:t>(400,200,200,0,500,0) S.B.F.</a:t>
            </a:r>
            <a:endParaRPr lang="es-ES" sz="1600" dirty="0"/>
          </a:p>
        </p:txBody>
      </p:sp>
      <p:graphicFrame>
        <p:nvGraphicFramePr>
          <p:cNvPr id="16" name="Tabla 4">
            <a:extLst>
              <a:ext uri="{FF2B5EF4-FFF2-40B4-BE49-F238E27FC236}">
                <a16:creationId xmlns:a16="http://schemas.microsoft.com/office/drawing/2014/main" id="{A28F7D94-4250-46D4-A5EB-71C3A266F421}"/>
              </a:ext>
            </a:extLst>
          </p:cNvPr>
          <p:cNvGraphicFramePr>
            <a:graphicFrameLocks noGrp="1"/>
          </p:cNvGraphicFramePr>
          <p:nvPr>
            <p:extLst>
              <p:ext uri="{D42A27DB-BD31-4B8C-83A1-F6EECF244321}">
                <p14:modId xmlns:p14="http://schemas.microsoft.com/office/powerpoint/2010/main" val="3457765985"/>
              </p:ext>
            </p:extLst>
          </p:nvPr>
        </p:nvGraphicFramePr>
        <p:xfrm>
          <a:off x="711200" y="2510050"/>
          <a:ext cx="7512887" cy="1676400"/>
        </p:xfrm>
        <a:graphic>
          <a:graphicData uri="http://schemas.openxmlformats.org/drawingml/2006/table">
            <a:tbl>
              <a:tblPr firstRow="1" bandRow="1">
                <a:tableStyleId>{3B4B98B0-60AC-42C2-AFA5-B58CD77FA1E5}</a:tableStyleId>
              </a:tblPr>
              <a:tblGrid>
                <a:gridCol w="1116566">
                  <a:extLst>
                    <a:ext uri="{9D8B030D-6E8A-4147-A177-3AD203B41FA5}">
                      <a16:colId xmlns:a16="http://schemas.microsoft.com/office/drawing/2014/main" val="147390684"/>
                    </a:ext>
                  </a:extLst>
                </a:gridCol>
                <a:gridCol w="1323563">
                  <a:extLst>
                    <a:ext uri="{9D8B030D-6E8A-4147-A177-3AD203B41FA5}">
                      <a16:colId xmlns:a16="http://schemas.microsoft.com/office/drawing/2014/main" val="1000433724"/>
                    </a:ext>
                  </a:extLst>
                </a:gridCol>
                <a:gridCol w="1092921">
                  <a:extLst>
                    <a:ext uri="{9D8B030D-6E8A-4147-A177-3AD203B41FA5}">
                      <a16:colId xmlns:a16="http://schemas.microsoft.com/office/drawing/2014/main" val="3455778197"/>
                    </a:ext>
                  </a:extLst>
                </a:gridCol>
                <a:gridCol w="1289854">
                  <a:extLst>
                    <a:ext uri="{9D8B030D-6E8A-4147-A177-3AD203B41FA5}">
                      <a16:colId xmlns:a16="http://schemas.microsoft.com/office/drawing/2014/main" val="3076869713"/>
                    </a:ext>
                  </a:extLst>
                </a:gridCol>
                <a:gridCol w="927580">
                  <a:extLst>
                    <a:ext uri="{9D8B030D-6E8A-4147-A177-3AD203B41FA5}">
                      <a16:colId xmlns:a16="http://schemas.microsoft.com/office/drawing/2014/main" val="3736531596"/>
                    </a:ext>
                  </a:extLst>
                </a:gridCol>
                <a:gridCol w="952039">
                  <a:extLst>
                    <a:ext uri="{9D8B030D-6E8A-4147-A177-3AD203B41FA5}">
                      <a16:colId xmlns:a16="http://schemas.microsoft.com/office/drawing/2014/main" val="3081046797"/>
                    </a:ext>
                  </a:extLst>
                </a:gridCol>
                <a:gridCol w="810364">
                  <a:extLst>
                    <a:ext uri="{9D8B030D-6E8A-4147-A177-3AD203B41FA5}">
                      <a16:colId xmlns:a16="http://schemas.microsoft.com/office/drawing/2014/main" val="742009004"/>
                    </a:ext>
                  </a:extLst>
                </a:gridCol>
              </a:tblGrid>
              <a:tr h="283547">
                <a:tc>
                  <a:txBody>
                    <a:bodyPr/>
                    <a:lstStyle/>
                    <a:p>
                      <a:pPr algn="ctr"/>
                      <a:r>
                        <a:rPr lang="es-ES_tradnl" sz="1600" b="0" dirty="0"/>
                        <a:t>400</a:t>
                      </a:r>
                      <a:endParaRPr lang="es-ES" sz="1600" b="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s-ES_tradnl" sz="1600" b="0" dirty="0"/>
                        <a:t>0</a:t>
                      </a:r>
                      <a:endParaRPr lang="es-ES" sz="1600" b="0" dirty="0"/>
                    </a:p>
                  </a:txBody>
                  <a:tcPr>
                    <a:lnL w="12700" cap="flat" cmpd="sng" algn="ctr">
                      <a:solidFill>
                        <a:schemeClr val="tx2"/>
                      </a:solidFill>
                      <a:prstDash val="solid"/>
                      <a:round/>
                      <a:headEnd type="none" w="med" len="med"/>
                      <a:tailEnd type="none" w="med" len="med"/>
                    </a:lnL>
                    <a:lnB w="12700" cap="flat" cmpd="sng" algn="ctr">
                      <a:noFill/>
                      <a:prstDash val="solid"/>
                      <a:round/>
                      <a:headEnd type="none" w="med" len="med"/>
                      <a:tailEnd type="none" w="med" len="med"/>
                    </a:lnB>
                    <a:noFill/>
                  </a:tcPr>
                </a:tc>
                <a:tc>
                  <a:txBody>
                    <a:bodyPr/>
                    <a:lstStyle/>
                    <a:p>
                      <a:pPr algn="ctr"/>
                      <a:r>
                        <a:rPr lang="es-ES_tradnl" sz="1600" b="0" dirty="0"/>
                        <a:t>1</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1</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-1</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0</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0</a:t>
                      </a:r>
                      <a:endParaRPr lang="es-ES" sz="1600" b="0" dirty="0"/>
                    </a:p>
                  </a:txBody>
                  <a:tcPr>
                    <a:lnB w="12700" cap="flat" cmpd="sng" algn="ctr">
                      <a:noFill/>
                      <a:prstDash val="solid"/>
                      <a:round/>
                      <a:headEnd type="none" w="med" len="med"/>
                      <a:tailEnd type="none" w="med" len="med"/>
                    </a:lnB>
                    <a:noFill/>
                  </a:tcPr>
                </a:tc>
                <a:extLst>
                  <a:ext uri="{0D108BD9-81ED-4DB2-BD59-A6C34878D82A}">
                    <a16:rowId xmlns:a16="http://schemas.microsoft.com/office/drawing/2014/main" val="1481207711"/>
                  </a:ext>
                </a:extLst>
              </a:tr>
              <a:tr h="283547">
                <a:tc>
                  <a:txBody>
                    <a:bodyPr/>
                    <a:lstStyle/>
                    <a:p>
                      <a:pPr algn="ctr"/>
                      <a:r>
                        <a:rPr lang="es-ES_tradnl" sz="1600" dirty="0"/>
                        <a:t>400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68694227"/>
                  </a:ext>
                </a:extLst>
              </a:tr>
              <a:tr h="283547">
                <a:tc>
                  <a:txBody>
                    <a:bodyPr/>
                    <a:lstStyle/>
                    <a:p>
                      <a:pPr algn="ctr"/>
                      <a:r>
                        <a:rPr lang="es-ES_tradnl" sz="1600" dirty="0"/>
                        <a:t>700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793674260"/>
                  </a:ext>
                </a:extLst>
              </a:tr>
              <a:tr h="283547">
                <a:tc>
                  <a:txBody>
                    <a:bodyPr/>
                    <a:lstStyle/>
                    <a:p>
                      <a:pPr algn="ctr"/>
                      <a:r>
                        <a:rPr lang="es-ES_tradnl" sz="1600" dirty="0"/>
                        <a:t>200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-2</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384061724"/>
                  </a:ext>
                </a:extLst>
              </a:tr>
              <a:tr h="283547">
                <a:tc>
                  <a:txBody>
                    <a:bodyPr/>
                    <a:lstStyle/>
                    <a:p>
                      <a:pPr algn="ctr"/>
                      <a:r>
                        <a:rPr lang="es-ES_tradnl" sz="1600" dirty="0"/>
                        <a:t>-800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 </a:t>
                      </a:r>
                      <a:endParaRPr lang="es-ES" sz="1600" dirty="0"/>
                    </a:p>
                  </a:txBody>
                  <a:tcPr>
                    <a:lnL w="12700" cap="flat" cmpd="sng" algn="ctr">
                      <a:solidFill>
                        <a:schemeClr val="tx2"/>
                      </a:solidFill>
                      <a:prstDash val="solid"/>
                      <a:round/>
                      <a:headEnd type="none" w="med" len="med"/>
                      <a:tailEnd type="none" w="med" len="med"/>
                    </a:lnL>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1,5</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-2</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217252091"/>
                  </a:ext>
                </a:extLst>
              </a:tr>
            </a:tbl>
          </a:graphicData>
        </a:graphic>
      </p:graphicFrame>
      <p:cxnSp>
        <p:nvCxnSpPr>
          <p:cNvPr id="17" name="Conector recto 16">
            <a:extLst>
              <a:ext uri="{FF2B5EF4-FFF2-40B4-BE49-F238E27FC236}">
                <a16:creationId xmlns:a16="http://schemas.microsoft.com/office/drawing/2014/main" id="{46C23655-E74D-4F5C-AC17-61DECCED5B96}"/>
              </a:ext>
            </a:extLst>
          </p:cNvPr>
          <p:cNvCxnSpPr/>
          <p:nvPr/>
        </p:nvCxnSpPr>
        <p:spPr>
          <a:xfrm>
            <a:off x="381000" y="4411119"/>
            <a:ext cx="906780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18" name="Tabla 4">
            <a:extLst>
              <a:ext uri="{FF2B5EF4-FFF2-40B4-BE49-F238E27FC236}">
                <a16:creationId xmlns:a16="http://schemas.microsoft.com/office/drawing/2014/main" id="{FF0F147B-9BF9-4ABC-B563-F860AACADA0E}"/>
              </a:ext>
            </a:extLst>
          </p:cNvPr>
          <p:cNvGraphicFramePr>
            <a:graphicFrameLocks noGrp="1"/>
          </p:cNvGraphicFramePr>
          <p:nvPr>
            <p:extLst>
              <p:ext uri="{D42A27DB-BD31-4B8C-83A1-F6EECF244321}">
                <p14:modId xmlns:p14="http://schemas.microsoft.com/office/powerpoint/2010/main" val="3799231085"/>
              </p:ext>
            </p:extLst>
          </p:nvPr>
        </p:nvGraphicFramePr>
        <p:xfrm>
          <a:off x="711200" y="4505069"/>
          <a:ext cx="7512887" cy="1676400"/>
        </p:xfrm>
        <a:graphic>
          <a:graphicData uri="http://schemas.openxmlformats.org/drawingml/2006/table">
            <a:tbl>
              <a:tblPr firstRow="1" bandRow="1">
                <a:tableStyleId>{3B4B98B0-60AC-42C2-AFA5-B58CD77FA1E5}</a:tableStyleId>
              </a:tblPr>
              <a:tblGrid>
                <a:gridCol w="1116566">
                  <a:extLst>
                    <a:ext uri="{9D8B030D-6E8A-4147-A177-3AD203B41FA5}">
                      <a16:colId xmlns:a16="http://schemas.microsoft.com/office/drawing/2014/main" val="147390684"/>
                    </a:ext>
                  </a:extLst>
                </a:gridCol>
                <a:gridCol w="1323563">
                  <a:extLst>
                    <a:ext uri="{9D8B030D-6E8A-4147-A177-3AD203B41FA5}">
                      <a16:colId xmlns:a16="http://schemas.microsoft.com/office/drawing/2014/main" val="1000433724"/>
                    </a:ext>
                  </a:extLst>
                </a:gridCol>
                <a:gridCol w="1092921">
                  <a:extLst>
                    <a:ext uri="{9D8B030D-6E8A-4147-A177-3AD203B41FA5}">
                      <a16:colId xmlns:a16="http://schemas.microsoft.com/office/drawing/2014/main" val="3455778197"/>
                    </a:ext>
                  </a:extLst>
                </a:gridCol>
                <a:gridCol w="1289854">
                  <a:extLst>
                    <a:ext uri="{9D8B030D-6E8A-4147-A177-3AD203B41FA5}">
                      <a16:colId xmlns:a16="http://schemas.microsoft.com/office/drawing/2014/main" val="3076869713"/>
                    </a:ext>
                  </a:extLst>
                </a:gridCol>
                <a:gridCol w="927580">
                  <a:extLst>
                    <a:ext uri="{9D8B030D-6E8A-4147-A177-3AD203B41FA5}">
                      <a16:colId xmlns:a16="http://schemas.microsoft.com/office/drawing/2014/main" val="3736531596"/>
                    </a:ext>
                  </a:extLst>
                </a:gridCol>
                <a:gridCol w="952039">
                  <a:extLst>
                    <a:ext uri="{9D8B030D-6E8A-4147-A177-3AD203B41FA5}">
                      <a16:colId xmlns:a16="http://schemas.microsoft.com/office/drawing/2014/main" val="3081046797"/>
                    </a:ext>
                  </a:extLst>
                </a:gridCol>
                <a:gridCol w="810364">
                  <a:extLst>
                    <a:ext uri="{9D8B030D-6E8A-4147-A177-3AD203B41FA5}">
                      <a16:colId xmlns:a16="http://schemas.microsoft.com/office/drawing/2014/main" val="742009004"/>
                    </a:ext>
                  </a:extLst>
                </a:gridCol>
              </a:tblGrid>
              <a:tr h="283547">
                <a:tc>
                  <a:txBody>
                    <a:bodyPr/>
                    <a:lstStyle/>
                    <a:p>
                      <a:pPr algn="ctr"/>
                      <a:r>
                        <a:rPr lang="es-ES_tradnl" sz="1600" b="0" dirty="0"/>
                        <a:t>200</a:t>
                      </a:r>
                      <a:endParaRPr lang="es-ES" sz="1600" b="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s-ES_tradnl" sz="1600" b="0" dirty="0"/>
                        <a:t>0</a:t>
                      </a:r>
                      <a:endParaRPr lang="es-ES" sz="1600" b="0" dirty="0"/>
                    </a:p>
                  </a:txBody>
                  <a:tcPr>
                    <a:lnL w="12700" cap="flat" cmpd="sng" algn="ctr">
                      <a:solidFill>
                        <a:schemeClr val="tx2"/>
                      </a:solidFill>
                      <a:prstDash val="solid"/>
                      <a:round/>
                      <a:headEnd type="none" w="med" len="med"/>
                      <a:tailEnd type="none" w="med" len="med"/>
                    </a:lnL>
                    <a:lnB w="12700" cap="flat" cmpd="sng" algn="ctr">
                      <a:noFill/>
                      <a:prstDash val="solid"/>
                      <a:round/>
                      <a:headEnd type="none" w="med" len="med"/>
                      <a:tailEnd type="none" w="med" len="med"/>
                    </a:lnB>
                    <a:noFill/>
                  </a:tcPr>
                </a:tc>
                <a:tc>
                  <a:txBody>
                    <a:bodyPr/>
                    <a:lstStyle/>
                    <a:p>
                      <a:pPr algn="ctr"/>
                      <a:r>
                        <a:rPr lang="es-ES_tradnl" sz="1600" b="0" dirty="0"/>
                        <a:t>0</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1</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1</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0</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-1</a:t>
                      </a:r>
                      <a:endParaRPr lang="es-ES" sz="1600" b="0" dirty="0"/>
                    </a:p>
                  </a:txBody>
                  <a:tcPr>
                    <a:lnB w="12700" cap="flat" cmpd="sng" algn="ctr">
                      <a:noFill/>
                      <a:prstDash val="solid"/>
                      <a:round/>
                      <a:headEnd type="none" w="med" len="med"/>
                      <a:tailEnd type="none" w="med" len="med"/>
                    </a:lnB>
                    <a:noFill/>
                  </a:tcPr>
                </a:tc>
                <a:extLst>
                  <a:ext uri="{0D108BD9-81ED-4DB2-BD59-A6C34878D82A}">
                    <a16:rowId xmlns:a16="http://schemas.microsoft.com/office/drawing/2014/main" val="1481207711"/>
                  </a:ext>
                </a:extLst>
              </a:tr>
              <a:tr h="283547">
                <a:tc>
                  <a:txBody>
                    <a:bodyPr/>
                    <a:lstStyle/>
                    <a:p>
                      <a:pPr algn="ctr"/>
                      <a:r>
                        <a:rPr lang="es-ES_tradnl" sz="1600" dirty="0"/>
                        <a:t>400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68694227"/>
                  </a:ext>
                </a:extLst>
              </a:tr>
              <a:tr h="283547">
                <a:tc>
                  <a:txBody>
                    <a:bodyPr/>
                    <a:lstStyle/>
                    <a:p>
                      <a:pPr algn="ctr"/>
                      <a:r>
                        <a:rPr lang="es-ES_tradnl" sz="1600" dirty="0"/>
                        <a:t>500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2</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793674260"/>
                  </a:ext>
                </a:extLst>
              </a:tr>
              <a:tr h="283547">
                <a:tc>
                  <a:txBody>
                    <a:bodyPr/>
                    <a:lstStyle/>
                    <a:p>
                      <a:pPr algn="ctr"/>
                      <a:r>
                        <a:rPr lang="es-ES_tradnl" sz="1600" dirty="0"/>
                        <a:t>200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-2</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384061724"/>
                  </a:ext>
                </a:extLst>
              </a:tr>
              <a:tr h="283547">
                <a:tc>
                  <a:txBody>
                    <a:bodyPr/>
                    <a:lstStyle/>
                    <a:p>
                      <a:pPr algn="ctr"/>
                      <a:r>
                        <a:rPr lang="es-ES_tradnl" sz="1600" dirty="0"/>
                        <a:t>-1.100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L w="12700" cap="flat" cmpd="sng" algn="ctr">
                      <a:solidFill>
                        <a:schemeClr val="tx2"/>
                      </a:solidFill>
                      <a:prstDash val="solid"/>
                      <a:round/>
                      <a:headEnd type="none" w="med" len="med"/>
                      <a:tailEnd type="none" w="med" len="med"/>
                    </a:lnL>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-1,5</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217252091"/>
                  </a:ext>
                </a:extLst>
              </a:tr>
            </a:tbl>
          </a:graphicData>
        </a:graphic>
      </p:graphicFrame>
      <p:sp>
        <p:nvSpPr>
          <p:cNvPr id="19" name="Elipse 18">
            <a:extLst>
              <a:ext uri="{FF2B5EF4-FFF2-40B4-BE49-F238E27FC236}">
                <a16:creationId xmlns:a16="http://schemas.microsoft.com/office/drawing/2014/main" id="{5B6F5991-5E23-4CC2-9611-5BAAE266E4DC}"/>
              </a:ext>
            </a:extLst>
          </p:cNvPr>
          <p:cNvSpPr/>
          <p:nvPr/>
        </p:nvSpPr>
        <p:spPr>
          <a:xfrm>
            <a:off x="3491477" y="3507926"/>
            <a:ext cx="432823" cy="28432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20107691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Ejemplo: problema de cinturones (X)</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57</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ECB499C9-77B9-42C3-B079-28898B7E17EC}"/>
                  </a:ext>
                </a:extLst>
              </p:cNvPr>
              <p:cNvSpPr txBox="1"/>
              <p:nvPr/>
            </p:nvSpPr>
            <p:spPr>
              <a:xfrm>
                <a:off x="7162800" y="986219"/>
                <a:ext cx="2651110" cy="1292662"/>
              </a:xfrm>
              <a:prstGeom prst="rect">
                <a:avLst/>
              </a:prstGeom>
            </p:spPr>
            <p:style>
              <a:lnRef idx="2">
                <a:schemeClr val="accent6"/>
              </a:lnRef>
              <a:fillRef idx="1">
                <a:schemeClr val="lt1"/>
              </a:fillRef>
              <a:effectRef idx="0">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𝑚𝑖</m:t>
                      </m:r>
                      <m:r>
                        <a:rPr lang="es-ES_tradnl" sz="1400" b="0" i="1" smtClean="0">
                          <a:latin typeface="Cambria Math" panose="02040503050406030204" pitchFamily="18" charset="0"/>
                        </a:rPr>
                        <m:t>𝑛</m:t>
                      </m:r>
                      <m:r>
                        <a:rPr lang="es-ES_tradnl" sz="1400" b="0" i="1" smtClean="0">
                          <a:latin typeface="Cambria Math" panose="02040503050406030204" pitchFamily="18" charset="0"/>
                        </a:rPr>
                        <m:t> −2</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−1,5 </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oMath>
                  </m:oMathPara>
                </a14:m>
                <a:endParaRPr lang="es-ES_tradnl" sz="1400" b="0" dirty="0"/>
              </a:p>
              <a:p>
                <a:pPr/>
                <a14:m>
                  <m:oMathPara xmlns:m="http://schemas.openxmlformats.org/officeDocument/2006/math">
                    <m:oMathParaPr>
                      <m:jc m:val="centerGroup"/>
                    </m:oMathParaPr>
                    <m:oMath xmlns:m="http://schemas.openxmlformats.org/officeDocument/2006/math">
                      <m:r>
                        <a:rPr lang="es-ES_tradnl" sz="1400" b="0" i="1" smtClean="0">
                          <a:latin typeface="Cambria Math" panose="02040503050406030204" pitchFamily="18" charset="0"/>
                        </a:rPr>
                        <m:t>𝑠</m:t>
                      </m:r>
                      <m:r>
                        <a:rPr lang="es-ES_tradnl" sz="1400" b="0" i="1" smtClean="0">
                          <a:latin typeface="Cambria Math" panose="02040503050406030204" pitchFamily="18" charset="0"/>
                        </a:rPr>
                        <m:t>.</m:t>
                      </m:r>
                      <m:r>
                        <a:rPr lang="es-ES" sz="1400" b="0" i="1" smtClean="0">
                          <a:latin typeface="Cambria Math" panose="02040503050406030204" pitchFamily="18" charset="0"/>
                        </a:rPr>
                        <m:t>𝑡</m:t>
                      </m:r>
                      <m:r>
                        <a:rPr lang="es-ES" sz="1400" b="0" i="1" smtClean="0">
                          <a:latin typeface="Cambria Math" panose="02040503050406030204" pitchFamily="18" charset="0"/>
                        </a:rPr>
                        <m:t>. </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3</m:t>
                          </m:r>
                        </m:sub>
                      </m:sSub>
                      <m:r>
                        <a:rPr lang="es-ES_tradnl" sz="1400" b="0" i="1" smtClean="0">
                          <a:latin typeface="Cambria Math" panose="02040503050406030204" pitchFamily="18" charset="0"/>
                        </a:rPr>
                        <m:t>= 800</m:t>
                      </m:r>
                    </m:oMath>
                  </m:oMathPara>
                </a14:m>
                <a:endParaRPr lang="es-ES_tradnl" sz="1400" b="0" dirty="0"/>
              </a:p>
              <a:p>
                <a:pPr algn="ctr"/>
                <a14:m>
                  <m:oMathPara xmlns:m="http://schemas.openxmlformats.org/officeDocument/2006/math">
                    <m:oMathParaPr>
                      <m:jc m:val="centerGroup"/>
                    </m:oMathParaPr>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4</m:t>
                          </m:r>
                        </m:sub>
                      </m:sSub>
                      <m:r>
                        <a:rPr lang="es-ES_tradnl" sz="1400" b="0" i="1" smtClean="0">
                          <a:latin typeface="Cambria Math" panose="02040503050406030204" pitchFamily="18" charset="0"/>
                        </a:rPr>
                        <m:t>=400</m:t>
                      </m:r>
                    </m:oMath>
                  </m:oMathPara>
                </a14:m>
                <a:endParaRPr lang="es-ES" sz="1400" dirty="0"/>
              </a:p>
              <a:p>
                <a:pPr algn="ctr"/>
                <a14:m>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5</m:t>
                        </m:r>
                      </m:sub>
                    </m:sSub>
                    <m:r>
                      <a:rPr lang="es-ES_tradnl" sz="1400" b="0" i="1" smtClean="0">
                        <a:latin typeface="Cambria Math" panose="02040503050406030204" pitchFamily="18" charset="0"/>
                      </a:rPr>
                      <m:t>= 70</m:t>
                    </m:r>
                    <m:r>
                      <a:rPr lang="es-ES" sz="1400" b="0" i="1" smtClean="0">
                        <a:latin typeface="Cambria Math" panose="02040503050406030204" pitchFamily="18" charset="0"/>
                      </a:rPr>
                      <m:t>0</m:t>
                    </m:r>
                  </m:oMath>
                </a14:m>
                <a:r>
                  <a:rPr lang="es-ES" sz="1400" dirty="0"/>
                  <a:t> </a:t>
                </a:r>
              </a:p>
              <a:p>
                <a:r>
                  <a:rPr lang="es-ES" sz="1400" dirty="0"/>
                  <a:t>	</a:t>
                </a:r>
                <a14:m>
                  <m:oMath xmlns:m="http://schemas.openxmlformats.org/officeDocument/2006/math">
                    <m:r>
                      <a:rPr lang="es-ES_tradnl" sz="1400" b="0" i="1" smtClean="0">
                        <a:latin typeface="Cambria Math" panose="02040503050406030204" pitchFamily="18" charset="0"/>
                      </a:rPr>
                      <m:t>2</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6</m:t>
                        </m:r>
                      </m:sub>
                    </m:sSub>
                    <m:r>
                      <a:rPr lang="es-ES_tradnl" sz="1400" b="0" i="1" smtClean="0">
                        <a:latin typeface="Cambria Math" panose="02040503050406030204" pitchFamily="18" charset="0"/>
                      </a:rPr>
                      <m:t>=1000</m:t>
                    </m:r>
                  </m:oMath>
                </a14:m>
                <a:endParaRPr lang="es-ES_tradnl" sz="1400" b="0" dirty="0"/>
              </a:p>
              <a:p>
                <a:pPr algn="ctr"/>
                <a14:m>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𝑖</m:t>
                        </m:r>
                      </m:sub>
                    </m:sSub>
                    <m:r>
                      <a:rPr lang="es-ES_tradnl" sz="1400" b="0" i="1" smtClean="0">
                        <a:latin typeface="Cambria Math" panose="02040503050406030204" pitchFamily="18" charset="0"/>
                      </a:rPr>
                      <m:t>≥</m:t>
                    </m:r>
                    <m:r>
                      <a:rPr lang="es-ES" sz="1400" b="0" i="1" smtClean="0">
                        <a:latin typeface="Cambria Math" panose="02040503050406030204" pitchFamily="18" charset="0"/>
                      </a:rPr>
                      <m:t>0</m:t>
                    </m:r>
                  </m:oMath>
                </a14:m>
                <a:r>
                  <a:rPr lang="es-ES" sz="1400" dirty="0"/>
                  <a:t> </a:t>
                </a:r>
              </a:p>
            </p:txBody>
          </p:sp>
        </mc:Choice>
        <mc:Fallback xmlns="">
          <p:sp>
            <p:nvSpPr>
              <p:cNvPr id="10" name="CuadroTexto 9">
                <a:extLst>
                  <a:ext uri="{FF2B5EF4-FFF2-40B4-BE49-F238E27FC236}">
                    <a16:creationId xmlns:a16="http://schemas.microsoft.com/office/drawing/2014/main" id="{ECB499C9-77B9-42C3-B079-28898B7E17EC}"/>
                  </a:ext>
                </a:extLst>
              </p:cNvPr>
              <p:cNvSpPr txBox="1">
                <a:spLocks noRot="1" noChangeAspect="1" noMove="1" noResize="1" noEditPoints="1" noAdjustHandles="1" noChangeArrowheads="1" noChangeShapeType="1" noTextEdit="1"/>
              </p:cNvSpPr>
              <p:nvPr/>
            </p:nvSpPr>
            <p:spPr>
              <a:xfrm>
                <a:off x="7162800" y="986219"/>
                <a:ext cx="2651110" cy="1292662"/>
              </a:xfrm>
              <a:prstGeom prst="rect">
                <a:avLst/>
              </a:prstGeom>
              <a:blipFill>
                <a:blip r:embed="rId2"/>
                <a:stretch>
                  <a:fillRect b="-138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2E3CD44A-67C8-4820-A597-C5246EA2506E}"/>
                  </a:ext>
                </a:extLst>
              </p:cNvPr>
              <p:cNvSpPr txBox="1"/>
              <p:nvPr/>
            </p:nvSpPr>
            <p:spPr>
              <a:xfrm>
                <a:off x="2296949" y="1106735"/>
                <a:ext cx="235132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_tradnl" dirty="0"/>
                  <a:t>{</a:t>
                </a: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 b="0" i="1" smtClean="0">
                            <a:latin typeface="Cambria Math" panose="02040503050406030204" pitchFamily="18" charset="0"/>
                          </a:rPr>
                          <m:t>4</m:t>
                        </m:r>
                      </m:sub>
                    </m:sSub>
                    <m:r>
                      <a:rPr lang="es-ES_tradnl"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_tradnl" b="0" i="1" smtClean="0">
                            <a:latin typeface="Cambria Math" panose="02040503050406030204" pitchFamily="18" charset="0"/>
                          </a:rPr>
                          <m:t>5</m:t>
                        </m:r>
                      </m:sub>
                    </m:sSub>
                    <m:r>
                      <a:rPr lang="es-ES_tradnl"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 b="0" i="1" smtClean="0">
                            <a:latin typeface="Cambria Math" panose="02040503050406030204" pitchFamily="18" charset="0"/>
                          </a:rPr>
                          <m:t>2</m:t>
                        </m:r>
                      </m:sub>
                    </m:sSub>
                  </m:oMath>
                </a14:m>
                <a:r>
                  <a:rPr lang="es-ES_tradnl" dirty="0"/>
                  <a:t>} S.L.I.</a:t>
                </a:r>
                <a:endParaRPr lang="es-ES" dirty="0"/>
              </a:p>
            </p:txBody>
          </p:sp>
        </mc:Choice>
        <mc:Fallback xmlns="">
          <p:sp>
            <p:nvSpPr>
              <p:cNvPr id="29" name="CuadroTexto 28">
                <a:extLst>
                  <a:ext uri="{FF2B5EF4-FFF2-40B4-BE49-F238E27FC236}">
                    <a16:creationId xmlns:a16="http://schemas.microsoft.com/office/drawing/2014/main" id="{2E3CD44A-67C8-4820-A597-C5246EA2506E}"/>
                  </a:ext>
                </a:extLst>
              </p:cNvPr>
              <p:cNvSpPr txBox="1">
                <a:spLocks noRot="1" noChangeAspect="1" noMove="1" noResize="1" noEditPoints="1" noAdjustHandles="1" noChangeArrowheads="1" noChangeShapeType="1" noTextEdit="1"/>
              </p:cNvSpPr>
              <p:nvPr/>
            </p:nvSpPr>
            <p:spPr>
              <a:xfrm>
                <a:off x="2296949" y="1106735"/>
                <a:ext cx="2351322" cy="369332"/>
              </a:xfrm>
              <a:prstGeom prst="rect">
                <a:avLst/>
              </a:prstGeom>
              <a:blipFill>
                <a:blip r:embed="rId3"/>
                <a:stretch>
                  <a:fillRect l="-1795" t="-6250" b="-21875"/>
                </a:stretch>
              </a:blipFill>
            </p:spPr>
            <p:txBody>
              <a:bodyPr/>
              <a:lstStyle/>
              <a:p>
                <a:r>
                  <a:rPr lang="es-ES">
                    <a:noFill/>
                  </a:rPr>
                  <a:t> </a:t>
                </a:r>
              </a:p>
            </p:txBody>
          </p:sp>
        </mc:Fallback>
      </mc:AlternateContent>
      <p:sp>
        <p:nvSpPr>
          <p:cNvPr id="30" name="CuadroTexto 29">
            <a:extLst>
              <a:ext uri="{FF2B5EF4-FFF2-40B4-BE49-F238E27FC236}">
                <a16:creationId xmlns:a16="http://schemas.microsoft.com/office/drawing/2014/main" id="{5F6FD733-7E68-4A59-8931-74D9E9A9AF2A}"/>
              </a:ext>
            </a:extLst>
          </p:cNvPr>
          <p:cNvSpPr txBox="1"/>
          <p:nvPr/>
        </p:nvSpPr>
        <p:spPr>
          <a:xfrm>
            <a:off x="2070202" y="1861196"/>
            <a:ext cx="288353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_tradnl" sz="1600" dirty="0"/>
              <a:t>(200,600, 0,200,100,0) S.B.F.</a:t>
            </a:r>
            <a:endParaRPr lang="es-ES" sz="1600" dirty="0"/>
          </a:p>
        </p:txBody>
      </p:sp>
      <p:graphicFrame>
        <p:nvGraphicFramePr>
          <p:cNvPr id="12" name="Tabla 4">
            <a:extLst>
              <a:ext uri="{FF2B5EF4-FFF2-40B4-BE49-F238E27FC236}">
                <a16:creationId xmlns:a16="http://schemas.microsoft.com/office/drawing/2014/main" id="{575AFF57-42FC-426B-8EAD-B6DA0136783E}"/>
              </a:ext>
            </a:extLst>
          </p:cNvPr>
          <p:cNvGraphicFramePr>
            <a:graphicFrameLocks noGrp="1"/>
          </p:cNvGraphicFramePr>
          <p:nvPr>
            <p:extLst>
              <p:ext uri="{D42A27DB-BD31-4B8C-83A1-F6EECF244321}">
                <p14:modId xmlns:p14="http://schemas.microsoft.com/office/powerpoint/2010/main" val="3760720537"/>
              </p:ext>
            </p:extLst>
          </p:nvPr>
        </p:nvGraphicFramePr>
        <p:xfrm>
          <a:off x="1108484" y="2590800"/>
          <a:ext cx="7512887" cy="1676400"/>
        </p:xfrm>
        <a:graphic>
          <a:graphicData uri="http://schemas.openxmlformats.org/drawingml/2006/table">
            <a:tbl>
              <a:tblPr firstRow="1" bandRow="1">
                <a:tableStyleId>{3B4B98B0-60AC-42C2-AFA5-B58CD77FA1E5}</a:tableStyleId>
              </a:tblPr>
              <a:tblGrid>
                <a:gridCol w="1116566">
                  <a:extLst>
                    <a:ext uri="{9D8B030D-6E8A-4147-A177-3AD203B41FA5}">
                      <a16:colId xmlns:a16="http://schemas.microsoft.com/office/drawing/2014/main" val="147390684"/>
                    </a:ext>
                  </a:extLst>
                </a:gridCol>
                <a:gridCol w="1169434">
                  <a:extLst>
                    <a:ext uri="{9D8B030D-6E8A-4147-A177-3AD203B41FA5}">
                      <a16:colId xmlns:a16="http://schemas.microsoft.com/office/drawing/2014/main" val="1000433724"/>
                    </a:ext>
                  </a:extLst>
                </a:gridCol>
                <a:gridCol w="1247050">
                  <a:extLst>
                    <a:ext uri="{9D8B030D-6E8A-4147-A177-3AD203B41FA5}">
                      <a16:colId xmlns:a16="http://schemas.microsoft.com/office/drawing/2014/main" val="3455778197"/>
                    </a:ext>
                  </a:extLst>
                </a:gridCol>
                <a:gridCol w="1289854">
                  <a:extLst>
                    <a:ext uri="{9D8B030D-6E8A-4147-A177-3AD203B41FA5}">
                      <a16:colId xmlns:a16="http://schemas.microsoft.com/office/drawing/2014/main" val="3076869713"/>
                    </a:ext>
                  </a:extLst>
                </a:gridCol>
                <a:gridCol w="927580">
                  <a:extLst>
                    <a:ext uri="{9D8B030D-6E8A-4147-A177-3AD203B41FA5}">
                      <a16:colId xmlns:a16="http://schemas.microsoft.com/office/drawing/2014/main" val="3736531596"/>
                    </a:ext>
                  </a:extLst>
                </a:gridCol>
                <a:gridCol w="952039">
                  <a:extLst>
                    <a:ext uri="{9D8B030D-6E8A-4147-A177-3AD203B41FA5}">
                      <a16:colId xmlns:a16="http://schemas.microsoft.com/office/drawing/2014/main" val="3081046797"/>
                    </a:ext>
                  </a:extLst>
                </a:gridCol>
                <a:gridCol w="810364">
                  <a:extLst>
                    <a:ext uri="{9D8B030D-6E8A-4147-A177-3AD203B41FA5}">
                      <a16:colId xmlns:a16="http://schemas.microsoft.com/office/drawing/2014/main" val="742009004"/>
                    </a:ext>
                  </a:extLst>
                </a:gridCol>
              </a:tblGrid>
              <a:tr h="283547">
                <a:tc>
                  <a:txBody>
                    <a:bodyPr/>
                    <a:lstStyle/>
                    <a:p>
                      <a:pPr algn="ctr"/>
                      <a:r>
                        <a:rPr lang="es-ES_tradnl" sz="1600" b="0" dirty="0"/>
                        <a:t>200</a:t>
                      </a:r>
                      <a:endParaRPr lang="es-ES" sz="1600" b="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s-ES_tradnl" sz="1600" b="0" dirty="0"/>
                        <a:t>0</a:t>
                      </a:r>
                      <a:endParaRPr lang="es-ES" sz="1600" b="0" dirty="0"/>
                    </a:p>
                  </a:txBody>
                  <a:tcPr>
                    <a:lnL w="12700" cap="flat" cmpd="sng" algn="ctr">
                      <a:solidFill>
                        <a:schemeClr val="tx2"/>
                      </a:solidFill>
                      <a:prstDash val="solid"/>
                      <a:round/>
                      <a:headEnd type="none" w="med" len="med"/>
                      <a:tailEnd type="none" w="med" len="med"/>
                    </a:lnL>
                    <a:lnB w="12700" cap="flat" cmpd="sng" algn="ctr">
                      <a:noFill/>
                      <a:prstDash val="solid"/>
                      <a:round/>
                      <a:headEnd type="none" w="med" len="med"/>
                      <a:tailEnd type="none" w="med" len="med"/>
                    </a:lnB>
                    <a:noFill/>
                  </a:tcPr>
                </a:tc>
                <a:tc>
                  <a:txBody>
                    <a:bodyPr/>
                    <a:lstStyle/>
                    <a:p>
                      <a:pPr algn="ctr"/>
                      <a:r>
                        <a:rPr lang="es-ES_tradnl" sz="1600" b="0" dirty="0"/>
                        <a:t>0</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1</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1</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0</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-1</a:t>
                      </a:r>
                      <a:endParaRPr lang="es-ES" sz="1600" b="0" dirty="0"/>
                    </a:p>
                  </a:txBody>
                  <a:tcPr>
                    <a:lnB w="12700" cap="flat" cmpd="sng" algn="ctr">
                      <a:noFill/>
                      <a:prstDash val="solid"/>
                      <a:round/>
                      <a:headEnd type="none" w="med" len="med"/>
                      <a:tailEnd type="none" w="med" len="med"/>
                    </a:lnB>
                    <a:noFill/>
                  </a:tcPr>
                </a:tc>
                <a:extLst>
                  <a:ext uri="{0D108BD9-81ED-4DB2-BD59-A6C34878D82A}">
                    <a16:rowId xmlns:a16="http://schemas.microsoft.com/office/drawing/2014/main" val="1481207711"/>
                  </a:ext>
                </a:extLst>
              </a:tr>
              <a:tr h="283547">
                <a:tc>
                  <a:txBody>
                    <a:bodyPr/>
                    <a:lstStyle/>
                    <a:p>
                      <a:pPr algn="ctr"/>
                      <a:r>
                        <a:rPr lang="es-ES_tradnl" sz="1600" dirty="0"/>
                        <a:t>400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68694227"/>
                  </a:ext>
                </a:extLst>
              </a:tr>
              <a:tr h="283547">
                <a:tc>
                  <a:txBody>
                    <a:bodyPr/>
                    <a:lstStyle/>
                    <a:p>
                      <a:pPr algn="ctr"/>
                      <a:r>
                        <a:rPr lang="es-ES_tradnl" sz="1600" dirty="0"/>
                        <a:t>500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2</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793674260"/>
                  </a:ext>
                </a:extLst>
              </a:tr>
              <a:tr h="283547">
                <a:tc>
                  <a:txBody>
                    <a:bodyPr/>
                    <a:lstStyle/>
                    <a:p>
                      <a:pPr algn="ctr"/>
                      <a:r>
                        <a:rPr lang="es-ES_tradnl" sz="1600" dirty="0"/>
                        <a:t>200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-2</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384061724"/>
                  </a:ext>
                </a:extLst>
              </a:tr>
              <a:tr h="283547">
                <a:tc>
                  <a:txBody>
                    <a:bodyPr/>
                    <a:lstStyle/>
                    <a:p>
                      <a:pPr algn="ctr"/>
                      <a:r>
                        <a:rPr lang="es-ES_tradnl" sz="1600" dirty="0"/>
                        <a:t>-1.100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L w="12700" cap="flat" cmpd="sng" algn="ctr">
                      <a:solidFill>
                        <a:schemeClr val="tx2"/>
                      </a:solidFill>
                      <a:prstDash val="solid"/>
                      <a:round/>
                      <a:headEnd type="none" w="med" len="med"/>
                      <a:tailEnd type="none" w="med" len="med"/>
                    </a:lnL>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-1,5</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217252091"/>
                  </a:ext>
                </a:extLst>
              </a:tr>
            </a:tbl>
          </a:graphicData>
        </a:graphic>
      </p:graphicFrame>
      <p:cxnSp>
        <p:nvCxnSpPr>
          <p:cNvPr id="13" name="Conector recto 12">
            <a:extLst>
              <a:ext uri="{FF2B5EF4-FFF2-40B4-BE49-F238E27FC236}">
                <a16:creationId xmlns:a16="http://schemas.microsoft.com/office/drawing/2014/main" id="{B69AE065-2143-4038-9ADC-1B4480BBF5A9}"/>
              </a:ext>
            </a:extLst>
          </p:cNvPr>
          <p:cNvCxnSpPr/>
          <p:nvPr/>
        </p:nvCxnSpPr>
        <p:spPr>
          <a:xfrm>
            <a:off x="384584" y="4296819"/>
            <a:ext cx="9067800"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aphicFrame>
        <p:nvGraphicFramePr>
          <p:cNvPr id="14" name="Tabla 4">
            <a:extLst>
              <a:ext uri="{FF2B5EF4-FFF2-40B4-BE49-F238E27FC236}">
                <a16:creationId xmlns:a16="http://schemas.microsoft.com/office/drawing/2014/main" id="{ED716138-4FC8-4898-BCF7-26124B46021F}"/>
              </a:ext>
            </a:extLst>
          </p:cNvPr>
          <p:cNvGraphicFramePr>
            <a:graphicFrameLocks noGrp="1"/>
          </p:cNvGraphicFramePr>
          <p:nvPr>
            <p:extLst>
              <p:ext uri="{D42A27DB-BD31-4B8C-83A1-F6EECF244321}">
                <p14:modId xmlns:p14="http://schemas.microsoft.com/office/powerpoint/2010/main" val="2606865059"/>
              </p:ext>
            </p:extLst>
          </p:nvPr>
        </p:nvGraphicFramePr>
        <p:xfrm>
          <a:off x="1133884" y="4318196"/>
          <a:ext cx="7512887" cy="1676400"/>
        </p:xfrm>
        <a:graphic>
          <a:graphicData uri="http://schemas.openxmlformats.org/drawingml/2006/table">
            <a:tbl>
              <a:tblPr firstRow="1" bandRow="1">
                <a:tableStyleId>{3B4B98B0-60AC-42C2-AFA5-B58CD77FA1E5}</a:tableStyleId>
              </a:tblPr>
              <a:tblGrid>
                <a:gridCol w="1116566">
                  <a:extLst>
                    <a:ext uri="{9D8B030D-6E8A-4147-A177-3AD203B41FA5}">
                      <a16:colId xmlns:a16="http://schemas.microsoft.com/office/drawing/2014/main" val="147390684"/>
                    </a:ext>
                  </a:extLst>
                </a:gridCol>
                <a:gridCol w="1323563">
                  <a:extLst>
                    <a:ext uri="{9D8B030D-6E8A-4147-A177-3AD203B41FA5}">
                      <a16:colId xmlns:a16="http://schemas.microsoft.com/office/drawing/2014/main" val="1000433724"/>
                    </a:ext>
                  </a:extLst>
                </a:gridCol>
                <a:gridCol w="1092921">
                  <a:extLst>
                    <a:ext uri="{9D8B030D-6E8A-4147-A177-3AD203B41FA5}">
                      <a16:colId xmlns:a16="http://schemas.microsoft.com/office/drawing/2014/main" val="3455778197"/>
                    </a:ext>
                  </a:extLst>
                </a:gridCol>
                <a:gridCol w="1289854">
                  <a:extLst>
                    <a:ext uri="{9D8B030D-6E8A-4147-A177-3AD203B41FA5}">
                      <a16:colId xmlns:a16="http://schemas.microsoft.com/office/drawing/2014/main" val="3076869713"/>
                    </a:ext>
                  </a:extLst>
                </a:gridCol>
                <a:gridCol w="927580">
                  <a:extLst>
                    <a:ext uri="{9D8B030D-6E8A-4147-A177-3AD203B41FA5}">
                      <a16:colId xmlns:a16="http://schemas.microsoft.com/office/drawing/2014/main" val="3736531596"/>
                    </a:ext>
                  </a:extLst>
                </a:gridCol>
                <a:gridCol w="952039">
                  <a:extLst>
                    <a:ext uri="{9D8B030D-6E8A-4147-A177-3AD203B41FA5}">
                      <a16:colId xmlns:a16="http://schemas.microsoft.com/office/drawing/2014/main" val="3081046797"/>
                    </a:ext>
                  </a:extLst>
                </a:gridCol>
                <a:gridCol w="810364">
                  <a:extLst>
                    <a:ext uri="{9D8B030D-6E8A-4147-A177-3AD203B41FA5}">
                      <a16:colId xmlns:a16="http://schemas.microsoft.com/office/drawing/2014/main" val="742009004"/>
                    </a:ext>
                  </a:extLst>
                </a:gridCol>
              </a:tblGrid>
              <a:tr h="216616">
                <a:tc>
                  <a:txBody>
                    <a:bodyPr/>
                    <a:lstStyle/>
                    <a:p>
                      <a:pPr algn="ctr"/>
                      <a:r>
                        <a:rPr lang="es-ES_tradnl" sz="1600" b="0" dirty="0"/>
                        <a:t>200</a:t>
                      </a:r>
                      <a:endParaRPr lang="es-ES" sz="1600" b="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s-ES_tradnl" sz="1600" b="0" dirty="0"/>
                        <a:t>0</a:t>
                      </a:r>
                      <a:endParaRPr lang="es-ES" sz="1600" b="0" dirty="0"/>
                    </a:p>
                  </a:txBody>
                  <a:tcPr>
                    <a:lnL w="12700" cap="flat" cmpd="sng" algn="ctr">
                      <a:solidFill>
                        <a:schemeClr val="tx2"/>
                      </a:solidFill>
                      <a:prstDash val="solid"/>
                      <a:round/>
                      <a:headEnd type="none" w="med" len="med"/>
                      <a:tailEnd type="none" w="med" len="med"/>
                    </a:lnL>
                    <a:lnB w="12700" cap="flat" cmpd="sng" algn="ctr">
                      <a:noFill/>
                      <a:prstDash val="solid"/>
                      <a:round/>
                      <a:headEnd type="none" w="med" len="med"/>
                      <a:tailEnd type="none" w="med" len="med"/>
                    </a:lnB>
                    <a:noFill/>
                  </a:tcPr>
                </a:tc>
                <a:tc>
                  <a:txBody>
                    <a:bodyPr/>
                    <a:lstStyle/>
                    <a:p>
                      <a:pPr algn="ctr"/>
                      <a:r>
                        <a:rPr lang="es-ES_tradnl" sz="1600" b="0" dirty="0"/>
                        <a:t>0</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1</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1</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0</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-1</a:t>
                      </a:r>
                      <a:endParaRPr lang="es-ES" sz="1600" b="0" dirty="0"/>
                    </a:p>
                  </a:txBody>
                  <a:tcPr>
                    <a:lnB w="12700" cap="flat" cmpd="sng" algn="ctr">
                      <a:noFill/>
                      <a:prstDash val="solid"/>
                      <a:round/>
                      <a:headEnd type="none" w="med" len="med"/>
                      <a:tailEnd type="none" w="med" len="med"/>
                    </a:lnB>
                    <a:noFill/>
                  </a:tcPr>
                </a:tc>
                <a:extLst>
                  <a:ext uri="{0D108BD9-81ED-4DB2-BD59-A6C34878D82A}">
                    <a16:rowId xmlns:a16="http://schemas.microsoft.com/office/drawing/2014/main" val="1481207711"/>
                  </a:ext>
                </a:extLst>
              </a:tr>
              <a:tr h="283547">
                <a:tc>
                  <a:txBody>
                    <a:bodyPr/>
                    <a:lstStyle/>
                    <a:p>
                      <a:pPr algn="ctr"/>
                      <a:r>
                        <a:rPr lang="es-ES_tradnl" sz="1600" dirty="0"/>
                        <a:t>200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68694227"/>
                  </a:ext>
                </a:extLst>
              </a:tr>
              <a:tr h="283547">
                <a:tc>
                  <a:txBody>
                    <a:bodyPr/>
                    <a:lstStyle/>
                    <a:p>
                      <a:pPr algn="ctr"/>
                      <a:r>
                        <a:rPr lang="es-ES_tradnl" sz="1600" dirty="0"/>
                        <a:t>100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-2</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793674260"/>
                  </a:ext>
                </a:extLst>
              </a:tr>
              <a:tr h="283547">
                <a:tc>
                  <a:txBody>
                    <a:bodyPr/>
                    <a:lstStyle/>
                    <a:p>
                      <a:pPr algn="ctr"/>
                      <a:r>
                        <a:rPr lang="es-ES_tradnl" sz="1600" dirty="0"/>
                        <a:t>600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-2</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3</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384061724"/>
                  </a:ext>
                </a:extLst>
              </a:tr>
              <a:tr h="283547">
                <a:tc>
                  <a:txBody>
                    <a:bodyPr/>
                    <a:lstStyle/>
                    <a:p>
                      <a:pPr algn="ctr"/>
                      <a:r>
                        <a:rPr lang="es-ES_tradnl" sz="1600" dirty="0"/>
                        <a:t>-1.300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L w="12700" cap="flat" cmpd="sng" algn="ctr">
                      <a:solidFill>
                        <a:schemeClr val="tx2"/>
                      </a:solidFill>
                      <a:prstDash val="solid"/>
                      <a:round/>
                      <a:headEnd type="none" w="med" len="med"/>
                      <a:tailEnd type="none" w="med" len="med"/>
                    </a:lnL>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-0,5</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217252091"/>
                  </a:ext>
                </a:extLst>
              </a:tr>
            </a:tbl>
          </a:graphicData>
        </a:graphic>
      </p:graphicFrame>
      <p:sp>
        <p:nvSpPr>
          <p:cNvPr id="15" name="Elipse 14">
            <a:extLst>
              <a:ext uri="{FF2B5EF4-FFF2-40B4-BE49-F238E27FC236}">
                <a16:creationId xmlns:a16="http://schemas.microsoft.com/office/drawing/2014/main" id="{F5AAD9FF-2C38-42F3-859D-73C13EE90713}"/>
              </a:ext>
            </a:extLst>
          </p:cNvPr>
          <p:cNvSpPr/>
          <p:nvPr/>
        </p:nvSpPr>
        <p:spPr>
          <a:xfrm>
            <a:off x="6204327" y="2657220"/>
            <a:ext cx="432823" cy="284325"/>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40369247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Ejemplo: problema de cinturones (XI)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58</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ECB499C9-77B9-42C3-B079-28898B7E17EC}"/>
                  </a:ext>
                </a:extLst>
              </p:cNvPr>
              <p:cNvSpPr txBox="1"/>
              <p:nvPr/>
            </p:nvSpPr>
            <p:spPr>
              <a:xfrm>
                <a:off x="7162800" y="986219"/>
                <a:ext cx="2651110" cy="1292662"/>
              </a:xfrm>
              <a:prstGeom prst="rect">
                <a:avLst/>
              </a:prstGeom>
            </p:spPr>
            <p:style>
              <a:lnRef idx="2">
                <a:schemeClr val="accent6"/>
              </a:lnRef>
              <a:fillRef idx="1">
                <a:schemeClr val="lt1"/>
              </a:fillRef>
              <a:effectRef idx="0">
                <a:schemeClr val="accent6"/>
              </a:effectRef>
              <a:fontRef idx="minor">
                <a:schemeClr val="dk1"/>
              </a:fontRef>
            </p:style>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1400" b="0" i="1" smtClean="0">
                          <a:latin typeface="Cambria Math" panose="02040503050406030204" pitchFamily="18" charset="0"/>
                        </a:rPr>
                        <m:t>𝑚𝑖</m:t>
                      </m:r>
                      <m:r>
                        <a:rPr lang="es-ES_tradnl" sz="1400" b="0" i="1" smtClean="0">
                          <a:latin typeface="Cambria Math" panose="02040503050406030204" pitchFamily="18" charset="0"/>
                        </a:rPr>
                        <m:t>𝑛</m:t>
                      </m:r>
                      <m:r>
                        <a:rPr lang="es-ES_tradnl" sz="1400" b="0" i="1" smtClean="0">
                          <a:latin typeface="Cambria Math" panose="02040503050406030204" pitchFamily="18" charset="0"/>
                        </a:rPr>
                        <m:t> −2</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−1,5 </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oMath>
                  </m:oMathPara>
                </a14:m>
                <a:endParaRPr lang="es-ES_tradnl" sz="1400" b="0" dirty="0"/>
              </a:p>
              <a:p>
                <a:pPr/>
                <a14:m>
                  <m:oMathPara xmlns:m="http://schemas.openxmlformats.org/officeDocument/2006/math">
                    <m:oMathParaPr>
                      <m:jc m:val="centerGroup"/>
                    </m:oMathParaPr>
                    <m:oMath xmlns:m="http://schemas.openxmlformats.org/officeDocument/2006/math">
                      <m:r>
                        <a:rPr lang="es-ES_tradnl" sz="1400" b="0" i="1" smtClean="0">
                          <a:latin typeface="Cambria Math" panose="02040503050406030204" pitchFamily="18" charset="0"/>
                        </a:rPr>
                        <m:t>𝑠</m:t>
                      </m:r>
                      <m:r>
                        <a:rPr lang="es-ES_tradnl" sz="1400" b="0" i="1" smtClean="0">
                          <a:latin typeface="Cambria Math" panose="02040503050406030204" pitchFamily="18" charset="0"/>
                        </a:rPr>
                        <m:t>.</m:t>
                      </m:r>
                      <m:r>
                        <a:rPr lang="es-ES" sz="1400" b="0" i="1" smtClean="0">
                          <a:latin typeface="Cambria Math" panose="02040503050406030204" pitchFamily="18" charset="0"/>
                        </a:rPr>
                        <m:t>𝑡</m:t>
                      </m:r>
                      <m:r>
                        <a:rPr lang="es-ES" sz="1400" b="0" i="1" smtClean="0">
                          <a:latin typeface="Cambria Math" panose="02040503050406030204" pitchFamily="18" charset="0"/>
                        </a:rPr>
                        <m:t>. </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3</m:t>
                          </m:r>
                        </m:sub>
                      </m:sSub>
                      <m:r>
                        <a:rPr lang="es-ES_tradnl" sz="1400" b="0" i="1" smtClean="0">
                          <a:latin typeface="Cambria Math" panose="02040503050406030204" pitchFamily="18" charset="0"/>
                        </a:rPr>
                        <m:t>= 800</m:t>
                      </m:r>
                    </m:oMath>
                  </m:oMathPara>
                </a14:m>
                <a:endParaRPr lang="es-ES_tradnl" sz="1400" b="0" dirty="0"/>
              </a:p>
              <a:p>
                <a:pPr algn="ctr"/>
                <a14:m>
                  <m:oMathPara xmlns:m="http://schemas.openxmlformats.org/officeDocument/2006/math">
                    <m:oMathParaPr>
                      <m:jc m:val="centerGroup"/>
                    </m:oMathParaPr>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4</m:t>
                          </m:r>
                        </m:sub>
                      </m:sSub>
                      <m:r>
                        <a:rPr lang="es-ES_tradnl" sz="1400" b="0" i="1" smtClean="0">
                          <a:latin typeface="Cambria Math" panose="02040503050406030204" pitchFamily="18" charset="0"/>
                        </a:rPr>
                        <m:t>=400</m:t>
                      </m:r>
                    </m:oMath>
                  </m:oMathPara>
                </a14:m>
                <a:endParaRPr lang="es-ES" sz="1400" dirty="0"/>
              </a:p>
              <a:p>
                <a:pPr algn="ctr"/>
                <a14:m>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5</m:t>
                        </m:r>
                      </m:sub>
                    </m:sSub>
                    <m:r>
                      <a:rPr lang="es-ES_tradnl" sz="1400" b="0" i="1" smtClean="0">
                        <a:latin typeface="Cambria Math" panose="02040503050406030204" pitchFamily="18" charset="0"/>
                      </a:rPr>
                      <m:t>= 70</m:t>
                    </m:r>
                    <m:r>
                      <a:rPr lang="es-ES" sz="1400" b="0" i="1" smtClean="0">
                        <a:latin typeface="Cambria Math" panose="02040503050406030204" pitchFamily="18" charset="0"/>
                      </a:rPr>
                      <m:t>0</m:t>
                    </m:r>
                  </m:oMath>
                </a14:m>
                <a:r>
                  <a:rPr lang="es-ES" sz="1400" dirty="0"/>
                  <a:t> </a:t>
                </a:r>
              </a:p>
              <a:p>
                <a:r>
                  <a:rPr lang="es-ES" sz="1400" dirty="0"/>
                  <a:t>	</a:t>
                </a:r>
                <a14:m>
                  <m:oMath xmlns:m="http://schemas.openxmlformats.org/officeDocument/2006/math">
                    <m:r>
                      <a:rPr lang="es-ES_tradnl" sz="1400" b="0" i="1" smtClean="0">
                        <a:latin typeface="Cambria Math" panose="02040503050406030204" pitchFamily="18" charset="0"/>
                      </a:rPr>
                      <m:t>2</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1</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2</m:t>
                        </m:r>
                      </m:sub>
                    </m:sSub>
                    <m:r>
                      <a:rPr lang="es-ES_tradnl" sz="1400" b="0" i="1" smtClean="0">
                        <a:latin typeface="Cambria Math" panose="02040503050406030204" pitchFamily="18" charset="0"/>
                      </a:rPr>
                      <m:t>+</m:t>
                    </m:r>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6</m:t>
                        </m:r>
                      </m:sub>
                    </m:sSub>
                    <m:r>
                      <a:rPr lang="es-ES_tradnl" sz="1400" b="0" i="1" smtClean="0">
                        <a:latin typeface="Cambria Math" panose="02040503050406030204" pitchFamily="18" charset="0"/>
                      </a:rPr>
                      <m:t>=1000</m:t>
                    </m:r>
                  </m:oMath>
                </a14:m>
                <a:endParaRPr lang="es-ES_tradnl" sz="1400" b="0" dirty="0"/>
              </a:p>
              <a:p>
                <a:pPr algn="ctr"/>
                <a14:m>
                  <m:oMath xmlns:m="http://schemas.openxmlformats.org/officeDocument/2006/math">
                    <m:sSub>
                      <m:sSubPr>
                        <m:ctrlPr>
                          <a:rPr lang="es-ES_tradnl" sz="1400" b="0" i="1" smtClean="0">
                            <a:latin typeface="Cambria Math" panose="02040503050406030204" pitchFamily="18" charset="0"/>
                          </a:rPr>
                        </m:ctrlPr>
                      </m:sSubPr>
                      <m:e>
                        <m:r>
                          <a:rPr lang="es-ES_tradnl" sz="1400" b="0" i="1" smtClean="0">
                            <a:latin typeface="Cambria Math" panose="02040503050406030204" pitchFamily="18" charset="0"/>
                          </a:rPr>
                          <m:t>𝑥</m:t>
                        </m:r>
                      </m:e>
                      <m:sub>
                        <m:r>
                          <a:rPr lang="es-ES_tradnl" sz="1400" b="0" i="1" smtClean="0">
                            <a:latin typeface="Cambria Math" panose="02040503050406030204" pitchFamily="18" charset="0"/>
                          </a:rPr>
                          <m:t>𝑖</m:t>
                        </m:r>
                      </m:sub>
                    </m:sSub>
                    <m:r>
                      <a:rPr lang="es-ES_tradnl" sz="1400" b="0" i="1" smtClean="0">
                        <a:latin typeface="Cambria Math" panose="02040503050406030204" pitchFamily="18" charset="0"/>
                      </a:rPr>
                      <m:t>≥</m:t>
                    </m:r>
                    <m:r>
                      <a:rPr lang="es-ES" sz="1400" b="0" i="1" smtClean="0">
                        <a:latin typeface="Cambria Math" panose="02040503050406030204" pitchFamily="18" charset="0"/>
                      </a:rPr>
                      <m:t>0</m:t>
                    </m:r>
                  </m:oMath>
                </a14:m>
                <a:r>
                  <a:rPr lang="es-ES" sz="1400" dirty="0"/>
                  <a:t> </a:t>
                </a:r>
              </a:p>
            </p:txBody>
          </p:sp>
        </mc:Choice>
        <mc:Fallback xmlns="">
          <p:sp>
            <p:nvSpPr>
              <p:cNvPr id="10" name="CuadroTexto 9">
                <a:extLst>
                  <a:ext uri="{FF2B5EF4-FFF2-40B4-BE49-F238E27FC236}">
                    <a16:creationId xmlns:a16="http://schemas.microsoft.com/office/drawing/2014/main" id="{ECB499C9-77B9-42C3-B079-28898B7E17EC}"/>
                  </a:ext>
                </a:extLst>
              </p:cNvPr>
              <p:cNvSpPr txBox="1">
                <a:spLocks noRot="1" noChangeAspect="1" noMove="1" noResize="1" noEditPoints="1" noAdjustHandles="1" noChangeArrowheads="1" noChangeShapeType="1" noTextEdit="1"/>
              </p:cNvSpPr>
              <p:nvPr/>
            </p:nvSpPr>
            <p:spPr>
              <a:xfrm>
                <a:off x="7162800" y="986219"/>
                <a:ext cx="2651110" cy="1292662"/>
              </a:xfrm>
              <a:prstGeom prst="rect">
                <a:avLst/>
              </a:prstGeom>
              <a:blipFill>
                <a:blip r:embed="rId2"/>
                <a:stretch>
                  <a:fillRect b="-1389"/>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2E3CD44A-67C8-4820-A597-C5246EA2506E}"/>
                  </a:ext>
                </a:extLst>
              </p:cNvPr>
              <p:cNvSpPr txBox="1"/>
              <p:nvPr/>
            </p:nvSpPr>
            <p:spPr>
              <a:xfrm>
                <a:off x="2296949" y="1106735"/>
                <a:ext cx="2351322"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_tradnl" dirty="0"/>
                  <a:t>{</a:t>
                </a:r>
                <a14:m>
                  <m:oMath xmlns:m="http://schemas.openxmlformats.org/officeDocument/2006/math">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 b="0" i="1" smtClean="0">
                            <a:latin typeface="Cambria Math" panose="02040503050406030204" pitchFamily="18" charset="0"/>
                          </a:rPr>
                          <m:t>4</m:t>
                        </m:r>
                      </m:sub>
                    </m:sSub>
                    <m:r>
                      <a:rPr lang="es-ES_tradnl"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 b="0" i="1" smtClean="0">
                            <a:latin typeface="Cambria Math" panose="02040503050406030204" pitchFamily="18" charset="0"/>
                          </a:rPr>
                          <m:t>1</m:t>
                        </m:r>
                      </m:sub>
                    </m:sSub>
                    <m:r>
                      <a:rPr lang="es-ES_tradnl" b="0" i="1" smtClean="0">
                        <a:latin typeface="Cambria Math" panose="02040503050406030204" pitchFamily="18" charset="0"/>
                      </a:rPr>
                      <m:t>,</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_tradnl" b="0" i="1" smtClean="0">
                            <a:latin typeface="Cambria Math" panose="02040503050406030204" pitchFamily="18" charset="0"/>
                          </a:rPr>
                          <m:t>5</m:t>
                        </m:r>
                      </m:sub>
                    </m:sSub>
                    <m:r>
                      <a:rPr lang="es-ES_tradnl" b="0" i="1" smtClean="0">
                        <a:latin typeface="Cambria Math" panose="02040503050406030204" pitchFamily="18" charset="0"/>
                      </a:rPr>
                      <m:t>, </m:t>
                    </m:r>
                    <m:sSub>
                      <m:sSubPr>
                        <m:ctrlPr>
                          <a:rPr lang="es-ES_tradnl" b="0" i="1" smtClean="0">
                            <a:latin typeface="Cambria Math" panose="02040503050406030204" pitchFamily="18" charset="0"/>
                          </a:rPr>
                        </m:ctrlPr>
                      </m:sSubPr>
                      <m:e>
                        <m:r>
                          <a:rPr lang="es-ES_tradnl" b="0" i="1" smtClean="0">
                            <a:latin typeface="Cambria Math" panose="02040503050406030204" pitchFamily="18" charset="0"/>
                          </a:rPr>
                          <m:t>𝑎</m:t>
                        </m:r>
                      </m:e>
                      <m:sub>
                        <m:r>
                          <a:rPr lang="es-ES" b="0" i="1" smtClean="0">
                            <a:latin typeface="Cambria Math" panose="02040503050406030204" pitchFamily="18" charset="0"/>
                          </a:rPr>
                          <m:t>2</m:t>
                        </m:r>
                      </m:sub>
                    </m:sSub>
                  </m:oMath>
                </a14:m>
                <a:r>
                  <a:rPr lang="es-ES_tradnl" dirty="0"/>
                  <a:t>} S.L.I.</a:t>
                </a:r>
                <a:endParaRPr lang="es-ES" dirty="0"/>
              </a:p>
            </p:txBody>
          </p:sp>
        </mc:Choice>
        <mc:Fallback xmlns="">
          <p:sp>
            <p:nvSpPr>
              <p:cNvPr id="29" name="CuadroTexto 28">
                <a:extLst>
                  <a:ext uri="{FF2B5EF4-FFF2-40B4-BE49-F238E27FC236}">
                    <a16:creationId xmlns:a16="http://schemas.microsoft.com/office/drawing/2014/main" id="{2E3CD44A-67C8-4820-A597-C5246EA2506E}"/>
                  </a:ext>
                </a:extLst>
              </p:cNvPr>
              <p:cNvSpPr txBox="1">
                <a:spLocks noRot="1" noChangeAspect="1" noMove="1" noResize="1" noEditPoints="1" noAdjustHandles="1" noChangeArrowheads="1" noChangeShapeType="1" noTextEdit="1"/>
              </p:cNvSpPr>
              <p:nvPr/>
            </p:nvSpPr>
            <p:spPr>
              <a:xfrm>
                <a:off x="2296949" y="1106735"/>
                <a:ext cx="2351322" cy="369332"/>
              </a:xfrm>
              <a:prstGeom prst="rect">
                <a:avLst/>
              </a:prstGeom>
              <a:blipFill>
                <a:blip r:embed="rId3"/>
                <a:stretch>
                  <a:fillRect l="-1795" t="-6250" b="-21875"/>
                </a:stretch>
              </a:blipFill>
            </p:spPr>
            <p:txBody>
              <a:bodyPr/>
              <a:lstStyle/>
              <a:p>
                <a:r>
                  <a:rPr lang="es-ES">
                    <a:noFill/>
                  </a:rPr>
                  <a:t> </a:t>
                </a:r>
              </a:p>
            </p:txBody>
          </p:sp>
        </mc:Fallback>
      </mc:AlternateContent>
      <p:sp>
        <p:nvSpPr>
          <p:cNvPr id="30" name="CuadroTexto 29">
            <a:extLst>
              <a:ext uri="{FF2B5EF4-FFF2-40B4-BE49-F238E27FC236}">
                <a16:creationId xmlns:a16="http://schemas.microsoft.com/office/drawing/2014/main" id="{5F6FD733-7E68-4A59-8931-74D9E9A9AF2A}"/>
              </a:ext>
            </a:extLst>
          </p:cNvPr>
          <p:cNvSpPr txBox="1"/>
          <p:nvPr/>
        </p:nvSpPr>
        <p:spPr>
          <a:xfrm>
            <a:off x="2070202" y="1861196"/>
            <a:ext cx="2883538"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_tradnl" sz="1600" dirty="0"/>
              <a:t>(200,600, 0,200,100,0) S.B.F.</a:t>
            </a:r>
            <a:endParaRPr lang="es-ES" sz="1600" dirty="0"/>
          </a:p>
        </p:txBody>
      </p:sp>
      <mc:AlternateContent xmlns:mc="http://schemas.openxmlformats.org/markup-compatibility/2006" xmlns:a14="http://schemas.microsoft.com/office/drawing/2010/main">
        <mc:Choice Requires="a14">
          <p:sp>
            <p:nvSpPr>
              <p:cNvPr id="16" name="CuadroTexto 15">
                <a:extLst>
                  <a:ext uri="{FF2B5EF4-FFF2-40B4-BE49-F238E27FC236}">
                    <a16:creationId xmlns:a16="http://schemas.microsoft.com/office/drawing/2014/main" id="{8E379089-0BDF-4DA2-A899-710110BDDDC3}"/>
                  </a:ext>
                </a:extLst>
              </p:cNvPr>
              <p:cNvSpPr txBox="1"/>
              <p:nvPr/>
            </p:nvSpPr>
            <p:spPr>
              <a:xfrm>
                <a:off x="838200" y="4413845"/>
                <a:ext cx="8443055" cy="160043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s-ES_tradnl" sz="1600" dirty="0"/>
                  <a:t>No hay costos indirectos positivos, no podemos mejorar la solución.</a:t>
                </a:r>
              </a:p>
              <a:p>
                <a:endParaRPr lang="es-ES" sz="1600" dirty="0"/>
              </a:p>
              <a:p>
                <a:r>
                  <a:rPr lang="es-ES_tradnl" sz="1600" dirty="0"/>
                  <a:t>{</a:t>
                </a:r>
                <a14:m>
                  <m:oMath xmlns:m="http://schemas.openxmlformats.org/officeDocument/2006/math">
                    <m:sSub>
                      <m:sSubPr>
                        <m:ctrlPr>
                          <a:rPr lang="es-ES_tradnl" sz="1600" b="0" i="1" smtClean="0">
                            <a:latin typeface="Cambria Math" panose="02040503050406030204" pitchFamily="18" charset="0"/>
                          </a:rPr>
                        </m:ctrlPr>
                      </m:sSubPr>
                      <m:e>
                        <m:r>
                          <a:rPr lang="es-ES_tradnl" sz="1600" b="0" i="1" smtClean="0">
                            <a:latin typeface="Cambria Math" panose="02040503050406030204" pitchFamily="18" charset="0"/>
                          </a:rPr>
                          <m:t>𝑎</m:t>
                        </m:r>
                      </m:e>
                      <m:sub>
                        <m:r>
                          <a:rPr lang="es-ES_tradnl" sz="1600" b="0" i="1" smtClean="0">
                            <a:latin typeface="Cambria Math" panose="02040503050406030204" pitchFamily="18" charset="0"/>
                          </a:rPr>
                          <m:t>4</m:t>
                        </m:r>
                      </m:sub>
                    </m:sSub>
                    <m:r>
                      <a:rPr lang="es-ES_tradnl" sz="1600" b="0" i="1" smtClean="0">
                        <a:latin typeface="Cambria Math" panose="02040503050406030204" pitchFamily="18" charset="0"/>
                      </a:rPr>
                      <m:t>, </m:t>
                    </m:r>
                    <m:sSub>
                      <m:sSubPr>
                        <m:ctrlPr>
                          <a:rPr lang="es-ES_tradnl" sz="1600" b="0" i="1" smtClean="0">
                            <a:latin typeface="Cambria Math" panose="02040503050406030204" pitchFamily="18" charset="0"/>
                          </a:rPr>
                        </m:ctrlPr>
                      </m:sSubPr>
                      <m:e>
                        <m:r>
                          <a:rPr lang="es-ES_tradnl" sz="1600" b="0" i="1" smtClean="0">
                            <a:latin typeface="Cambria Math" panose="02040503050406030204" pitchFamily="18" charset="0"/>
                          </a:rPr>
                          <m:t>𝑎</m:t>
                        </m:r>
                      </m:e>
                      <m:sub>
                        <m:r>
                          <a:rPr lang="es-ES_tradnl" sz="1600" b="0" i="1" smtClean="0">
                            <a:latin typeface="Cambria Math" panose="02040503050406030204" pitchFamily="18" charset="0"/>
                          </a:rPr>
                          <m:t>1</m:t>
                        </m:r>
                      </m:sub>
                    </m:sSub>
                    <m:r>
                      <a:rPr lang="es-ES_tradnl" sz="1600" b="0" i="1" smtClean="0">
                        <a:latin typeface="Cambria Math" panose="02040503050406030204" pitchFamily="18" charset="0"/>
                      </a:rPr>
                      <m:t>,</m:t>
                    </m:r>
                    <m:sSub>
                      <m:sSubPr>
                        <m:ctrlPr>
                          <a:rPr lang="es-ES_tradnl" sz="1600" b="0" i="1" smtClean="0">
                            <a:latin typeface="Cambria Math" panose="02040503050406030204" pitchFamily="18" charset="0"/>
                          </a:rPr>
                        </m:ctrlPr>
                      </m:sSubPr>
                      <m:e>
                        <m:r>
                          <a:rPr lang="es-ES_tradnl" sz="1600" b="0" i="1" smtClean="0">
                            <a:latin typeface="Cambria Math" panose="02040503050406030204" pitchFamily="18" charset="0"/>
                          </a:rPr>
                          <m:t>𝑎</m:t>
                        </m:r>
                      </m:e>
                      <m:sub>
                        <m:r>
                          <a:rPr lang="es-ES_tradnl" sz="1600" b="0" i="1" smtClean="0">
                            <a:latin typeface="Cambria Math" panose="02040503050406030204" pitchFamily="18" charset="0"/>
                          </a:rPr>
                          <m:t>5</m:t>
                        </m:r>
                      </m:sub>
                    </m:sSub>
                    <m:r>
                      <a:rPr lang="es-ES_tradnl" sz="1600" b="0" i="1" smtClean="0">
                        <a:latin typeface="Cambria Math" panose="02040503050406030204" pitchFamily="18" charset="0"/>
                      </a:rPr>
                      <m:t>, </m:t>
                    </m:r>
                    <m:sSub>
                      <m:sSubPr>
                        <m:ctrlPr>
                          <a:rPr lang="es-ES_tradnl" sz="1600" b="0" i="1" smtClean="0">
                            <a:latin typeface="Cambria Math" panose="02040503050406030204" pitchFamily="18" charset="0"/>
                          </a:rPr>
                        </m:ctrlPr>
                      </m:sSubPr>
                      <m:e>
                        <m:r>
                          <a:rPr lang="es-ES_tradnl" sz="1600" b="0" i="1" smtClean="0">
                            <a:latin typeface="Cambria Math" panose="02040503050406030204" pitchFamily="18" charset="0"/>
                          </a:rPr>
                          <m:t>𝑎</m:t>
                        </m:r>
                      </m:e>
                      <m:sub>
                        <m:r>
                          <a:rPr lang="es-ES_tradnl" sz="1600" b="0" i="1" smtClean="0">
                            <a:latin typeface="Cambria Math" panose="02040503050406030204" pitchFamily="18" charset="0"/>
                          </a:rPr>
                          <m:t>2</m:t>
                        </m:r>
                      </m:sub>
                    </m:sSub>
                  </m:oMath>
                </a14:m>
                <a:r>
                  <a:rPr lang="es-ES_tradnl" sz="1600" dirty="0"/>
                  <a:t>} base.  La solución posible básica es:</a:t>
                </a:r>
              </a:p>
              <a:p>
                <a:r>
                  <a:rPr lang="es-ES_tradnl" sz="1600" dirty="0"/>
                  <a:t> </a:t>
                </a:r>
              </a:p>
              <a:p>
                <a:pPr algn="ctr"/>
                <a14:m>
                  <m:oMathPara xmlns:m="http://schemas.openxmlformats.org/officeDocument/2006/math">
                    <m:oMathParaPr>
                      <m:jc m:val="centerGroup"/>
                    </m:oMathParaPr>
                    <m:oMath xmlns:m="http://schemas.openxmlformats.org/officeDocument/2006/math">
                      <m:r>
                        <a:rPr lang="es-ES_tradnl" sz="1600" i="1" dirty="0" smtClean="0">
                          <a:latin typeface="Cambria Math" panose="02040503050406030204" pitchFamily="18" charset="0"/>
                        </a:rPr>
                        <m:t>𝑋</m:t>
                      </m:r>
                      <m:r>
                        <a:rPr lang="es-ES_tradnl" sz="1600" i="1" dirty="0" smtClean="0">
                          <a:latin typeface="Cambria Math" panose="02040503050406030204" pitchFamily="18" charset="0"/>
                        </a:rPr>
                        <m:t> = </m:t>
                      </m:r>
                      <m:d>
                        <m:dPr>
                          <m:ctrlPr>
                            <a:rPr lang="es-ES_tradnl" sz="1600" i="1" dirty="0" smtClean="0">
                              <a:latin typeface="Cambria Math" panose="02040503050406030204" pitchFamily="18" charset="0"/>
                            </a:rPr>
                          </m:ctrlPr>
                        </m:dPr>
                        <m:e>
                          <m:r>
                            <a:rPr lang="es-ES_tradnl" sz="1600" i="1" dirty="0" smtClean="0">
                              <a:latin typeface="Cambria Math" panose="02040503050406030204" pitchFamily="18" charset="0"/>
                            </a:rPr>
                            <m:t>200,600,0,200,100,0</m:t>
                          </m:r>
                        </m:e>
                      </m:d>
                      <m:r>
                        <a:rPr lang="es-ES_tradnl" sz="1600" b="0" i="1" dirty="0" smtClean="0">
                          <a:latin typeface="Cambria Math" panose="02040503050406030204" pitchFamily="18" charset="0"/>
                        </a:rPr>
                        <m:t>⇒</m:t>
                      </m:r>
                      <m:d>
                        <m:dPr>
                          <m:ctrlPr>
                            <a:rPr lang="es-ES_tradnl" sz="1600" b="1" i="1" dirty="0" smtClean="0">
                              <a:solidFill>
                                <a:srgbClr val="C00000"/>
                              </a:solidFill>
                              <a:latin typeface="Cambria Math" panose="02040503050406030204" pitchFamily="18" charset="0"/>
                            </a:rPr>
                          </m:ctrlPr>
                        </m:dPr>
                        <m:e>
                          <m:r>
                            <a:rPr lang="es-ES_tradnl" sz="1600" b="1" i="1" dirty="0" smtClean="0">
                              <a:solidFill>
                                <a:srgbClr val="C00000"/>
                              </a:solidFill>
                              <a:latin typeface="Cambria Math" panose="02040503050406030204" pitchFamily="18" charset="0"/>
                            </a:rPr>
                            <m:t>𝟐𝟎𝟎</m:t>
                          </m:r>
                          <m:r>
                            <a:rPr lang="es-ES_tradnl" sz="1600" b="1" i="1" dirty="0" smtClean="0">
                              <a:solidFill>
                                <a:srgbClr val="C00000"/>
                              </a:solidFill>
                              <a:latin typeface="Cambria Math" panose="02040503050406030204" pitchFamily="18" charset="0"/>
                            </a:rPr>
                            <m:t>,</m:t>
                          </m:r>
                          <m:r>
                            <a:rPr lang="es-ES_tradnl" sz="1600" b="1" i="1" dirty="0" smtClean="0">
                              <a:solidFill>
                                <a:srgbClr val="C00000"/>
                              </a:solidFill>
                              <a:latin typeface="Cambria Math" panose="02040503050406030204" pitchFamily="18" charset="0"/>
                            </a:rPr>
                            <m:t>𝟔𝟎𝟎</m:t>
                          </m:r>
                        </m:e>
                      </m:d>
                      <m:r>
                        <a:rPr lang="es-ES_tradnl" sz="1600" b="1" i="1" dirty="0" smtClean="0">
                          <a:solidFill>
                            <a:srgbClr val="C00000"/>
                          </a:solidFill>
                          <a:latin typeface="Cambria Math" panose="02040503050406030204" pitchFamily="18" charset="0"/>
                        </a:rPr>
                        <m:t> </m:t>
                      </m:r>
                      <m:r>
                        <a:rPr lang="es-ES_tradnl" sz="1600" b="1" i="1" dirty="0" smtClean="0">
                          <a:solidFill>
                            <a:srgbClr val="C00000"/>
                          </a:solidFill>
                          <a:latin typeface="Cambria Math" panose="02040503050406030204" pitchFamily="18" charset="0"/>
                        </a:rPr>
                        <m:t>𝒆𝒔</m:t>
                      </m:r>
                      <m:r>
                        <a:rPr lang="es-ES_tradnl" sz="1600" b="1" i="1" dirty="0" smtClean="0">
                          <a:solidFill>
                            <a:srgbClr val="C00000"/>
                          </a:solidFill>
                          <a:latin typeface="Cambria Math" panose="02040503050406030204" pitchFamily="18" charset="0"/>
                        </a:rPr>
                        <m:t> </m:t>
                      </m:r>
                      <m:r>
                        <a:rPr lang="es-ES_tradnl" sz="1600" b="1" i="1" dirty="0" smtClean="0">
                          <a:solidFill>
                            <a:srgbClr val="C00000"/>
                          </a:solidFill>
                          <a:latin typeface="Cambria Math" panose="02040503050406030204" pitchFamily="18" charset="0"/>
                        </a:rPr>
                        <m:t>𝒔𝒐𝒍𝒖𝒄𝒊</m:t>
                      </m:r>
                      <m:r>
                        <a:rPr lang="es-ES_tradnl" sz="1600" b="1" i="1" dirty="0" smtClean="0">
                          <a:solidFill>
                            <a:srgbClr val="C00000"/>
                          </a:solidFill>
                          <a:latin typeface="Cambria Math" panose="02040503050406030204" pitchFamily="18" charset="0"/>
                        </a:rPr>
                        <m:t>ó</m:t>
                      </m:r>
                      <m:r>
                        <a:rPr lang="es-ES_tradnl" sz="1600" b="1" i="1" dirty="0" smtClean="0">
                          <a:solidFill>
                            <a:srgbClr val="C00000"/>
                          </a:solidFill>
                          <a:latin typeface="Cambria Math" panose="02040503050406030204" pitchFamily="18" charset="0"/>
                        </a:rPr>
                        <m:t>𝒏</m:t>
                      </m:r>
                      <m:r>
                        <a:rPr lang="es-ES_tradnl" sz="1600" b="1" i="1" dirty="0" smtClean="0">
                          <a:solidFill>
                            <a:srgbClr val="C00000"/>
                          </a:solidFill>
                          <a:latin typeface="Cambria Math" panose="02040503050406030204" pitchFamily="18" charset="0"/>
                        </a:rPr>
                        <m:t> ó</m:t>
                      </m:r>
                      <m:r>
                        <a:rPr lang="es-ES_tradnl" sz="1600" b="1" i="1" dirty="0" smtClean="0">
                          <a:solidFill>
                            <a:srgbClr val="C00000"/>
                          </a:solidFill>
                          <a:latin typeface="Cambria Math" panose="02040503050406030204" pitchFamily="18" charset="0"/>
                        </a:rPr>
                        <m:t>𝒑𝒕𝒊𝒎𝒂</m:t>
                      </m:r>
                    </m:oMath>
                  </m:oMathPara>
                </a14:m>
                <a:endParaRPr lang="es-ES_tradnl" sz="1600" b="1" dirty="0"/>
              </a:p>
              <a:p>
                <a:endParaRPr lang="es-ES_tradnl" dirty="0"/>
              </a:p>
            </p:txBody>
          </p:sp>
        </mc:Choice>
        <mc:Fallback xmlns="">
          <p:sp>
            <p:nvSpPr>
              <p:cNvPr id="16" name="CuadroTexto 15">
                <a:extLst>
                  <a:ext uri="{FF2B5EF4-FFF2-40B4-BE49-F238E27FC236}">
                    <a16:creationId xmlns:a16="http://schemas.microsoft.com/office/drawing/2014/main" id="{8E379089-0BDF-4DA2-A899-710110BDDDC3}"/>
                  </a:ext>
                </a:extLst>
              </p:cNvPr>
              <p:cNvSpPr txBox="1">
                <a:spLocks noRot="1" noChangeAspect="1" noMove="1" noResize="1" noEditPoints="1" noAdjustHandles="1" noChangeArrowheads="1" noChangeShapeType="1" noTextEdit="1"/>
              </p:cNvSpPr>
              <p:nvPr/>
            </p:nvSpPr>
            <p:spPr>
              <a:xfrm>
                <a:off x="838200" y="4413845"/>
                <a:ext cx="8443055" cy="1600438"/>
              </a:xfrm>
              <a:prstGeom prst="rect">
                <a:avLst/>
              </a:prstGeom>
              <a:blipFill>
                <a:blip r:embed="rId4"/>
                <a:stretch>
                  <a:fillRect l="-288" t="-375"/>
                </a:stretch>
              </a:blipFill>
            </p:spPr>
            <p:txBody>
              <a:bodyPr/>
              <a:lstStyle/>
              <a:p>
                <a:r>
                  <a:rPr lang="es-ES">
                    <a:noFill/>
                  </a:rPr>
                  <a:t> </a:t>
                </a:r>
              </a:p>
            </p:txBody>
          </p:sp>
        </mc:Fallback>
      </mc:AlternateContent>
      <p:graphicFrame>
        <p:nvGraphicFramePr>
          <p:cNvPr id="17" name="Tabla 4">
            <a:extLst>
              <a:ext uri="{FF2B5EF4-FFF2-40B4-BE49-F238E27FC236}">
                <a16:creationId xmlns:a16="http://schemas.microsoft.com/office/drawing/2014/main" id="{9FBDB191-F50E-4D7D-89FB-1F738E3462AE}"/>
              </a:ext>
            </a:extLst>
          </p:cNvPr>
          <p:cNvGraphicFramePr>
            <a:graphicFrameLocks noGrp="1"/>
          </p:cNvGraphicFramePr>
          <p:nvPr>
            <p:extLst>
              <p:ext uri="{D42A27DB-BD31-4B8C-83A1-F6EECF244321}">
                <p14:modId xmlns:p14="http://schemas.microsoft.com/office/powerpoint/2010/main" val="971005205"/>
              </p:ext>
            </p:extLst>
          </p:nvPr>
        </p:nvGraphicFramePr>
        <p:xfrm>
          <a:off x="1196556" y="2428995"/>
          <a:ext cx="7512887" cy="1676400"/>
        </p:xfrm>
        <a:graphic>
          <a:graphicData uri="http://schemas.openxmlformats.org/drawingml/2006/table">
            <a:tbl>
              <a:tblPr firstRow="1" bandRow="1">
                <a:tableStyleId>{3B4B98B0-60AC-42C2-AFA5-B58CD77FA1E5}</a:tableStyleId>
              </a:tblPr>
              <a:tblGrid>
                <a:gridCol w="1116566">
                  <a:extLst>
                    <a:ext uri="{9D8B030D-6E8A-4147-A177-3AD203B41FA5}">
                      <a16:colId xmlns:a16="http://schemas.microsoft.com/office/drawing/2014/main" val="147390684"/>
                    </a:ext>
                  </a:extLst>
                </a:gridCol>
                <a:gridCol w="1323563">
                  <a:extLst>
                    <a:ext uri="{9D8B030D-6E8A-4147-A177-3AD203B41FA5}">
                      <a16:colId xmlns:a16="http://schemas.microsoft.com/office/drawing/2014/main" val="1000433724"/>
                    </a:ext>
                  </a:extLst>
                </a:gridCol>
                <a:gridCol w="1092921">
                  <a:extLst>
                    <a:ext uri="{9D8B030D-6E8A-4147-A177-3AD203B41FA5}">
                      <a16:colId xmlns:a16="http://schemas.microsoft.com/office/drawing/2014/main" val="3455778197"/>
                    </a:ext>
                  </a:extLst>
                </a:gridCol>
                <a:gridCol w="1289854">
                  <a:extLst>
                    <a:ext uri="{9D8B030D-6E8A-4147-A177-3AD203B41FA5}">
                      <a16:colId xmlns:a16="http://schemas.microsoft.com/office/drawing/2014/main" val="3076869713"/>
                    </a:ext>
                  </a:extLst>
                </a:gridCol>
                <a:gridCol w="927580">
                  <a:extLst>
                    <a:ext uri="{9D8B030D-6E8A-4147-A177-3AD203B41FA5}">
                      <a16:colId xmlns:a16="http://schemas.microsoft.com/office/drawing/2014/main" val="3736531596"/>
                    </a:ext>
                  </a:extLst>
                </a:gridCol>
                <a:gridCol w="952039">
                  <a:extLst>
                    <a:ext uri="{9D8B030D-6E8A-4147-A177-3AD203B41FA5}">
                      <a16:colId xmlns:a16="http://schemas.microsoft.com/office/drawing/2014/main" val="3081046797"/>
                    </a:ext>
                  </a:extLst>
                </a:gridCol>
                <a:gridCol w="810364">
                  <a:extLst>
                    <a:ext uri="{9D8B030D-6E8A-4147-A177-3AD203B41FA5}">
                      <a16:colId xmlns:a16="http://schemas.microsoft.com/office/drawing/2014/main" val="742009004"/>
                    </a:ext>
                  </a:extLst>
                </a:gridCol>
              </a:tblGrid>
              <a:tr h="216616">
                <a:tc>
                  <a:txBody>
                    <a:bodyPr/>
                    <a:lstStyle/>
                    <a:p>
                      <a:pPr algn="ctr"/>
                      <a:r>
                        <a:rPr lang="es-ES_tradnl" sz="1600" b="0" dirty="0"/>
                        <a:t>200</a:t>
                      </a:r>
                      <a:endParaRPr lang="es-ES" sz="1600" b="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pPr algn="ctr"/>
                      <a:r>
                        <a:rPr lang="es-ES_tradnl" sz="1600" b="0" dirty="0"/>
                        <a:t>0</a:t>
                      </a:r>
                      <a:endParaRPr lang="es-ES" sz="1600" b="0" dirty="0"/>
                    </a:p>
                  </a:txBody>
                  <a:tcPr>
                    <a:lnL w="12700" cap="flat" cmpd="sng" algn="ctr">
                      <a:solidFill>
                        <a:schemeClr val="tx2"/>
                      </a:solidFill>
                      <a:prstDash val="solid"/>
                      <a:round/>
                      <a:headEnd type="none" w="med" len="med"/>
                      <a:tailEnd type="none" w="med" len="med"/>
                    </a:lnL>
                    <a:lnB w="12700" cap="flat" cmpd="sng" algn="ctr">
                      <a:noFill/>
                      <a:prstDash val="solid"/>
                      <a:round/>
                      <a:headEnd type="none" w="med" len="med"/>
                      <a:tailEnd type="none" w="med" len="med"/>
                    </a:lnB>
                    <a:noFill/>
                  </a:tcPr>
                </a:tc>
                <a:tc>
                  <a:txBody>
                    <a:bodyPr/>
                    <a:lstStyle/>
                    <a:p>
                      <a:pPr algn="ctr"/>
                      <a:r>
                        <a:rPr lang="es-ES_tradnl" sz="1600" b="0" dirty="0"/>
                        <a:t>0</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1</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1</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0</a:t>
                      </a:r>
                      <a:endParaRPr lang="es-ES" sz="1600" b="0" dirty="0"/>
                    </a:p>
                  </a:txBody>
                  <a:tcPr>
                    <a:lnB w="12700" cap="flat" cmpd="sng" algn="ctr">
                      <a:noFill/>
                      <a:prstDash val="solid"/>
                      <a:round/>
                      <a:headEnd type="none" w="med" len="med"/>
                      <a:tailEnd type="none" w="med" len="med"/>
                    </a:lnB>
                    <a:noFill/>
                  </a:tcPr>
                </a:tc>
                <a:tc>
                  <a:txBody>
                    <a:bodyPr/>
                    <a:lstStyle/>
                    <a:p>
                      <a:pPr algn="ctr"/>
                      <a:r>
                        <a:rPr lang="es-ES_tradnl" sz="1600" b="0" dirty="0"/>
                        <a:t>-1</a:t>
                      </a:r>
                      <a:endParaRPr lang="es-ES" sz="1600" b="0" dirty="0"/>
                    </a:p>
                  </a:txBody>
                  <a:tcPr>
                    <a:lnB w="12700" cap="flat" cmpd="sng" algn="ctr">
                      <a:noFill/>
                      <a:prstDash val="solid"/>
                      <a:round/>
                      <a:headEnd type="none" w="med" len="med"/>
                      <a:tailEnd type="none" w="med" len="med"/>
                    </a:lnB>
                    <a:noFill/>
                  </a:tcPr>
                </a:tc>
                <a:extLst>
                  <a:ext uri="{0D108BD9-81ED-4DB2-BD59-A6C34878D82A}">
                    <a16:rowId xmlns:a16="http://schemas.microsoft.com/office/drawing/2014/main" val="1481207711"/>
                  </a:ext>
                </a:extLst>
              </a:tr>
              <a:tr h="283547">
                <a:tc>
                  <a:txBody>
                    <a:bodyPr/>
                    <a:lstStyle/>
                    <a:p>
                      <a:pPr algn="ctr"/>
                      <a:r>
                        <a:rPr lang="es-ES_tradnl" sz="1600" dirty="0"/>
                        <a:t>200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668694227"/>
                  </a:ext>
                </a:extLst>
              </a:tr>
              <a:tr h="283547">
                <a:tc>
                  <a:txBody>
                    <a:bodyPr/>
                    <a:lstStyle/>
                    <a:p>
                      <a:pPr algn="ctr"/>
                      <a:r>
                        <a:rPr lang="es-ES_tradnl" sz="1600" dirty="0"/>
                        <a:t>100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-2</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793674260"/>
                  </a:ext>
                </a:extLst>
              </a:tr>
              <a:tr h="283547">
                <a:tc>
                  <a:txBody>
                    <a:bodyPr/>
                    <a:lstStyle/>
                    <a:p>
                      <a:pPr algn="ctr"/>
                      <a:r>
                        <a:rPr lang="es-ES_tradnl" sz="1600" dirty="0"/>
                        <a:t>600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L w="12700" cap="flat" cmpd="sng" algn="ctr">
                      <a:solidFill>
                        <a:schemeClr val="tx2"/>
                      </a:solid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-2</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3</a:t>
                      </a:r>
                      <a:endParaRPr lang="es-ES" sz="1600" dirty="0"/>
                    </a:p>
                  </a:txBody>
                  <a:tcPr>
                    <a:lnT w="12700" cap="flat" cmpd="sng" algn="ctr">
                      <a:no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384061724"/>
                  </a:ext>
                </a:extLst>
              </a:tr>
              <a:tr h="283547">
                <a:tc>
                  <a:txBody>
                    <a:bodyPr/>
                    <a:lstStyle/>
                    <a:p>
                      <a:pPr algn="ctr"/>
                      <a:r>
                        <a:rPr lang="es-ES_tradnl" sz="1600" dirty="0"/>
                        <a:t>-1.300</a:t>
                      </a:r>
                      <a:endParaRPr lang="es-ES" sz="1600" dirty="0"/>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L w="12700" cap="flat" cmpd="sng" algn="ctr">
                      <a:solidFill>
                        <a:schemeClr val="tx2"/>
                      </a:solidFill>
                      <a:prstDash val="solid"/>
                      <a:round/>
                      <a:headEnd type="none" w="med" len="med"/>
                      <a:tailEnd type="none" w="med" len="med"/>
                    </a:lnL>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-1</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tc>
                  <a:txBody>
                    <a:bodyPr/>
                    <a:lstStyle/>
                    <a:p>
                      <a:pPr algn="ctr"/>
                      <a:r>
                        <a:rPr lang="es-ES_tradnl" sz="1600" dirty="0"/>
                        <a:t>-0,5</a:t>
                      </a:r>
                      <a:endParaRPr lang="es-ES" sz="1600" dirty="0"/>
                    </a:p>
                  </a:txBody>
                  <a:tcPr>
                    <a:lnT w="12700" cap="flat" cmpd="sng" algn="ctr">
                      <a:solidFill>
                        <a:schemeClr val="accent1">
                          <a:lumMod val="75000"/>
                        </a:schemeClr>
                      </a:solidFill>
                      <a:prstDash val="solid"/>
                      <a:round/>
                      <a:headEnd type="none" w="med" len="med"/>
                      <a:tailEnd type="none" w="med" len="med"/>
                    </a:lnT>
                    <a:lnB w="12700" cap="flat" cmpd="sng" algn="ctr">
                      <a:solidFill>
                        <a:schemeClr val="accent1">
                          <a:lumMod val="75000"/>
                        </a:schemeClr>
                      </a:solidFill>
                      <a:prstDash val="solid"/>
                      <a:round/>
                      <a:headEnd type="none" w="med" len="med"/>
                      <a:tailEnd type="none" w="med" len="med"/>
                    </a:lnB>
                    <a:noFill/>
                  </a:tcPr>
                </a:tc>
                <a:extLst>
                  <a:ext uri="{0D108BD9-81ED-4DB2-BD59-A6C34878D82A}">
                    <a16:rowId xmlns:a16="http://schemas.microsoft.com/office/drawing/2014/main" val="1217252091"/>
                  </a:ext>
                </a:extLst>
              </a:tr>
            </a:tbl>
          </a:graphicData>
        </a:graphic>
      </p:graphicFrame>
    </p:spTree>
    <p:extLst>
      <p:ext uri="{BB962C8B-B14F-4D97-AF65-F5344CB8AC3E}">
        <p14:creationId xmlns:p14="http://schemas.microsoft.com/office/powerpoint/2010/main" val="17067429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Ejercicio: golosinas</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59</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7" name="object 7">
            <a:extLst>
              <a:ext uri="{FF2B5EF4-FFF2-40B4-BE49-F238E27FC236}">
                <a16:creationId xmlns:a16="http://schemas.microsoft.com/office/drawing/2014/main" id="{FF868BB7-6F4F-42C5-80FE-8581642223E0}"/>
              </a:ext>
            </a:extLst>
          </p:cNvPr>
          <p:cNvSpPr txBox="1"/>
          <p:nvPr/>
        </p:nvSpPr>
        <p:spPr>
          <a:xfrm>
            <a:off x="457200" y="1219200"/>
            <a:ext cx="8611579" cy="1231106"/>
          </a:xfrm>
          <a:prstGeom prst="rect">
            <a:avLst/>
          </a:prstGeom>
        </p:spPr>
        <p:txBody>
          <a:bodyPr vert="horz" wrap="square" lIns="0" tIns="0" rIns="0" bIns="0" rtlCol="0">
            <a:spAutoFit/>
          </a:bodyPr>
          <a:lstStyle/>
          <a:p>
            <a:pPr>
              <a:spcBef>
                <a:spcPts val="40"/>
              </a:spcBef>
            </a:pPr>
            <a:r>
              <a:rPr lang="es-ES_tradnl" sz="1600" dirty="0">
                <a:cs typeface="Arial"/>
              </a:rPr>
              <a:t>Una compañía fabrica tres tipos de golosinas A, B y C. Cada golosina está hecha a base de azúcar y chocolate. En la siguiente tabla se exponen las composiciones, por unidad, de cada tipo de golosina y el beneficio, por unidad. La compañía dispone de 50 onzas de azúcar y 100 onzas de chocolate. </a:t>
            </a:r>
            <a:r>
              <a:rPr lang="es-ES_tradnl" sz="1600" b="1" dirty="0">
                <a:cs typeface="Arial"/>
              </a:rPr>
              <a:t>¿Qué cantidad de cada tipo de golosina debe fabricar la compañía para maximizar el beneficio total?</a:t>
            </a:r>
          </a:p>
        </p:txBody>
      </p:sp>
      <p:graphicFrame>
        <p:nvGraphicFramePr>
          <p:cNvPr id="41" name="Tabla 4">
            <a:extLst>
              <a:ext uri="{FF2B5EF4-FFF2-40B4-BE49-F238E27FC236}">
                <a16:creationId xmlns:a16="http://schemas.microsoft.com/office/drawing/2014/main" id="{CC49CDA5-4CAD-4DB7-96FF-CCF3D2DE491D}"/>
              </a:ext>
            </a:extLst>
          </p:cNvPr>
          <p:cNvGraphicFramePr>
            <a:graphicFrameLocks noGrp="1"/>
          </p:cNvGraphicFramePr>
          <p:nvPr>
            <p:extLst>
              <p:ext uri="{D42A27DB-BD31-4B8C-83A1-F6EECF244321}">
                <p14:modId xmlns:p14="http://schemas.microsoft.com/office/powerpoint/2010/main" val="260791616"/>
              </p:ext>
            </p:extLst>
          </p:nvPr>
        </p:nvGraphicFramePr>
        <p:xfrm>
          <a:off x="412883" y="2631756"/>
          <a:ext cx="8700212" cy="1848931"/>
        </p:xfrm>
        <a:graphic>
          <a:graphicData uri="http://schemas.openxmlformats.org/drawingml/2006/table">
            <a:tbl>
              <a:tblPr firstRow="1" bandRow="1">
                <a:tableStyleId>{68D230F3-CF80-4859-8CE7-A43EE81993B5}</a:tableStyleId>
              </a:tblPr>
              <a:tblGrid>
                <a:gridCol w="2175053">
                  <a:extLst>
                    <a:ext uri="{9D8B030D-6E8A-4147-A177-3AD203B41FA5}">
                      <a16:colId xmlns:a16="http://schemas.microsoft.com/office/drawing/2014/main" val="1000433724"/>
                    </a:ext>
                  </a:extLst>
                </a:gridCol>
                <a:gridCol w="2175053">
                  <a:extLst>
                    <a:ext uri="{9D8B030D-6E8A-4147-A177-3AD203B41FA5}">
                      <a16:colId xmlns:a16="http://schemas.microsoft.com/office/drawing/2014/main" val="3455778197"/>
                    </a:ext>
                  </a:extLst>
                </a:gridCol>
                <a:gridCol w="2175053">
                  <a:extLst>
                    <a:ext uri="{9D8B030D-6E8A-4147-A177-3AD203B41FA5}">
                      <a16:colId xmlns:a16="http://schemas.microsoft.com/office/drawing/2014/main" val="3076869713"/>
                    </a:ext>
                  </a:extLst>
                </a:gridCol>
                <a:gridCol w="2175053">
                  <a:extLst>
                    <a:ext uri="{9D8B030D-6E8A-4147-A177-3AD203B41FA5}">
                      <a16:colId xmlns:a16="http://schemas.microsoft.com/office/drawing/2014/main" val="3736531596"/>
                    </a:ext>
                  </a:extLst>
                </a:gridCol>
              </a:tblGrid>
              <a:tr h="420434">
                <a:tc>
                  <a:txBody>
                    <a:bodyPr/>
                    <a:lstStyle/>
                    <a:p>
                      <a:pPr algn="ctr"/>
                      <a:r>
                        <a:rPr lang="es-ES_tradnl" dirty="0"/>
                        <a:t>Tipo de golosina</a:t>
                      </a:r>
                      <a:endParaRPr lang="es-ES" dirty="0"/>
                    </a:p>
                  </a:txBody>
                  <a:tcPr/>
                </a:tc>
                <a:tc>
                  <a:txBody>
                    <a:bodyPr/>
                    <a:lstStyle/>
                    <a:p>
                      <a:pPr algn="ctr"/>
                      <a:r>
                        <a:rPr lang="es-ES_tradnl" dirty="0"/>
                        <a:t>Cantidad de azúcar</a:t>
                      </a:r>
                      <a:endParaRPr lang="es-ES" dirty="0"/>
                    </a:p>
                  </a:txBody>
                  <a:tcPr/>
                </a:tc>
                <a:tc>
                  <a:txBody>
                    <a:bodyPr/>
                    <a:lstStyle/>
                    <a:p>
                      <a:pPr algn="ctr"/>
                      <a:r>
                        <a:rPr lang="es-ES_tradnl" dirty="0"/>
                        <a:t>Cantidad de chocolate</a:t>
                      </a:r>
                      <a:endParaRPr lang="es-ES" dirty="0"/>
                    </a:p>
                  </a:txBody>
                  <a:tcPr/>
                </a:tc>
                <a:tc>
                  <a:txBody>
                    <a:bodyPr/>
                    <a:lstStyle/>
                    <a:p>
                      <a:pPr algn="ctr"/>
                      <a:r>
                        <a:rPr lang="es-ES_tradnl" dirty="0"/>
                        <a:t>Beneficio por unidad</a:t>
                      </a:r>
                      <a:endParaRPr lang="es-ES" dirty="0"/>
                    </a:p>
                  </a:txBody>
                  <a:tcPr/>
                </a:tc>
                <a:extLst>
                  <a:ext uri="{0D108BD9-81ED-4DB2-BD59-A6C34878D82A}">
                    <a16:rowId xmlns:a16="http://schemas.microsoft.com/office/drawing/2014/main" val="3513119164"/>
                  </a:ext>
                </a:extLst>
              </a:tr>
              <a:tr h="420434">
                <a:tc>
                  <a:txBody>
                    <a:bodyPr/>
                    <a:lstStyle/>
                    <a:p>
                      <a:pPr algn="ctr"/>
                      <a:r>
                        <a:rPr lang="es-ES_tradnl" dirty="0"/>
                        <a:t>A</a:t>
                      </a:r>
                      <a:endParaRPr lang="es-ES" dirty="0"/>
                    </a:p>
                  </a:txBody>
                  <a:tcPr/>
                </a:tc>
                <a:tc>
                  <a:txBody>
                    <a:bodyPr/>
                    <a:lstStyle/>
                    <a:p>
                      <a:pPr algn="ctr"/>
                      <a:r>
                        <a:rPr lang="es-ES_tradnl" dirty="0"/>
                        <a:t>1</a:t>
                      </a:r>
                      <a:endParaRPr lang="es-ES" dirty="0"/>
                    </a:p>
                  </a:txBody>
                  <a:tcPr/>
                </a:tc>
                <a:tc>
                  <a:txBody>
                    <a:bodyPr/>
                    <a:lstStyle/>
                    <a:p>
                      <a:pPr algn="ctr"/>
                      <a:r>
                        <a:rPr lang="es-ES_tradnl" dirty="0"/>
                        <a:t>2</a:t>
                      </a:r>
                      <a:endParaRPr lang="es-ES" dirty="0"/>
                    </a:p>
                  </a:txBody>
                  <a:tcPr/>
                </a:tc>
                <a:tc>
                  <a:txBody>
                    <a:bodyPr/>
                    <a:lstStyle/>
                    <a:p>
                      <a:pPr algn="ctr"/>
                      <a:r>
                        <a:rPr lang="es-ES_tradnl" dirty="0"/>
                        <a:t>3</a:t>
                      </a:r>
                      <a:endParaRPr lang="es-ES" dirty="0"/>
                    </a:p>
                  </a:txBody>
                  <a:tcPr/>
                </a:tc>
                <a:extLst>
                  <a:ext uri="{0D108BD9-81ED-4DB2-BD59-A6C34878D82A}">
                    <a16:rowId xmlns:a16="http://schemas.microsoft.com/office/drawing/2014/main" val="1481207711"/>
                  </a:ext>
                </a:extLst>
              </a:tr>
              <a:tr h="420434">
                <a:tc>
                  <a:txBody>
                    <a:bodyPr/>
                    <a:lstStyle/>
                    <a:p>
                      <a:pPr algn="ctr"/>
                      <a:r>
                        <a:rPr lang="es-ES_tradnl" dirty="0"/>
                        <a:t>B</a:t>
                      </a:r>
                      <a:endParaRPr lang="es-ES" dirty="0"/>
                    </a:p>
                  </a:txBody>
                  <a:tcPr/>
                </a:tc>
                <a:tc>
                  <a:txBody>
                    <a:bodyPr/>
                    <a:lstStyle/>
                    <a:p>
                      <a:pPr algn="ctr"/>
                      <a:r>
                        <a:rPr lang="es-ES_tradnl" dirty="0"/>
                        <a:t>1</a:t>
                      </a:r>
                      <a:endParaRPr lang="es-ES" dirty="0"/>
                    </a:p>
                  </a:txBody>
                  <a:tcPr/>
                </a:tc>
                <a:tc>
                  <a:txBody>
                    <a:bodyPr/>
                    <a:lstStyle/>
                    <a:p>
                      <a:pPr algn="ctr"/>
                      <a:r>
                        <a:rPr lang="es-ES_tradnl" dirty="0"/>
                        <a:t>3</a:t>
                      </a:r>
                      <a:endParaRPr lang="es-ES" dirty="0"/>
                    </a:p>
                  </a:txBody>
                  <a:tcPr/>
                </a:tc>
                <a:tc>
                  <a:txBody>
                    <a:bodyPr/>
                    <a:lstStyle/>
                    <a:p>
                      <a:pPr algn="ctr"/>
                      <a:r>
                        <a:rPr lang="es-ES_tradnl" dirty="0"/>
                        <a:t>7</a:t>
                      </a:r>
                      <a:endParaRPr lang="es-ES" dirty="0"/>
                    </a:p>
                  </a:txBody>
                  <a:tcPr/>
                </a:tc>
                <a:extLst>
                  <a:ext uri="{0D108BD9-81ED-4DB2-BD59-A6C34878D82A}">
                    <a16:rowId xmlns:a16="http://schemas.microsoft.com/office/drawing/2014/main" val="668694227"/>
                  </a:ext>
                </a:extLst>
              </a:tr>
              <a:tr h="420434">
                <a:tc>
                  <a:txBody>
                    <a:bodyPr/>
                    <a:lstStyle/>
                    <a:p>
                      <a:pPr algn="ctr"/>
                      <a:r>
                        <a:rPr lang="es-ES_tradnl" dirty="0"/>
                        <a:t>C</a:t>
                      </a:r>
                      <a:endParaRPr lang="es-ES" dirty="0"/>
                    </a:p>
                  </a:txBody>
                  <a:tcPr/>
                </a:tc>
                <a:tc>
                  <a:txBody>
                    <a:bodyPr/>
                    <a:lstStyle/>
                    <a:p>
                      <a:pPr algn="ctr"/>
                      <a:r>
                        <a:rPr lang="es-ES_tradnl" dirty="0"/>
                        <a:t>1</a:t>
                      </a:r>
                      <a:endParaRPr lang="es-ES" dirty="0"/>
                    </a:p>
                  </a:txBody>
                  <a:tcPr/>
                </a:tc>
                <a:tc>
                  <a:txBody>
                    <a:bodyPr/>
                    <a:lstStyle/>
                    <a:p>
                      <a:pPr algn="ctr"/>
                      <a:r>
                        <a:rPr lang="es-ES_tradnl" dirty="0"/>
                        <a:t>1</a:t>
                      </a:r>
                      <a:endParaRPr lang="es-ES" dirty="0"/>
                    </a:p>
                  </a:txBody>
                  <a:tcPr/>
                </a:tc>
                <a:tc>
                  <a:txBody>
                    <a:bodyPr/>
                    <a:lstStyle/>
                    <a:p>
                      <a:pPr algn="ctr"/>
                      <a:r>
                        <a:rPr lang="es-ES_tradnl" dirty="0"/>
                        <a:t>5</a:t>
                      </a:r>
                      <a:endParaRPr lang="es-ES" dirty="0"/>
                    </a:p>
                  </a:txBody>
                  <a:tcPr/>
                </a:tc>
                <a:extLst>
                  <a:ext uri="{0D108BD9-81ED-4DB2-BD59-A6C34878D82A}">
                    <a16:rowId xmlns:a16="http://schemas.microsoft.com/office/drawing/2014/main" val="2281785026"/>
                  </a:ext>
                </a:extLst>
              </a:tr>
            </a:tbl>
          </a:graphicData>
        </a:graphic>
      </p:graphicFrame>
      <p:sp>
        <p:nvSpPr>
          <p:cNvPr id="42" name="object 7">
            <a:extLst>
              <a:ext uri="{FF2B5EF4-FFF2-40B4-BE49-F238E27FC236}">
                <a16:creationId xmlns:a16="http://schemas.microsoft.com/office/drawing/2014/main" id="{34CA21F5-9289-4170-85FE-1724A2F0292B}"/>
              </a:ext>
            </a:extLst>
          </p:cNvPr>
          <p:cNvSpPr txBox="1"/>
          <p:nvPr/>
        </p:nvSpPr>
        <p:spPr>
          <a:xfrm>
            <a:off x="381071" y="4786157"/>
            <a:ext cx="8611579" cy="738664"/>
          </a:xfrm>
          <a:prstGeom prst="rect">
            <a:avLst/>
          </a:prstGeom>
        </p:spPr>
        <p:txBody>
          <a:bodyPr vert="horz" wrap="square" lIns="0" tIns="0" rIns="0" bIns="0" rtlCol="0">
            <a:spAutoFit/>
          </a:bodyPr>
          <a:lstStyle/>
          <a:p>
            <a:pPr marL="342900" indent="-342900">
              <a:spcBef>
                <a:spcPts val="40"/>
              </a:spcBef>
              <a:buFont typeface="+mj-lt"/>
              <a:buAutoNum type="arabicPeriod"/>
            </a:pPr>
            <a:r>
              <a:rPr lang="es-ES_tradnl" sz="1600" dirty="0">
                <a:latin typeface="Arial"/>
                <a:cs typeface="Arial"/>
              </a:rPr>
              <a:t>Formular problema</a:t>
            </a:r>
          </a:p>
          <a:p>
            <a:pPr marL="342900" indent="-342900">
              <a:spcBef>
                <a:spcPts val="40"/>
              </a:spcBef>
              <a:buFont typeface="+mj-lt"/>
              <a:buAutoNum type="arabicPeriod"/>
            </a:pPr>
            <a:r>
              <a:rPr lang="es-ES_tradnl" sz="1600" dirty="0">
                <a:latin typeface="Arial"/>
                <a:cs typeface="Arial"/>
              </a:rPr>
              <a:t>Resolverlo con </a:t>
            </a:r>
            <a:r>
              <a:rPr lang="es-ES_tradnl" sz="1600" dirty="0" err="1">
                <a:latin typeface="Arial"/>
                <a:cs typeface="Arial"/>
              </a:rPr>
              <a:t>PuLP</a:t>
            </a:r>
            <a:endParaRPr lang="es-ES_tradnl" sz="1600" dirty="0">
              <a:latin typeface="Arial"/>
              <a:cs typeface="Arial"/>
            </a:endParaRPr>
          </a:p>
          <a:p>
            <a:pPr marL="342900" indent="-342900">
              <a:spcBef>
                <a:spcPts val="40"/>
              </a:spcBef>
              <a:buFont typeface="+mj-lt"/>
              <a:buAutoNum type="arabicPeriod"/>
            </a:pPr>
            <a:r>
              <a:rPr lang="es-ES_tradnl" sz="1600" dirty="0">
                <a:latin typeface="Arial"/>
                <a:cs typeface="Arial"/>
              </a:rPr>
              <a:t>Pasar a forma estándar y resolverlo a mano con el </a:t>
            </a:r>
            <a:r>
              <a:rPr lang="es-ES_tradnl" sz="1600" dirty="0" err="1">
                <a:latin typeface="Arial"/>
                <a:cs typeface="Arial"/>
              </a:rPr>
              <a:t>símplex</a:t>
            </a:r>
            <a:endParaRPr lang="es-ES_tradnl" sz="1600" dirty="0">
              <a:latin typeface="Arial"/>
              <a:cs typeface="Arial"/>
            </a:endParaRPr>
          </a:p>
        </p:txBody>
      </p:sp>
      <p:pic>
        <p:nvPicPr>
          <p:cNvPr id="2050" name="Picture 2" descr="El control de los impulsos: test de las golosinas">
            <a:extLst>
              <a:ext uri="{FF2B5EF4-FFF2-40B4-BE49-F238E27FC236}">
                <a16:creationId xmlns:a16="http://schemas.microsoft.com/office/drawing/2014/main" id="{E3B22768-8CA8-4CD4-A964-CA6238A5FF0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61933" y="4627853"/>
            <a:ext cx="1777572" cy="1333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584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Introducción (III)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6</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8" name="object 3">
            <a:extLst>
              <a:ext uri="{FF2B5EF4-FFF2-40B4-BE49-F238E27FC236}">
                <a16:creationId xmlns:a16="http://schemas.microsoft.com/office/drawing/2014/main" id="{C8F574FD-2CE9-45EE-A949-BB24779D1E98}"/>
              </a:ext>
            </a:extLst>
          </p:cNvPr>
          <p:cNvSpPr txBox="1"/>
          <p:nvPr/>
        </p:nvSpPr>
        <p:spPr>
          <a:xfrm>
            <a:off x="457200" y="1600200"/>
            <a:ext cx="8771255" cy="1306127"/>
          </a:xfrm>
          <a:prstGeom prst="rect">
            <a:avLst/>
          </a:prstGeom>
          <a:ln>
            <a:solidFill>
              <a:srgbClr val="D74518"/>
            </a:solidFill>
          </a:ln>
        </p:spPr>
        <p:style>
          <a:lnRef idx="2">
            <a:schemeClr val="accent6"/>
          </a:lnRef>
          <a:fillRef idx="1">
            <a:schemeClr val="lt1"/>
          </a:fillRef>
          <a:effectRef idx="0">
            <a:schemeClr val="accent6"/>
          </a:effectRef>
          <a:fontRef idx="minor">
            <a:schemeClr val="dk1"/>
          </a:fontRef>
        </p:style>
        <p:txBody>
          <a:bodyPr vert="horz" wrap="square" lIns="0" tIns="13335" rIns="0" bIns="0" rtlCol="0">
            <a:spAutoFit/>
          </a:bodyPr>
          <a:lstStyle/>
          <a:p>
            <a:pPr marL="469900" marR="5080" lvl="1">
              <a:tabLst>
                <a:tab pos="3455035" algn="l"/>
              </a:tabLst>
            </a:pPr>
            <a:endParaRPr lang="es-ES" dirty="0">
              <a:latin typeface="Arial"/>
              <a:cs typeface="Arial"/>
            </a:endParaRPr>
          </a:p>
          <a:p>
            <a:pPr marL="469900" marR="5080" lvl="1">
              <a:tabLst>
                <a:tab pos="3455035" algn="l"/>
              </a:tabLst>
            </a:pPr>
            <a:r>
              <a:rPr lang="es-ES" sz="1600" dirty="0">
                <a:cs typeface="Arial"/>
              </a:rPr>
              <a:t>La </a:t>
            </a:r>
            <a:r>
              <a:rPr lang="es-ES" sz="1600" b="1" dirty="0">
                <a:cs typeface="Arial"/>
              </a:rPr>
              <a:t>programación lineal </a:t>
            </a:r>
            <a:r>
              <a:rPr lang="es-ES" sz="1600" dirty="0">
                <a:cs typeface="Arial"/>
              </a:rPr>
              <a:t>estudia la </a:t>
            </a:r>
            <a:r>
              <a:rPr lang="es-ES" sz="1600" i="1" u="sng" dirty="0">
                <a:cs typeface="Arial"/>
              </a:rPr>
              <a:t>optimización (minimización o maximización) de una función lineal que satisface un conjunto de restricciones lineales de igualdad y/o desigualdad</a:t>
            </a:r>
            <a:r>
              <a:rPr lang="es-ES" sz="1600" dirty="0">
                <a:cs typeface="Arial"/>
              </a:rPr>
              <a:t>.</a:t>
            </a:r>
          </a:p>
          <a:p>
            <a:pPr marL="469900" marR="5080" lvl="1">
              <a:tabLst>
                <a:tab pos="3455035" algn="l"/>
              </a:tabLst>
            </a:pPr>
            <a:endParaRPr lang="es-ES" dirty="0">
              <a:latin typeface="Arial"/>
              <a:cs typeface="Arial"/>
            </a:endParaRPr>
          </a:p>
        </p:txBody>
      </p:sp>
      <p:pic>
        <p:nvPicPr>
          <p:cNvPr id="10" name="Picture 2" descr="Programación lineal">
            <a:extLst>
              <a:ext uri="{FF2B5EF4-FFF2-40B4-BE49-F238E27FC236}">
                <a16:creationId xmlns:a16="http://schemas.microsoft.com/office/drawing/2014/main" id="{CC39BD69-E6F1-4784-B4D2-5230A3AA51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048000"/>
            <a:ext cx="6183417" cy="3084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7976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777162" y="2348885"/>
            <a:ext cx="5753072" cy="1470025"/>
          </a:xfrm>
        </p:spPr>
        <p:txBody>
          <a:bodyPr/>
          <a:lstStyle/>
          <a:p>
            <a:r>
              <a:rPr lang="es-ES" dirty="0"/>
              <a:t>6. Método del punto interior</a:t>
            </a:r>
          </a:p>
        </p:txBody>
      </p:sp>
      <p:sp>
        <p:nvSpPr>
          <p:cNvPr id="4" name="Slide Number Placeholder 3"/>
          <p:cNvSpPr>
            <a:spLocks noGrp="1"/>
          </p:cNvSpPr>
          <p:nvPr>
            <p:ph type="sldNum" sz="quarter" idx="1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60</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2" name="Footer Placeholder 1"/>
          <p:cNvSpPr>
            <a:spLocks noGrp="1"/>
          </p:cNvSpPr>
          <p:nvPr>
            <p:ph type="ftr" sz="quarter" idx="1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37686787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Idea básica</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61</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10" name="CuadroTexto 9">
            <a:extLst>
              <a:ext uri="{FF2B5EF4-FFF2-40B4-BE49-F238E27FC236}">
                <a16:creationId xmlns:a16="http://schemas.microsoft.com/office/drawing/2014/main" id="{FF081562-9889-4A4B-85CA-15E5B7CD31CF}"/>
              </a:ext>
            </a:extLst>
          </p:cNvPr>
          <p:cNvSpPr txBox="1"/>
          <p:nvPr/>
        </p:nvSpPr>
        <p:spPr>
          <a:xfrm>
            <a:off x="319586" y="1295400"/>
            <a:ext cx="9407246" cy="2062103"/>
          </a:xfrm>
          <a:prstGeom prst="rect">
            <a:avLst/>
          </a:prstGeom>
          <a:noFill/>
        </p:spPr>
        <p:txBody>
          <a:bodyPr wrap="square" rtlCol="0">
            <a:spAutoFit/>
          </a:bodyPr>
          <a:lstStyle/>
          <a:p>
            <a:pPr>
              <a:lnSpc>
                <a:spcPct val="100000"/>
              </a:lnSpc>
              <a:spcBef>
                <a:spcPts val="40"/>
              </a:spcBef>
            </a:pPr>
            <a:r>
              <a:rPr lang="es-ES" sz="1600" dirty="0">
                <a:cs typeface="Arial" panose="020B0604020202020204" pitchFamily="34" charset="0"/>
              </a:rPr>
              <a:t>Introducido por Narendra </a:t>
            </a:r>
            <a:r>
              <a:rPr lang="es-ES" sz="1600" dirty="0" err="1">
                <a:cs typeface="Arial" panose="020B0604020202020204" pitchFamily="34" charset="0"/>
              </a:rPr>
              <a:t>Karmarkar</a:t>
            </a:r>
            <a:r>
              <a:rPr lang="es-ES" sz="1600" dirty="0">
                <a:cs typeface="Arial" panose="020B0604020202020204" pitchFamily="34" charset="0"/>
              </a:rPr>
              <a:t>, en 1984, </a:t>
            </a:r>
            <a:r>
              <a:rPr lang="es-ES" sz="1600" b="0" dirty="0">
                <a:effectLst/>
              </a:rPr>
              <a:t>para resolver problemas de programación lineal. </a:t>
            </a:r>
          </a:p>
          <a:p>
            <a:pPr>
              <a:lnSpc>
                <a:spcPct val="100000"/>
              </a:lnSpc>
              <a:spcBef>
                <a:spcPts val="40"/>
              </a:spcBef>
            </a:pPr>
            <a:endParaRPr lang="es-ES" sz="1600" dirty="0">
              <a:solidFill>
                <a:srgbClr val="202122"/>
              </a:solidFill>
              <a:cs typeface="Arial" panose="020B0604020202020204" pitchFamily="34" charset="0"/>
            </a:endParaRPr>
          </a:p>
          <a:p>
            <a:pPr>
              <a:lnSpc>
                <a:spcPct val="100000"/>
              </a:lnSpc>
              <a:spcBef>
                <a:spcPts val="40"/>
              </a:spcBef>
            </a:pPr>
            <a:r>
              <a:rPr lang="es-ES" sz="1600" dirty="0">
                <a:cs typeface="Arial" panose="020B0604020202020204" pitchFamily="34" charset="0"/>
              </a:rPr>
              <a:t>Los métodos de punto interior son algoritmos </a:t>
            </a:r>
            <a:r>
              <a:rPr lang="es-ES" sz="1600" b="1" dirty="0">
                <a:cs typeface="Arial" panose="020B0604020202020204" pitchFamily="34" charset="0"/>
              </a:rPr>
              <a:t>iterativos</a:t>
            </a:r>
            <a:r>
              <a:rPr lang="es-ES" sz="1600" dirty="0">
                <a:cs typeface="Arial" panose="020B0604020202020204" pitchFamily="34" charset="0"/>
              </a:rPr>
              <a:t> que basan su estrategia en la </a:t>
            </a:r>
            <a:r>
              <a:rPr lang="es-ES" sz="1600" b="1" dirty="0">
                <a:cs typeface="Arial" panose="020B0604020202020204" pitchFamily="34" charset="0"/>
              </a:rPr>
              <a:t>búsqueda del óptimo </a:t>
            </a:r>
            <a:r>
              <a:rPr lang="es-ES" sz="1600" dirty="0">
                <a:cs typeface="Arial" panose="020B0604020202020204" pitchFamily="34" charset="0"/>
              </a:rPr>
              <a:t>a través de caminos (curvas generadas por una sucesión de puntos) que recorren la </a:t>
            </a:r>
            <a:r>
              <a:rPr lang="es-ES" sz="1600" b="1" dirty="0">
                <a:cs typeface="Arial" panose="020B0604020202020204" pitchFamily="34" charset="0"/>
              </a:rPr>
              <a:t>zona interior de la región factible. </a:t>
            </a:r>
          </a:p>
          <a:p>
            <a:pPr>
              <a:lnSpc>
                <a:spcPct val="100000"/>
              </a:lnSpc>
              <a:spcBef>
                <a:spcPts val="40"/>
              </a:spcBef>
            </a:pPr>
            <a:endParaRPr lang="es-ES" sz="1600" b="1" dirty="0">
              <a:cs typeface="Arial" panose="020B0604020202020204" pitchFamily="34" charset="0"/>
            </a:endParaRPr>
          </a:p>
          <a:p>
            <a:pPr>
              <a:lnSpc>
                <a:spcPct val="100000"/>
              </a:lnSpc>
              <a:spcBef>
                <a:spcPts val="40"/>
              </a:spcBef>
            </a:pPr>
            <a:r>
              <a:rPr lang="es-ES" sz="1600" dirty="0">
                <a:cs typeface="Arial" panose="020B0604020202020204" pitchFamily="34" charset="0"/>
              </a:rPr>
              <a:t>El objetivo es </a:t>
            </a:r>
            <a:r>
              <a:rPr lang="es-ES" sz="1600" b="1" dirty="0">
                <a:cs typeface="Arial" panose="020B0604020202020204" pitchFamily="34" charset="0"/>
              </a:rPr>
              <a:t>moverse en una dirección que mejore </a:t>
            </a:r>
            <a:r>
              <a:rPr lang="es-ES" sz="1600" dirty="0">
                <a:cs typeface="Arial" panose="020B0604020202020204" pitchFamily="34" charset="0"/>
              </a:rPr>
              <a:t>la función </a:t>
            </a:r>
            <a:r>
              <a:rPr lang="es-ES" sz="1600" b="1" dirty="0">
                <a:cs typeface="Arial" panose="020B0604020202020204" pitchFamily="34" charset="0"/>
              </a:rPr>
              <a:t>objetivo.</a:t>
            </a:r>
            <a:endParaRPr lang="es-ES" sz="1600" spc="-5" dirty="0">
              <a:cs typeface="Arial" panose="020B0604020202020204" pitchFamily="34" charset="0"/>
            </a:endParaRPr>
          </a:p>
        </p:txBody>
      </p:sp>
      <p:pic>
        <p:nvPicPr>
          <p:cNvPr id="3074" name="Picture 2" descr="Karmarkar Algorithm">
            <a:extLst>
              <a:ext uri="{FF2B5EF4-FFF2-40B4-BE49-F238E27FC236}">
                <a16:creationId xmlns:a16="http://schemas.microsoft.com/office/drawing/2014/main" id="{942C4A10-337C-4731-9249-9F30538779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428348"/>
            <a:ext cx="2449369" cy="27253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ptimization LPSolve - Maple Help">
            <a:extLst>
              <a:ext uri="{FF2B5EF4-FFF2-40B4-BE49-F238E27FC236}">
                <a16:creationId xmlns:a16="http://schemas.microsoft.com/office/drawing/2014/main" id="{9ED0BC1B-AB25-4EDE-84A4-97868FAAB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514" y="3325754"/>
            <a:ext cx="2898794" cy="2898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280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Algoritmo</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62</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8" name="object 4">
                <a:extLst>
                  <a:ext uri="{FF2B5EF4-FFF2-40B4-BE49-F238E27FC236}">
                    <a16:creationId xmlns:a16="http://schemas.microsoft.com/office/drawing/2014/main" id="{68197CD0-9E96-4C0F-AC41-8CB4B9E6F9C5}"/>
                  </a:ext>
                </a:extLst>
              </p:cNvPr>
              <p:cNvSpPr txBox="1"/>
              <p:nvPr/>
            </p:nvSpPr>
            <p:spPr>
              <a:xfrm>
                <a:off x="527822" y="1371600"/>
                <a:ext cx="8881466" cy="2475678"/>
              </a:xfrm>
              <a:prstGeom prst="rect">
                <a:avLst/>
              </a:prstGeom>
            </p:spPr>
            <p:txBody>
              <a:bodyPr vert="horz" wrap="square" lIns="0" tIns="13335" rIns="0" bIns="0" rtlCol="0">
                <a:spAutoFit/>
              </a:bodyPr>
              <a:lstStyle/>
              <a:p>
                <a:pPr>
                  <a:lnSpc>
                    <a:spcPct val="100000"/>
                  </a:lnSpc>
                  <a:spcBef>
                    <a:spcPts val="40"/>
                  </a:spcBef>
                </a:pPr>
                <a:r>
                  <a:rPr lang="es-ES" sz="1600" b="1" dirty="0">
                    <a:latin typeface="Arial" panose="020B0604020202020204" pitchFamily="34" charset="0"/>
                    <a:cs typeface="Arial" panose="020B0604020202020204" pitchFamily="34" charset="0"/>
                  </a:rPr>
                  <a:t>Paso 1. </a:t>
                </a:r>
                <a:r>
                  <a:rPr lang="es-ES" sz="1600" dirty="0">
                    <a:latin typeface="Arial" panose="020B0604020202020204" pitchFamily="34" charset="0"/>
                    <a:cs typeface="Arial" panose="020B0604020202020204" pitchFamily="34" charset="0"/>
                  </a:rPr>
                  <a:t>Escoger un punto de prueba inicial </a:t>
                </a:r>
                <a14:m>
                  <m:oMath xmlns:m="http://schemas.openxmlformats.org/officeDocument/2006/math">
                    <m:sSup>
                      <m:sSupPr>
                        <m:ctrlPr>
                          <a:rPr lang="es-ES_tradnl" sz="1600" b="0" i="1" smtClean="0">
                            <a:latin typeface="Cambria Math" panose="02040503050406030204" pitchFamily="18" charset="0"/>
                            <a:cs typeface="Arial" panose="020B0604020202020204" pitchFamily="34" charset="0"/>
                          </a:rPr>
                        </m:ctrlPr>
                      </m:sSupPr>
                      <m:e>
                        <m:r>
                          <a:rPr lang="es-ES_tradnl" sz="1600" b="0" i="1" smtClean="0">
                            <a:latin typeface="Cambria Math" panose="02040503050406030204" pitchFamily="18" charset="0"/>
                            <a:cs typeface="Arial" panose="020B0604020202020204" pitchFamily="34" charset="0"/>
                          </a:rPr>
                          <m:t>𝑥</m:t>
                        </m:r>
                      </m:e>
                      <m:sup>
                        <m:r>
                          <a:rPr lang="es-ES_tradnl" sz="1600" b="0" i="1" smtClean="0">
                            <a:latin typeface="Cambria Math" panose="02040503050406030204" pitchFamily="18" charset="0"/>
                            <a:cs typeface="Arial" panose="020B0604020202020204" pitchFamily="34" charset="0"/>
                          </a:rPr>
                          <m:t>0</m:t>
                        </m:r>
                      </m:sup>
                    </m:sSup>
                    <m:r>
                      <a:rPr lang="es-ES_tradnl" sz="1600" b="0" i="1" smtClean="0">
                        <a:latin typeface="Cambria Math" panose="02040503050406030204" pitchFamily="18" charset="0"/>
                        <a:cs typeface="Arial" panose="020B0604020202020204" pitchFamily="34" charset="0"/>
                      </a:rPr>
                      <m:t> </m:t>
                    </m:r>
                  </m:oMath>
                </a14:m>
                <a:r>
                  <a:rPr lang="es-ES" sz="1600" dirty="0">
                    <a:latin typeface="Arial" panose="020B0604020202020204" pitchFamily="34" charset="0"/>
                    <a:cs typeface="Arial" panose="020B0604020202020204" pitchFamily="34" charset="0"/>
                  </a:rPr>
                  <a:t> en la región factible para el algoritmo iterativo. </a:t>
                </a:r>
              </a:p>
              <a:p>
                <a:pPr>
                  <a:lnSpc>
                    <a:spcPct val="100000"/>
                  </a:lnSpc>
                  <a:spcBef>
                    <a:spcPts val="40"/>
                  </a:spcBef>
                </a:pPr>
                <a:endParaRPr lang="es-ES" sz="1600" dirty="0">
                  <a:latin typeface="Arial" panose="020B0604020202020204" pitchFamily="34" charset="0"/>
                  <a:cs typeface="Arial" panose="020B0604020202020204" pitchFamily="34" charset="0"/>
                </a:endParaRPr>
              </a:p>
              <a:p>
                <a:pPr>
                  <a:lnSpc>
                    <a:spcPct val="100000"/>
                  </a:lnSpc>
                  <a:spcBef>
                    <a:spcPts val="40"/>
                  </a:spcBef>
                </a:pPr>
                <a:r>
                  <a:rPr lang="es-ES" sz="1600" b="1" dirty="0">
                    <a:latin typeface="Arial" panose="020B0604020202020204" pitchFamily="34" charset="0"/>
                    <a:cs typeface="Arial" panose="020B0604020202020204" pitchFamily="34" charset="0"/>
                  </a:rPr>
                  <a:t>Paso 2. </a:t>
                </a:r>
                <a:r>
                  <a:rPr lang="es-ES" sz="1600" dirty="0">
                    <a:latin typeface="Arial" panose="020B0604020202020204" pitchFamily="34" charset="0"/>
                    <a:cs typeface="Arial" panose="020B0604020202020204" pitchFamily="34" charset="0"/>
                  </a:rPr>
                  <a:t>Realizar una transformación lineal de la región factible para que el punto de prueba actual </a:t>
                </a:r>
                <a14:m>
                  <m:oMath xmlns:m="http://schemas.openxmlformats.org/officeDocument/2006/math">
                    <m:sSup>
                      <m:sSupPr>
                        <m:ctrlPr>
                          <a:rPr lang="es-ES_tradnl" sz="1600" i="1" smtClean="0">
                            <a:latin typeface="Cambria Math" panose="02040503050406030204" pitchFamily="18" charset="0"/>
                            <a:cs typeface="Arial" panose="020B0604020202020204" pitchFamily="34" charset="0"/>
                          </a:rPr>
                        </m:ctrlPr>
                      </m:sSupPr>
                      <m:e>
                        <m:r>
                          <a:rPr lang="es-ES_tradnl" sz="1600" i="1">
                            <a:latin typeface="Cambria Math" panose="02040503050406030204" pitchFamily="18" charset="0"/>
                            <a:cs typeface="Arial" panose="020B0604020202020204" pitchFamily="34" charset="0"/>
                          </a:rPr>
                          <m:t>𝑥</m:t>
                        </m:r>
                      </m:e>
                      <m:sup>
                        <m:r>
                          <a:rPr lang="es-ES_tradnl" sz="1600" b="0" i="1" smtClean="0">
                            <a:latin typeface="Cambria Math" panose="02040503050406030204" pitchFamily="18" charset="0"/>
                            <a:cs typeface="Arial" panose="020B0604020202020204" pitchFamily="34" charset="0"/>
                          </a:rPr>
                          <m:t>𝑘</m:t>
                        </m:r>
                      </m:sup>
                    </m:sSup>
                  </m:oMath>
                </a14:m>
                <a:r>
                  <a:rPr lang="es-ES" sz="1600" dirty="0">
                    <a:latin typeface="Arial" panose="020B0604020202020204" pitchFamily="34" charset="0"/>
                    <a:cs typeface="Arial" panose="020B0604020202020204" pitchFamily="34" charset="0"/>
                  </a:rPr>
                  <a:t> esté alejado de la frontera. </a:t>
                </a:r>
              </a:p>
              <a:p>
                <a:pPr>
                  <a:lnSpc>
                    <a:spcPct val="100000"/>
                  </a:lnSpc>
                  <a:spcBef>
                    <a:spcPts val="40"/>
                  </a:spcBef>
                </a:pPr>
                <a:endParaRPr lang="es-ES" sz="1600" dirty="0">
                  <a:latin typeface="Arial" panose="020B0604020202020204" pitchFamily="34" charset="0"/>
                  <a:cs typeface="Arial" panose="020B0604020202020204" pitchFamily="34" charset="0"/>
                </a:endParaRPr>
              </a:p>
              <a:p>
                <a:pPr>
                  <a:lnSpc>
                    <a:spcPct val="100000"/>
                  </a:lnSpc>
                  <a:spcBef>
                    <a:spcPts val="40"/>
                  </a:spcBef>
                </a:pPr>
                <a:r>
                  <a:rPr lang="es-ES" sz="1600" b="1" dirty="0">
                    <a:latin typeface="Arial" panose="020B0604020202020204" pitchFamily="34" charset="0"/>
                    <a:cs typeface="Arial" panose="020B0604020202020204" pitchFamily="34" charset="0"/>
                  </a:rPr>
                  <a:t>Paso 3. </a:t>
                </a:r>
                <a:r>
                  <a:rPr lang="es-ES" sz="1600" dirty="0">
                    <a:latin typeface="Arial" panose="020B0604020202020204" pitchFamily="34" charset="0"/>
                    <a:cs typeface="Arial" panose="020B0604020202020204" pitchFamily="34" charset="0"/>
                  </a:rPr>
                  <a:t>Escoger una dirección para moverse desde el punto de prueba actual hacia otro punto de prueba dentro de la región factible que mejore el valor de la función objetivo Z. </a:t>
                </a:r>
              </a:p>
              <a:p>
                <a:pPr>
                  <a:lnSpc>
                    <a:spcPct val="100000"/>
                  </a:lnSpc>
                  <a:spcBef>
                    <a:spcPts val="40"/>
                  </a:spcBef>
                </a:pPr>
                <a:endParaRPr lang="es-ES" sz="1600" dirty="0">
                  <a:latin typeface="Arial" panose="020B0604020202020204" pitchFamily="34" charset="0"/>
                  <a:cs typeface="Arial" panose="020B0604020202020204" pitchFamily="34" charset="0"/>
                </a:endParaRPr>
              </a:p>
              <a:p>
                <a:pPr>
                  <a:lnSpc>
                    <a:spcPct val="100000"/>
                  </a:lnSpc>
                  <a:spcBef>
                    <a:spcPts val="40"/>
                  </a:spcBef>
                </a:pPr>
                <a:r>
                  <a:rPr lang="es-ES" sz="1600" b="1" dirty="0">
                    <a:latin typeface="Arial" panose="020B0604020202020204" pitchFamily="34" charset="0"/>
                    <a:cs typeface="Arial" panose="020B0604020202020204" pitchFamily="34" charset="0"/>
                  </a:rPr>
                  <a:t>Paso 4. </a:t>
                </a:r>
                <a:r>
                  <a:rPr lang="es-ES" sz="1600" dirty="0">
                    <a:latin typeface="Arial" panose="020B0604020202020204" pitchFamily="34" charset="0"/>
                    <a:cs typeface="Arial" panose="020B0604020202020204" pitchFamily="34" charset="0"/>
                  </a:rPr>
                  <a:t>Si cumple cierta condición de parada, el algoritmo se detiene, de lo contrario vuelve al paso 2.</a:t>
                </a:r>
              </a:p>
            </p:txBody>
          </p:sp>
        </mc:Choice>
        <mc:Fallback xmlns="">
          <p:sp>
            <p:nvSpPr>
              <p:cNvPr id="8" name="object 4">
                <a:extLst>
                  <a:ext uri="{FF2B5EF4-FFF2-40B4-BE49-F238E27FC236}">
                    <a16:creationId xmlns:a16="http://schemas.microsoft.com/office/drawing/2014/main" id="{68197CD0-9E96-4C0F-AC41-8CB4B9E6F9C5}"/>
                  </a:ext>
                </a:extLst>
              </p:cNvPr>
              <p:cNvSpPr txBox="1">
                <a:spLocks noRot="1" noChangeAspect="1" noMove="1" noResize="1" noEditPoints="1" noAdjustHandles="1" noChangeArrowheads="1" noChangeShapeType="1" noTextEdit="1"/>
              </p:cNvSpPr>
              <p:nvPr/>
            </p:nvSpPr>
            <p:spPr>
              <a:xfrm>
                <a:off x="527822" y="1371600"/>
                <a:ext cx="8881466" cy="2475678"/>
              </a:xfrm>
              <a:prstGeom prst="rect">
                <a:avLst/>
              </a:prstGeom>
              <a:blipFill>
                <a:blip r:embed="rId2"/>
                <a:stretch>
                  <a:fillRect l="-1441" t="-1970" r="-1784" b="-4433"/>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object 4">
                <a:extLst>
                  <a:ext uri="{FF2B5EF4-FFF2-40B4-BE49-F238E27FC236}">
                    <a16:creationId xmlns:a16="http://schemas.microsoft.com/office/drawing/2014/main" id="{84DFD15B-D296-4CC2-8C7D-FA90130A4648}"/>
                  </a:ext>
                </a:extLst>
              </p:cNvPr>
              <p:cNvSpPr txBox="1"/>
              <p:nvPr/>
            </p:nvSpPr>
            <p:spPr>
              <a:xfrm>
                <a:off x="512267" y="4267200"/>
                <a:ext cx="8881466" cy="1499641"/>
              </a:xfrm>
              <a:prstGeom prst="rect">
                <a:avLst/>
              </a:prstGeom>
            </p:spPr>
            <p:txBody>
              <a:bodyPr vert="horz" wrap="square" lIns="0" tIns="13335" rIns="0" bIns="0" rtlCol="0">
                <a:spAutoFit/>
              </a:bodyPr>
              <a:lstStyle/>
              <a:p>
                <a:pPr>
                  <a:lnSpc>
                    <a:spcPct val="100000"/>
                  </a:lnSpc>
                  <a:spcBef>
                    <a:spcPts val="40"/>
                  </a:spcBef>
                </a:pPr>
                <a:r>
                  <a:rPr lang="es-ES" sz="1600" dirty="0">
                    <a:latin typeface="Arial" panose="020B0604020202020204" pitchFamily="34" charset="0"/>
                    <a:cs typeface="Arial" panose="020B0604020202020204" pitchFamily="34" charset="0"/>
                  </a:rPr>
                  <a:t>El </a:t>
                </a:r>
                <a:r>
                  <a:rPr lang="es-ES_tradnl" sz="1600" dirty="0">
                    <a:latin typeface="Arial" panose="020B0604020202020204" pitchFamily="34" charset="0"/>
                    <a:cs typeface="Arial" panose="020B0604020202020204" pitchFamily="34" charset="0"/>
                  </a:rPr>
                  <a:t>algoritmo básico consiste en, comenzando por </a:t>
                </a:r>
                <a14:m>
                  <m:oMath xmlns:m="http://schemas.openxmlformats.org/officeDocument/2006/math">
                    <m:sSup>
                      <m:sSupPr>
                        <m:ctrlPr>
                          <a:rPr lang="es-ES_tradnl" sz="1600" b="0" i="1" smtClean="0">
                            <a:latin typeface="Cambria Math" panose="02040503050406030204" pitchFamily="18" charset="0"/>
                            <a:cs typeface="Arial" panose="020B0604020202020204" pitchFamily="34" charset="0"/>
                          </a:rPr>
                        </m:ctrlPr>
                      </m:sSupPr>
                      <m:e>
                        <m:r>
                          <a:rPr lang="es-ES_tradnl" sz="1600" b="0" i="1" smtClean="0">
                            <a:latin typeface="Cambria Math" panose="02040503050406030204" pitchFamily="18" charset="0"/>
                            <a:cs typeface="Arial" panose="020B0604020202020204" pitchFamily="34" charset="0"/>
                          </a:rPr>
                          <m:t>𝑥</m:t>
                        </m:r>
                      </m:e>
                      <m:sup>
                        <m:r>
                          <a:rPr lang="es-ES_tradnl" sz="1600" b="0" i="1" smtClean="0">
                            <a:latin typeface="Cambria Math" panose="02040503050406030204" pitchFamily="18" charset="0"/>
                            <a:cs typeface="Arial" panose="020B0604020202020204" pitchFamily="34" charset="0"/>
                          </a:rPr>
                          <m:t>0</m:t>
                        </m:r>
                      </m:sup>
                    </m:sSup>
                    <m:r>
                      <a:rPr lang="es-ES_tradnl" sz="1600" b="0" i="1" smtClean="0">
                        <a:latin typeface="Cambria Math" panose="02040503050406030204" pitchFamily="18" charset="0"/>
                        <a:cs typeface="Arial" panose="020B0604020202020204" pitchFamily="34" charset="0"/>
                      </a:rPr>
                      <m:t>, </m:t>
                    </m:r>
                  </m:oMath>
                </a14:m>
                <a:r>
                  <a:rPr lang="es-ES" sz="1600" dirty="0">
                    <a:latin typeface="Arial" panose="020B0604020202020204" pitchFamily="34" charset="0"/>
                    <a:cs typeface="Arial" panose="020B0604020202020204" pitchFamily="34" charset="0"/>
                  </a:rPr>
                  <a:t> generar una secuencia de puntos </a:t>
                </a:r>
                <a14:m>
                  <m:oMath xmlns:m="http://schemas.openxmlformats.org/officeDocument/2006/math">
                    <m:sSup>
                      <m:sSupPr>
                        <m:ctrlPr>
                          <a:rPr lang="es-ES_tradnl" sz="1600" i="1">
                            <a:latin typeface="Cambria Math" panose="02040503050406030204" pitchFamily="18" charset="0"/>
                            <a:cs typeface="Arial" panose="020B0604020202020204" pitchFamily="34" charset="0"/>
                          </a:rPr>
                        </m:ctrlPr>
                      </m:sSupPr>
                      <m:e>
                        <m:r>
                          <a:rPr lang="es-ES_tradnl" sz="1600" i="1">
                            <a:latin typeface="Cambria Math" panose="02040503050406030204" pitchFamily="18" charset="0"/>
                            <a:cs typeface="Arial" panose="020B0604020202020204" pitchFamily="34" charset="0"/>
                          </a:rPr>
                          <m:t>𝑥</m:t>
                        </m:r>
                      </m:e>
                      <m:sup>
                        <m:r>
                          <a:rPr lang="es-ES_tradnl" sz="1600" b="0" i="1" smtClean="0">
                            <a:latin typeface="Cambria Math" panose="02040503050406030204" pitchFamily="18" charset="0"/>
                            <a:cs typeface="Arial" panose="020B0604020202020204" pitchFamily="34" charset="0"/>
                          </a:rPr>
                          <m:t>𝑘</m:t>
                        </m:r>
                      </m:sup>
                    </m:sSup>
                  </m:oMath>
                </a14:m>
                <a:r>
                  <a:rPr lang="es-ES" sz="1600" dirty="0">
                    <a:latin typeface="Arial" panose="020B0604020202020204" pitchFamily="34" charset="0"/>
                    <a:cs typeface="Arial" panose="020B0604020202020204" pitchFamily="34" charset="0"/>
                  </a:rPr>
                  <a:t> que nos lleven hasta el punto óptimo </a:t>
                </a:r>
                <a14:m>
                  <m:oMath xmlns:m="http://schemas.openxmlformats.org/officeDocument/2006/math">
                    <m:sSup>
                      <m:sSupPr>
                        <m:ctrlPr>
                          <a:rPr lang="es-ES_tradnl" sz="1600" i="1">
                            <a:latin typeface="Cambria Math" panose="02040503050406030204" pitchFamily="18" charset="0"/>
                            <a:cs typeface="Arial" panose="020B0604020202020204" pitchFamily="34" charset="0"/>
                          </a:rPr>
                        </m:ctrlPr>
                      </m:sSupPr>
                      <m:e>
                        <m:r>
                          <a:rPr lang="es-ES_tradnl" sz="1600" i="1">
                            <a:latin typeface="Cambria Math" panose="02040503050406030204" pitchFamily="18" charset="0"/>
                            <a:cs typeface="Arial" panose="020B0604020202020204" pitchFamily="34" charset="0"/>
                          </a:rPr>
                          <m:t>𝑥</m:t>
                        </m:r>
                      </m:e>
                      <m:sup>
                        <m:r>
                          <a:rPr lang="es-ES_tradnl" sz="1600" b="0" i="1" smtClean="0">
                            <a:latin typeface="Cambria Math" panose="02040503050406030204" pitchFamily="18" charset="0"/>
                            <a:cs typeface="Arial" panose="020B0604020202020204" pitchFamily="34" charset="0"/>
                          </a:rPr>
                          <m:t>∗</m:t>
                        </m:r>
                      </m:sup>
                    </m:sSup>
                  </m:oMath>
                </a14:m>
                <a:r>
                  <a:rPr lang="es-ES" sz="1600" dirty="0">
                    <a:latin typeface="Arial" panose="020B0604020202020204" pitchFamily="34" charset="0"/>
                    <a:cs typeface="Arial" panose="020B0604020202020204" pitchFamily="34" charset="0"/>
                  </a:rPr>
                  <a:t> del problema.</a:t>
                </a:r>
              </a:p>
              <a:p>
                <a:pPr>
                  <a:lnSpc>
                    <a:spcPct val="100000"/>
                  </a:lnSpc>
                  <a:spcBef>
                    <a:spcPts val="40"/>
                  </a:spcBef>
                </a:pPr>
                <a:endParaRPr lang="es-ES" sz="1600" dirty="0">
                  <a:latin typeface="Arial" panose="020B0604020202020204" pitchFamily="34" charset="0"/>
                  <a:cs typeface="Arial" panose="020B0604020202020204" pitchFamily="34" charset="0"/>
                </a:endParaRPr>
              </a:p>
              <a:p>
                <a:pPr>
                  <a:lnSpc>
                    <a:spcPct val="100000"/>
                  </a:lnSpc>
                  <a:spcBef>
                    <a:spcPts val="40"/>
                  </a:spcBef>
                </a:pPr>
                <a:r>
                  <a:rPr lang="es-ES" sz="1600" dirty="0">
                    <a:latin typeface="Arial" panose="020B0604020202020204" pitchFamily="34" charset="0"/>
                    <a:cs typeface="Arial" panose="020B0604020202020204" pitchFamily="34" charset="0"/>
                  </a:rPr>
                  <a:t>Iremos pasando de un punto a otro hasta que se verifique alguna condición que nos indique que el punto actual </a:t>
                </a:r>
                <a14:m>
                  <m:oMath xmlns:m="http://schemas.openxmlformats.org/officeDocument/2006/math">
                    <m:sSup>
                      <m:sSupPr>
                        <m:ctrlPr>
                          <a:rPr lang="es-ES_tradnl" sz="1600" b="0" i="1" smtClean="0">
                            <a:latin typeface="Cambria Math" panose="02040503050406030204" pitchFamily="18" charset="0"/>
                            <a:cs typeface="Arial" panose="020B0604020202020204" pitchFamily="34" charset="0"/>
                          </a:rPr>
                        </m:ctrlPr>
                      </m:sSupPr>
                      <m:e>
                        <m:r>
                          <a:rPr lang="es-ES_tradnl" sz="1600" b="0" i="1" smtClean="0">
                            <a:latin typeface="Cambria Math" panose="02040503050406030204" pitchFamily="18" charset="0"/>
                            <a:cs typeface="Arial" panose="020B0604020202020204" pitchFamily="34" charset="0"/>
                          </a:rPr>
                          <m:t>𝑥</m:t>
                        </m:r>
                      </m:e>
                      <m:sup>
                        <m:r>
                          <a:rPr lang="es-ES_tradnl" sz="1600" b="0" i="1" smtClean="0">
                            <a:latin typeface="Cambria Math" panose="02040503050406030204" pitchFamily="18" charset="0"/>
                            <a:cs typeface="Arial" panose="020B0604020202020204" pitchFamily="34" charset="0"/>
                          </a:rPr>
                          <m:t>𝑘</m:t>
                        </m:r>
                      </m:sup>
                    </m:sSup>
                  </m:oMath>
                </a14:m>
                <a:r>
                  <a:rPr lang="es-ES" sz="1600" dirty="0">
                    <a:latin typeface="Arial" panose="020B0604020202020204" pitchFamily="34" charset="0"/>
                    <a:cs typeface="Arial" panose="020B0604020202020204" pitchFamily="34" charset="0"/>
                  </a:rPr>
                  <a:t> es solución de nuestro problema. </a:t>
                </a:r>
              </a:p>
              <a:p>
                <a:pPr>
                  <a:lnSpc>
                    <a:spcPct val="100000"/>
                  </a:lnSpc>
                  <a:spcBef>
                    <a:spcPts val="40"/>
                  </a:spcBef>
                </a:pPr>
                <a:endParaRPr lang="es-ES" sz="1600" dirty="0">
                  <a:latin typeface="Arial" panose="020B0604020202020204" pitchFamily="34" charset="0"/>
                  <a:cs typeface="Arial" panose="020B0604020202020204" pitchFamily="34" charset="0"/>
                </a:endParaRPr>
              </a:p>
            </p:txBody>
          </p:sp>
        </mc:Choice>
        <mc:Fallback xmlns="">
          <p:sp>
            <p:nvSpPr>
              <p:cNvPr id="11" name="object 4">
                <a:extLst>
                  <a:ext uri="{FF2B5EF4-FFF2-40B4-BE49-F238E27FC236}">
                    <a16:creationId xmlns:a16="http://schemas.microsoft.com/office/drawing/2014/main" id="{84DFD15B-D296-4CC2-8C7D-FA90130A4648}"/>
                  </a:ext>
                </a:extLst>
              </p:cNvPr>
              <p:cNvSpPr txBox="1">
                <a:spLocks noRot="1" noChangeAspect="1" noMove="1" noResize="1" noEditPoints="1" noAdjustHandles="1" noChangeArrowheads="1" noChangeShapeType="1" noTextEdit="1"/>
              </p:cNvSpPr>
              <p:nvPr/>
            </p:nvSpPr>
            <p:spPr>
              <a:xfrm>
                <a:off x="512267" y="4267200"/>
                <a:ext cx="8881466" cy="1499641"/>
              </a:xfrm>
              <a:prstGeom prst="rect">
                <a:avLst/>
              </a:prstGeom>
              <a:blipFill>
                <a:blip r:embed="rId3"/>
                <a:stretch>
                  <a:fillRect l="-1373" t="-2846"/>
                </a:stretch>
              </a:blipFill>
            </p:spPr>
            <p:txBody>
              <a:bodyPr/>
              <a:lstStyle/>
              <a:p>
                <a:r>
                  <a:rPr lang="es-ES">
                    <a:noFill/>
                  </a:rPr>
                  <a:t> </a:t>
                </a:r>
              </a:p>
            </p:txBody>
          </p:sp>
        </mc:Fallback>
      </mc:AlternateContent>
    </p:spTree>
    <p:extLst>
      <p:ext uri="{BB962C8B-B14F-4D97-AF65-F5344CB8AC3E}">
        <p14:creationId xmlns:p14="http://schemas.microsoft.com/office/powerpoint/2010/main" val="1364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Ejemplo de inicialización</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63</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7" name="object 4">
                <a:extLst>
                  <a:ext uri="{FF2B5EF4-FFF2-40B4-BE49-F238E27FC236}">
                    <a16:creationId xmlns:a16="http://schemas.microsoft.com/office/drawing/2014/main" id="{92284F42-2AFF-42EA-80D7-F5BE3C08BC7F}"/>
                  </a:ext>
                </a:extLst>
              </p:cNvPr>
              <p:cNvSpPr txBox="1"/>
              <p:nvPr/>
            </p:nvSpPr>
            <p:spPr>
              <a:xfrm>
                <a:off x="527082" y="2647416"/>
                <a:ext cx="8881466" cy="3846181"/>
              </a:xfrm>
              <a:prstGeom prst="rect">
                <a:avLst/>
              </a:prstGeom>
            </p:spPr>
            <p:txBody>
              <a:bodyPr vert="horz" wrap="square" lIns="0" tIns="13335" rIns="0" bIns="0" rtlCol="0">
                <a:spAutoFit/>
              </a:bodyPr>
              <a:lstStyle/>
              <a:p>
                <a:pPr>
                  <a:lnSpc>
                    <a:spcPct val="100000"/>
                  </a:lnSpc>
                  <a:spcBef>
                    <a:spcPts val="40"/>
                  </a:spcBef>
                </a:pPr>
                <a:endParaRPr lang="es-ES" sz="1600" b="1" dirty="0">
                  <a:cs typeface="Arial" panose="020B0604020202020204" pitchFamily="34" charset="0"/>
                </a:endParaRPr>
              </a:p>
              <a:p>
                <a:pPr>
                  <a:lnSpc>
                    <a:spcPct val="100000"/>
                  </a:lnSpc>
                  <a:spcBef>
                    <a:spcPts val="40"/>
                  </a:spcBef>
                </a:pPr>
                <a:r>
                  <a:rPr lang="es-ES" sz="1600" dirty="0">
                    <a:cs typeface="Arial" panose="020B0604020202020204" pitchFamily="34" charset="0"/>
                  </a:rPr>
                  <a:t>El punto </a:t>
                </a:r>
                <a14:m>
                  <m:oMath xmlns:m="http://schemas.openxmlformats.org/officeDocument/2006/math">
                    <m:sSup>
                      <m:sSupPr>
                        <m:ctrlPr>
                          <a:rPr lang="es-ES_tradnl" sz="1600" b="0" i="1" smtClean="0">
                            <a:latin typeface="Cambria Math" panose="02040503050406030204" pitchFamily="18" charset="0"/>
                            <a:cs typeface="Arial" panose="020B0604020202020204" pitchFamily="34" charset="0"/>
                          </a:rPr>
                        </m:ctrlPr>
                      </m:sSupPr>
                      <m:e>
                        <m:r>
                          <a:rPr lang="es-ES_tradnl" sz="1600" b="0" i="1" smtClean="0">
                            <a:latin typeface="Cambria Math" panose="02040503050406030204" pitchFamily="18" charset="0"/>
                            <a:cs typeface="Arial" panose="020B0604020202020204" pitchFamily="34" charset="0"/>
                          </a:rPr>
                          <m:t>𝑥</m:t>
                        </m:r>
                      </m:e>
                      <m:sup>
                        <m:r>
                          <a:rPr lang="es-ES_tradnl" sz="1600" b="0" i="1" smtClean="0">
                            <a:latin typeface="Cambria Math" panose="02040503050406030204" pitchFamily="18" charset="0"/>
                            <a:cs typeface="Arial" panose="020B0604020202020204" pitchFamily="34" charset="0"/>
                          </a:rPr>
                          <m:t>0</m:t>
                        </m:r>
                      </m:sup>
                    </m:sSup>
                    <m:r>
                      <a:rPr lang="es-ES_tradnl" sz="1600" b="0" i="1" smtClean="0">
                        <a:latin typeface="Cambria Math" panose="02040503050406030204" pitchFamily="18" charset="0"/>
                        <a:cs typeface="Arial" panose="020B0604020202020204" pitchFamily="34" charset="0"/>
                      </a:rPr>
                      <m:t>=(</m:t>
                    </m:r>
                    <m:f>
                      <m:fPr>
                        <m:ctrlPr>
                          <a:rPr lang="es-ES_tradnl" sz="1600" b="0" i="1" smtClean="0">
                            <a:latin typeface="Cambria Math" panose="02040503050406030204" pitchFamily="18" charset="0"/>
                            <a:cs typeface="Arial" panose="020B0604020202020204" pitchFamily="34" charset="0"/>
                          </a:rPr>
                        </m:ctrlPr>
                      </m:fPr>
                      <m:num>
                        <m:r>
                          <a:rPr lang="es-ES_tradnl" sz="1600" b="0" i="1" smtClean="0">
                            <a:latin typeface="Cambria Math" panose="02040503050406030204" pitchFamily="18" charset="0"/>
                            <a:cs typeface="Arial" panose="020B0604020202020204" pitchFamily="34" charset="0"/>
                          </a:rPr>
                          <m:t>1</m:t>
                        </m:r>
                      </m:num>
                      <m:den>
                        <m:r>
                          <a:rPr lang="es-ES_tradnl" sz="1600" b="0" i="1" smtClean="0">
                            <a:latin typeface="Cambria Math" panose="02040503050406030204" pitchFamily="18" charset="0"/>
                            <a:cs typeface="Arial" panose="020B0604020202020204" pitchFamily="34" charset="0"/>
                          </a:rPr>
                          <m:t>2</m:t>
                        </m:r>
                      </m:den>
                    </m:f>
                    <m:r>
                      <a:rPr lang="es-ES_tradnl" sz="1600" b="0" i="1" smtClean="0">
                        <a:latin typeface="Cambria Math" panose="02040503050406030204" pitchFamily="18" charset="0"/>
                        <a:cs typeface="Arial" panose="020B0604020202020204" pitchFamily="34" charset="0"/>
                      </a:rPr>
                      <m:t> , </m:t>
                    </m:r>
                    <m:f>
                      <m:fPr>
                        <m:ctrlPr>
                          <a:rPr lang="es-ES_tradnl" sz="1600" b="0" i="1" smtClean="0">
                            <a:latin typeface="Cambria Math" panose="02040503050406030204" pitchFamily="18" charset="0"/>
                            <a:cs typeface="Arial" panose="020B0604020202020204" pitchFamily="34" charset="0"/>
                          </a:rPr>
                        </m:ctrlPr>
                      </m:fPr>
                      <m:num>
                        <m:r>
                          <a:rPr lang="es-ES_tradnl" sz="1600" b="0" i="1" smtClean="0">
                            <a:latin typeface="Cambria Math" panose="02040503050406030204" pitchFamily="18" charset="0"/>
                            <a:cs typeface="Arial" panose="020B0604020202020204" pitchFamily="34" charset="0"/>
                          </a:rPr>
                          <m:t>1</m:t>
                        </m:r>
                      </m:num>
                      <m:den>
                        <m:r>
                          <a:rPr lang="es-ES_tradnl" sz="1600" b="0" i="1" smtClean="0">
                            <a:latin typeface="Cambria Math" panose="02040503050406030204" pitchFamily="18" charset="0"/>
                            <a:cs typeface="Arial" panose="020B0604020202020204" pitchFamily="34" charset="0"/>
                          </a:rPr>
                          <m:t>2</m:t>
                        </m:r>
                      </m:den>
                    </m:f>
                    <m:r>
                      <a:rPr lang="es-ES_tradnl" sz="1600" b="0" i="1" smtClean="0">
                        <a:latin typeface="Cambria Math" panose="02040503050406030204" pitchFamily="18" charset="0"/>
                        <a:cs typeface="Arial" panose="020B0604020202020204" pitchFamily="34" charset="0"/>
                      </a:rPr>
                      <m:t>, 4,</m:t>
                    </m:r>
                    <m:f>
                      <m:fPr>
                        <m:ctrlPr>
                          <a:rPr lang="es-ES_tradnl" sz="1600" b="0" i="1" smtClean="0">
                            <a:latin typeface="Cambria Math" panose="02040503050406030204" pitchFamily="18" charset="0"/>
                            <a:cs typeface="Arial" panose="020B0604020202020204" pitchFamily="34" charset="0"/>
                          </a:rPr>
                        </m:ctrlPr>
                      </m:fPr>
                      <m:num>
                        <m:r>
                          <a:rPr lang="es-ES_tradnl" sz="1600" b="0" i="1" smtClean="0">
                            <a:latin typeface="Cambria Math" panose="02040503050406030204" pitchFamily="18" charset="0"/>
                            <a:cs typeface="Arial" panose="020B0604020202020204" pitchFamily="34" charset="0"/>
                          </a:rPr>
                          <m:t>5</m:t>
                        </m:r>
                      </m:num>
                      <m:den>
                        <m:r>
                          <a:rPr lang="es-ES_tradnl" sz="1600" b="0" i="1" smtClean="0">
                            <a:latin typeface="Cambria Math" panose="02040503050406030204" pitchFamily="18" charset="0"/>
                            <a:cs typeface="Arial" panose="020B0604020202020204" pitchFamily="34" charset="0"/>
                          </a:rPr>
                          <m:t>2</m:t>
                        </m:r>
                      </m:den>
                    </m:f>
                    <m:r>
                      <a:rPr lang="es-ES_tradnl" sz="1600" b="0" i="1" smtClean="0">
                        <a:latin typeface="Cambria Math" panose="02040503050406030204" pitchFamily="18" charset="0"/>
                        <a:cs typeface="Arial" panose="020B0604020202020204" pitchFamily="34" charset="0"/>
                      </a:rPr>
                      <m:t>, 1)  </m:t>
                    </m:r>
                  </m:oMath>
                </a14:m>
                <a:r>
                  <a:rPr lang="es-ES" sz="1600" dirty="0">
                    <a:cs typeface="Arial" panose="020B0604020202020204" pitchFamily="34" charset="0"/>
                  </a:rPr>
                  <a:t> es interior (todas las componentes son mayores que 0) y factible (satisface las restricciones del problema).</a:t>
                </a:r>
              </a:p>
              <a:p>
                <a:pPr>
                  <a:lnSpc>
                    <a:spcPct val="100000"/>
                  </a:lnSpc>
                  <a:spcBef>
                    <a:spcPts val="40"/>
                  </a:spcBef>
                </a:pPr>
                <a:endParaRPr lang="es-ES" sz="1600" dirty="0">
                  <a:cs typeface="Arial" panose="020B0604020202020204" pitchFamily="34" charset="0"/>
                </a:endParaRPr>
              </a:p>
              <a:p>
                <a:pPr>
                  <a:lnSpc>
                    <a:spcPct val="100000"/>
                  </a:lnSpc>
                  <a:spcBef>
                    <a:spcPts val="40"/>
                  </a:spcBef>
                </a:pPr>
                <a:r>
                  <a:rPr lang="es-ES" sz="1600" dirty="0">
                    <a:cs typeface="Arial" panose="020B0604020202020204" pitchFamily="34" charset="0"/>
                  </a:rPr>
                  <a:t>Cada nuevo punto se obtendrá del anterior siguiendo el siguiente procedimiento iterativo: </a:t>
                </a:r>
              </a:p>
              <a:p>
                <a:pPr>
                  <a:lnSpc>
                    <a:spcPct val="100000"/>
                  </a:lnSpc>
                  <a:spcBef>
                    <a:spcPts val="40"/>
                  </a:spcBef>
                </a:pPr>
                <a:endParaRPr lang="es-ES" sz="1600" dirty="0">
                  <a:cs typeface="Arial" panose="020B0604020202020204" pitchFamily="34" charset="0"/>
                </a:endParaRPr>
              </a:p>
              <a:p>
                <a:pPr>
                  <a:lnSpc>
                    <a:spcPct val="100000"/>
                  </a:lnSpc>
                  <a:spcBef>
                    <a:spcPts val="40"/>
                  </a:spcBef>
                </a:pPr>
                <a14:m>
                  <m:oMathPara xmlns:m="http://schemas.openxmlformats.org/officeDocument/2006/math">
                    <m:oMathParaPr>
                      <m:jc m:val="centerGroup"/>
                    </m:oMathParaPr>
                    <m:oMath xmlns:m="http://schemas.openxmlformats.org/officeDocument/2006/math">
                      <m:sSup>
                        <m:sSupPr>
                          <m:ctrlPr>
                            <a:rPr lang="es-ES_tradnl" sz="1600" b="0" i="1" smtClean="0">
                              <a:latin typeface="Cambria Math" panose="02040503050406030204" pitchFamily="18" charset="0"/>
                              <a:cs typeface="Arial" panose="020B0604020202020204" pitchFamily="34" charset="0"/>
                            </a:rPr>
                          </m:ctrlPr>
                        </m:sSupPr>
                        <m:e>
                          <m:r>
                            <a:rPr lang="es-ES_tradnl" sz="1600" b="0" i="1" smtClean="0">
                              <a:latin typeface="Cambria Math" panose="02040503050406030204" pitchFamily="18" charset="0"/>
                              <a:cs typeface="Arial" panose="020B0604020202020204" pitchFamily="34" charset="0"/>
                            </a:rPr>
                            <m:t>𝑥</m:t>
                          </m:r>
                        </m:e>
                        <m:sup>
                          <m:r>
                            <a:rPr lang="es-ES_tradnl" sz="1600" b="0" i="1" smtClean="0">
                              <a:latin typeface="Cambria Math" panose="02040503050406030204" pitchFamily="18" charset="0"/>
                              <a:cs typeface="Arial" panose="020B0604020202020204" pitchFamily="34" charset="0"/>
                            </a:rPr>
                            <m:t>𝑘</m:t>
                          </m:r>
                          <m:r>
                            <a:rPr lang="es-ES_tradnl" sz="1600" b="0" i="1" smtClean="0">
                              <a:latin typeface="Cambria Math" panose="02040503050406030204" pitchFamily="18" charset="0"/>
                              <a:cs typeface="Arial" panose="020B0604020202020204" pitchFamily="34" charset="0"/>
                            </a:rPr>
                            <m:t>+1 </m:t>
                          </m:r>
                        </m:sup>
                      </m:sSup>
                      <m:r>
                        <a:rPr lang="es-ES_tradnl" sz="1600" b="0" i="1" smtClean="0">
                          <a:latin typeface="Cambria Math" panose="02040503050406030204" pitchFamily="18" charset="0"/>
                          <a:cs typeface="Arial" panose="020B0604020202020204" pitchFamily="34" charset="0"/>
                        </a:rPr>
                        <m:t>=</m:t>
                      </m:r>
                      <m:sSup>
                        <m:sSupPr>
                          <m:ctrlPr>
                            <a:rPr lang="es-ES_tradnl" sz="1600" b="0" i="1" smtClean="0">
                              <a:latin typeface="Cambria Math" panose="02040503050406030204" pitchFamily="18" charset="0"/>
                              <a:cs typeface="Arial" panose="020B0604020202020204" pitchFamily="34" charset="0"/>
                            </a:rPr>
                          </m:ctrlPr>
                        </m:sSupPr>
                        <m:e>
                          <m:r>
                            <a:rPr lang="es-ES_tradnl" sz="1600" b="0" i="1" smtClean="0">
                              <a:latin typeface="Cambria Math" panose="02040503050406030204" pitchFamily="18" charset="0"/>
                              <a:cs typeface="Arial" panose="020B0604020202020204" pitchFamily="34" charset="0"/>
                            </a:rPr>
                            <m:t>𝑥</m:t>
                          </m:r>
                        </m:e>
                        <m:sup>
                          <m:r>
                            <a:rPr lang="es-ES_tradnl" sz="1600" b="0" i="1" smtClean="0">
                              <a:latin typeface="Cambria Math" panose="02040503050406030204" pitchFamily="18" charset="0"/>
                              <a:cs typeface="Arial" panose="020B0604020202020204" pitchFamily="34" charset="0"/>
                            </a:rPr>
                            <m:t>𝑘</m:t>
                          </m:r>
                        </m:sup>
                      </m:sSup>
                      <m:r>
                        <a:rPr lang="es-ES_tradnl" sz="1600" b="0" i="1" smtClean="0">
                          <a:latin typeface="Cambria Math" panose="02040503050406030204" pitchFamily="18" charset="0"/>
                          <a:cs typeface="Arial" panose="020B0604020202020204" pitchFamily="34" charset="0"/>
                        </a:rPr>
                        <m:t>+</m:t>
                      </m:r>
                      <m:sSup>
                        <m:sSupPr>
                          <m:ctrlPr>
                            <a:rPr lang="es-ES_tradnl" sz="1600" b="0" i="1" smtClean="0">
                              <a:latin typeface="Cambria Math" panose="02040503050406030204" pitchFamily="18" charset="0"/>
                              <a:cs typeface="Arial" panose="020B0604020202020204" pitchFamily="34" charset="0"/>
                            </a:rPr>
                          </m:ctrlPr>
                        </m:sSupPr>
                        <m:e>
                          <m:r>
                            <a:rPr lang="es-ES_tradnl" sz="1600" b="0" i="1" smtClean="0">
                              <a:latin typeface="Cambria Math" panose="02040503050406030204" pitchFamily="18" charset="0"/>
                              <a:cs typeface="Arial" panose="020B0604020202020204" pitchFamily="34" charset="0"/>
                            </a:rPr>
                            <m:t>𝛼</m:t>
                          </m:r>
                        </m:e>
                        <m:sup>
                          <m:r>
                            <a:rPr lang="es-ES_tradnl" sz="1600" b="0" i="1" smtClean="0">
                              <a:latin typeface="Cambria Math" panose="02040503050406030204" pitchFamily="18" charset="0"/>
                              <a:cs typeface="Arial" panose="020B0604020202020204" pitchFamily="34" charset="0"/>
                            </a:rPr>
                            <m:t>𝑘</m:t>
                          </m:r>
                        </m:sup>
                      </m:sSup>
                      <m:r>
                        <m:rPr>
                          <m:sty m:val="p"/>
                        </m:rPr>
                        <a:rPr lang="es-ES_tradnl" sz="1600" b="0" i="0" smtClean="0">
                          <a:latin typeface="Cambria Math" panose="02040503050406030204" pitchFamily="18" charset="0"/>
                          <a:cs typeface="Arial" panose="020B0604020202020204" pitchFamily="34" charset="0"/>
                        </a:rPr>
                        <m:t>Λ</m:t>
                      </m:r>
                      <m:sSup>
                        <m:sSupPr>
                          <m:ctrlPr>
                            <a:rPr lang="es-ES_tradnl" sz="1600" b="0" i="1" smtClean="0">
                              <a:latin typeface="Cambria Math" panose="02040503050406030204" pitchFamily="18" charset="0"/>
                              <a:cs typeface="Arial" panose="020B0604020202020204" pitchFamily="34" charset="0"/>
                            </a:rPr>
                          </m:ctrlPr>
                        </m:sSupPr>
                        <m:e>
                          <m:r>
                            <a:rPr lang="es-ES_tradnl" sz="1600" b="0" i="1" smtClean="0">
                              <a:latin typeface="Cambria Math" panose="02040503050406030204" pitchFamily="18" charset="0"/>
                              <a:cs typeface="Arial" panose="020B0604020202020204" pitchFamily="34" charset="0"/>
                            </a:rPr>
                            <m:t>𝑥</m:t>
                          </m:r>
                        </m:e>
                        <m:sup>
                          <m:r>
                            <a:rPr lang="es-ES_tradnl" sz="1600" b="0" i="1" smtClean="0">
                              <a:latin typeface="Cambria Math" panose="02040503050406030204" pitchFamily="18" charset="0"/>
                              <a:cs typeface="Arial" panose="020B0604020202020204" pitchFamily="34" charset="0"/>
                            </a:rPr>
                            <m:t>𝑘</m:t>
                          </m:r>
                        </m:sup>
                      </m:sSup>
                      <m:r>
                        <a:rPr lang="es-ES_tradnl" sz="1600" b="0" i="1" smtClean="0">
                          <a:latin typeface="Cambria Math" panose="02040503050406030204" pitchFamily="18" charset="0"/>
                          <a:cs typeface="Arial" panose="020B0604020202020204" pitchFamily="34" charset="0"/>
                        </a:rPr>
                        <m:t>,   </m:t>
                      </m:r>
                      <m:sSup>
                        <m:sSupPr>
                          <m:ctrlPr>
                            <a:rPr lang="es-ES_tradnl" sz="1600" b="0" i="1" smtClean="0">
                              <a:latin typeface="Cambria Math" panose="02040503050406030204" pitchFamily="18" charset="0"/>
                              <a:cs typeface="Arial" panose="020B0604020202020204" pitchFamily="34" charset="0"/>
                            </a:rPr>
                          </m:ctrlPr>
                        </m:sSupPr>
                        <m:e>
                          <m:r>
                            <a:rPr lang="es-ES_tradnl" sz="1600" b="0" i="1" smtClean="0">
                              <a:latin typeface="Cambria Math" panose="02040503050406030204" pitchFamily="18" charset="0"/>
                              <a:cs typeface="Arial" panose="020B0604020202020204" pitchFamily="34" charset="0"/>
                            </a:rPr>
                            <m:t>𝛼</m:t>
                          </m:r>
                        </m:e>
                        <m:sup>
                          <m:r>
                            <a:rPr lang="es-ES_tradnl" sz="1600" b="0" i="1" smtClean="0">
                              <a:latin typeface="Cambria Math" panose="02040503050406030204" pitchFamily="18" charset="0"/>
                              <a:cs typeface="Arial" panose="020B0604020202020204" pitchFamily="34" charset="0"/>
                            </a:rPr>
                            <m:t>𝑘</m:t>
                          </m:r>
                        </m:sup>
                      </m:sSup>
                      <m:r>
                        <a:rPr lang="es-ES_tradnl" sz="1600" b="0" i="1" smtClean="0">
                          <a:latin typeface="Cambria Math" panose="02040503050406030204" pitchFamily="18" charset="0"/>
                          <a:cs typeface="Arial" panose="020B0604020202020204" pitchFamily="34" charset="0"/>
                        </a:rPr>
                        <m:t>≥0 </m:t>
                      </m:r>
                    </m:oMath>
                  </m:oMathPara>
                </a14:m>
                <a:endParaRPr lang="es-ES_tradnl" sz="1600" b="0" dirty="0">
                  <a:cs typeface="Arial" panose="020B0604020202020204" pitchFamily="34" charset="0"/>
                </a:endParaRPr>
              </a:p>
              <a:p>
                <a:pPr>
                  <a:lnSpc>
                    <a:spcPct val="100000"/>
                  </a:lnSpc>
                  <a:spcBef>
                    <a:spcPts val="40"/>
                  </a:spcBef>
                </a:pPr>
                <a:endParaRPr lang="es-ES" sz="1600" dirty="0">
                  <a:cs typeface="Arial" panose="020B0604020202020204" pitchFamily="34" charset="0"/>
                </a:endParaRPr>
              </a:p>
              <a:p>
                <a:pPr>
                  <a:lnSpc>
                    <a:spcPct val="100000"/>
                  </a:lnSpc>
                  <a:spcBef>
                    <a:spcPts val="40"/>
                  </a:spcBef>
                </a:pPr>
                <a14:m>
                  <m:oMath xmlns:m="http://schemas.openxmlformats.org/officeDocument/2006/math">
                    <m:r>
                      <m:rPr>
                        <m:sty m:val="p"/>
                      </m:rPr>
                      <a:rPr lang="es-ES_tradnl" sz="1600" b="0" i="0" smtClean="0">
                        <a:latin typeface="Cambria Math" panose="02040503050406030204" pitchFamily="18" charset="0"/>
                        <a:cs typeface="Arial" panose="020B0604020202020204" pitchFamily="34" charset="0"/>
                      </a:rPr>
                      <m:t>Λ</m:t>
                    </m:r>
                    <m:sSup>
                      <m:sSupPr>
                        <m:ctrlPr>
                          <a:rPr lang="es-ES_tradnl" sz="1600" b="0" i="1" smtClean="0">
                            <a:latin typeface="Cambria Math" panose="02040503050406030204" pitchFamily="18" charset="0"/>
                            <a:cs typeface="Arial" panose="020B0604020202020204" pitchFamily="34" charset="0"/>
                          </a:rPr>
                        </m:ctrlPr>
                      </m:sSupPr>
                      <m:e>
                        <m:r>
                          <a:rPr lang="es-ES_tradnl" sz="1600" b="0" i="1" smtClean="0">
                            <a:latin typeface="Cambria Math" panose="02040503050406030204" pitchFamily="18" charset="0"/>
                            <a:cs typeface="Arial" panose="020B0604020202020204" pitchFamily="34" charset="0"/>
                          </a:rPr>
                          <m:t>𝑥</m:t>
                        </m:r>
                      </m:e>
                      <m:sup>
                        <m:r>
                          <a:rPr lang="es-ES_tradnl" sz="1600" b="0" i="1" smtClean="0">
                            <a:latin typeface="Cambria Math" panose="02040503050406030204" pitchFamily="18" charset="0"/>
                            <a:cs typeface="Arial" panose="020B0604020202020204" pitchFamily="34" charset="0"/>
                          </a:rPr>
                          <m:t>𝑘</m:t>
                        </m:r>
                      </m:sup>
                    </m:sSup>
                  </m:oMath>
                </a14:m>
                <a:r>
                  <a:rPr lang="es-ES" sz="1600" dirty="0">
                    <a:cs typeface="Arial" panose="020B0604020202020204" pitchFamily="34" charset="0"/>
                  </a:rPr>
                  <a:t> representa nuestra dirección de movimiento, y </a:t>
                </a:r>
                <a14:m>
                  <m:oMath xmlns:m="http://schemas.openxmlformats.org/officeDocument/2006/math">
                    <m:sSup>
                      <m:sSupPr>
                        <m:ctrlPr>
                          <a:rPr lang="es-ES_tradnl" sz="1600" i="1">
                            <a:latin typeface="Cambria Math" panose="02040503050406030204" pitchFamily="18" charset="0"/>
                            <a:cs typeface="Arial" panose="020B0604020202020204" pitchFamily="34" charset="0"/>
                          </a:rPr>
                        </m:ctrlPr>
                      </m:sSupPr>
                      <m:e>
                        <m:r>
                          <a:rPr lang="es-ES_tradnl" sz="1600" b="0" i="1" smtClean="0">
                            <a:latin typeface="Cambria Math" panose="02040503050406030204" pitchFamily="18" charset="0"/>
                            <a:cs typeface="Arial" panose="020B0604020202020204" pitchFamily="34" charset="0"/>
                          </a:rPr>
                          <m:t>𝛼</m:t>
                        </m:r>
                      </m:e>
                      <m:sup>
                        <m:r>
                          <a:rPr lang="es-ES_tradnl" sz="1600" i="1">
                            <a:latin typeface="Cambria Math" panose="02040503050406030204" pitchFamily="18" charset="0"/>
                            <a:cs typeface="Arial" panose="020B0604020202020204" pitchFamily="34" charset="0"/>
                          </a:rPr>
                          <m:t>𝑘</m:t>
                        </m:r>
                      </m:sup>
                    </m:sSup>
                  </m:oMath>
                </a14:m>
                <a:r>
                  <a:rPr lang="es-ES" sz="1600" dirty="0">
                    <a:cs typeface="Arial" panose="020B0604020202020204" pitchFamily="34" charset="0"/>
                  </a:rPr>
                  <a:t>, longitud de paso, nos indica cuánto nos alejamos de </a:t>
                </a:r>
                <a14:m>
                  <m:oMath xmlns:m="http://schemas.openxmlformats.org/officeDocument/2006/math">
                    <m:sSup>
                      <m:sSupPr>
                        <m:ctrlPr>
                          <a:rPr lang="es-ES_tradnl" sz="1600" i="1">
                            <a:latin typeface="Cambria Math" panose="02040503050406030204" pitchFamily="18" charset="0"/>
                            <a:cs typeface="Arial" panose="020B0604020202020204" pitchFamily="34" charset="0"/>
                          </a:rPr>
                        </m:ctrlPr>
                      </m:sSupPr>
                      <m:e>
                        <m:r>
                          <a:rPr lang="es-ES_tradnl" sz="1600" i="1">
                            <a:latin typeface="Cambria Math" panose="02040503050406030204" pitchFamily="18" charset="0"/>
                            <a:cs typeface="Arial" panose="020B0604020202020204" pitchFamily="34" charset="0"/>
                          </a:rPr>
                          <m:t>𝑥</m:t>
                        </m:r>
                      </m:e>
                      <m:sup>
                        <m:r>
                          <a:rPr lang="es-ES_tradnl" sz="1600" i="1">
                            <a:latin typeface="Cambria Math" panose="02040503050406030204" pitchFamily="18" charset="0"/>
                            <a:cs typeface="Arial" panose="020B0604020202020204" pitchFamily="34" charset="0"/>
                          </a:rPr>
                          <m:t>𝑘</m:t>
                        </m:r>
                      </m:sup>
                    </m:sSup>
                  </m:oMath>
                </a14:m>
                <a:r>
                  <a:rPr lang="es-ES" sz="1600" dirty="0">
                    <a:cs typeface="Arial" panose="020B0604020202020204" pitchFamily="34" charset="0"/>
                  </a:rPr>
                  <a:t> a lo largo de la dirección calculada.  </a:t>
                </a:r>
              </a:p>
              <a:p>
                <a:pPr>
                  <a:lnSpc>
                    <a:spcPct val="100000"/>
                  </a:lnSpc>
                  <a:spcBef>
                    <a:spcPts val="40"/>
                  </a:spcBef>
                </a:pPr>
                <a:endParaRPr lang="es-ES" sz="1600" dirty="0">
                  <a:cs typeface="Arial" panose="020B0604020202020204" pitchFamily="34" charset="0"/>
                </a:endParaRPr>
              </a:p>
              <a:p>
                <a:pPr marL="342900" indent="-342900">
                  <a:lnSpc>
                    <a:spcPct val="100000"/>
                  </a:lnSpc>
                  <a:spcBef>
                    <a:spcPts val="40"/>
                  </a:spcBef>
                  <a:buAutoNum type="arabicParenR"/>
                </a:pPr>
                <a:r>
                  <a:rPr lang="es-ES" sz="1600" dirty="0">
                    <a:cs typeface="Arial" panose="020B0604020202020204" pitchFamily="34" charset="0"/>
                  </a:rPr>
                  <a:t>¿Cómo obtener la dirección de movimiento?</a:t>
                </a:r>
              </a:p>
              <a:p>
                <a:pPr marL="342900" indent="-342900">
                  <a:lnSpc>
                    <a:spcPct val="100000"/>
                  </a:lnSpc>
                  <a:spcBef>
                    <a:spcPts val="40"/>
                  </a:spcBef>
                  <a:buAutoNum type="arabicParenR"/>
                </a:pPr>
                <a:r>
                  <a:rPr lang="es-ES" sz="1600" dirty="0">
                    <a:cs typeface="Arial" panose="020B0604020202020204" pitchFamily="34" charset="0"/>
                  </a:rPr>
                  <a:t>¿Cómo calcular la longitud de paso?</a:t>
                </a:r>
              </a:p>
              <a:p>
                <a:pPr>
                  <a:lnSpc>
                    <a:spcPct val="100000"/>
                  </a:lnSpc>
                  <a:spcBef>
                    <a:spcPts val="40"/>
                  </a:spcBef>
                </a:pPr>
                <a:endParaRPr lang="es-ES" sz="1600" dirty="0">
                  <a:latin typeface="Arial" panose="020B0604020202020204" pitchFamily="34" charset="0"/>
                  <a:cs typeface="Arial" panose="020B0604020202020204" pitchFamily="34" charset="0"/>
                </a:endParaRPr>
              </a:p>
            </p:txBody>
          </p:sp>
        </mc:Choice>
        <mc:Fallback xmlns="">
          <p:sp>
            <p:nvSpPr>
              <p:cNvPr id="7" name="object 4">
                <a:extLst>
                  <a:ext uri="{FF2B5EF4-FFF2-40B4-BE49-F238E27FC236}">
                    <a16:creationId xmlns:a16="http://schemas.microsoft.com/office/drawing/2014/main" id="{92284F42-2AFF-42EA-80D7-F5BE3C08BC7F}"/>
                  </a:ext>
                </a:extLst>
              </p:cNvPr>
              <p:cNvSpPr txBox="1">
                <a:spLocks noRot="1" noChangeAspect="1" noMove="1" noResize="1" noEditPoints="1" noAdjustHandles="1" noChangeArrowheads="1" noChangeShapeType="1" noTextEdit="1"/>
              </p:cNvSpPr>
              <p:nvPr/>
            </p:nvSpPr>
            <p:spPr>
              <a:xfrm>
                <a:off x="527082" y="2647416"/>
                <a:ext cx="8881466" cy="3846181"/>
              </a:xfrm>
              <a:prstGeom prst="rect">
                <a:avLst/>
              </a:prstGeom>
              <a:blipFill>
                <a:blip r:embed="rId2"/>
                <a:stretch>
                  <a:fillRect l="-1373"/>
                </a:stretch>
              </a:blipFill>
            </p:spPr>
            <p:txBody>
              <a:bodyPr/>
              <a:lstStyle/>
              <a:p>
                <a:r>
                  <a:rPr lang="es-ES">
                    <a:noFill/>
                  </a:rPr>
                  <a:t> </a:t>
                </a:r>
              </a:p>
            </p:txBody>
          </p:sp>
        </mc:Fallback>
      </mc:AlternateContent>
      <p:pic>
        <p:nvPicPr>
          <p:cNvPr id="10" name="Imagen 9">
            <a:extLst>
              <a:ext uri="{FF2B5EF4-FFF2-40B4-BE49-F238E27FC236}">
                <a16:creationId xmlns:a16="http://schemas.microsoft.com/office/drawing/2014/main" id="{7A162B6B-377A-4ECA-B163-3752F4F3C0CB}"/>
              </a:ext>
            </a:extLst>
          </p:cNvPr>
          <p:cNvPicPr>
            <a:picLocks noChangeAspect="1"/>
          </p:cNvPicPr>
          <p:nvPr/>
        </p:nvPicPr>
        <p:blipFill>
          <a:blip r:embed="rId3"/>
          <a:stretch>
            <a:fillRect/>
          </a:stretch>
        </p:blipFill>
        <p:spPr>
          <a:xfrm>
            <a:off x="527082" y="1188279"/>
            <a:ext cx="8572500" cy="1642395"/>
          </a:xfrm>
          <a:prstGeom prst="rect">
            <a:avLst/>
          </a:prstGeom>
        </p:spPr>
      </p:pic>
    </p:spTree>
    <p:extLst>
      <p:ext uri="{BB962C8B-B14F-4D97-AF65-F5344CB8AC3E}">
        <p14:creationId xmlns:p14="http://schemas.microsoft.com/office/powerpoint/2010/main" val="4185101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Dirección de movimiento (I)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64</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8" name="object 4">
                <a:extLst>
                  <a:ext uri="{FF2B5EF4-FFF2-40B4-BE49-F238E27FC236}">
                    <a16:creationId xmlns:a16="http://schemas.microsoft.com/office/drawing/2014/main" id="{41739059-3ACE-4F21-B218-28900F0FD318}"/>
                  </a:ext>
                </a:extLst>
              </p:cNvPr>
              <p:cNvSpPr txBox="1"/>
              <p:nvPr/>
            </p:nvSpPr>
            <p:spPr>
              <a:xfrm>
                <a:off x="457200" y="1197983"/>
                <a:ext cx="8881466" cy="4504695"/>
              </a:xfrm>
              <a:prstGeom prst="rect">
                <a:avLst/>
              </a:prstGeom>
            </p:spPr>
            <p:txBody>
              <a:bodyPr vert="horz" wrap="square" lIns="0" tIns="13335" rIns="0" bIns="0" rtlCol="0">
                <a:spAutoFit/>
              </a:bodyPr>
              <a:lstStyle/>
              <a:p>
                <a:pPr>
                  <a:lnSpc>
                    <a:spcPct val="100000"/>
                  </a:lnSpc>
                  <a:spcBef>
                    <a:spcPts val="40"/>
                  </a:spcBef>
                </a:pPr>
                <a:r>
                  <a:rPr lang="es-ES_tradnl" sz="1600" dirty="0">
                    <a:cs typeface="Arial" panose="020B0604020202020204" pitchFamily="34" charset="0"/>
                  </a:rPr>
                  <a:t>Para ser una buena dirección de movimiento debe cumplir: </a:t>
                </a:r>
              </a:p>
              <a:p>
                <a:pPr marL="285750" indent="-285750">
                  <a:lnSpc>
                    <a:spcPct val="100000"/>
                  </a:lnSpc>
                  <a:spcBef>
                    <a:spcPts val="40"/>
                  </a:spcBef>
                  <a:buFont typeface="Arial" panose="020B0604020202020204" pitchFamily="34" charset="0"/>
                  <a:buChar char="•"/>
                </a:pPr>
                <a:r>
                  <a:rPr lang="es-ES" sz="1600" dirty="0">
                    <a:cs typeface="Arial" panose="020B0604020202020204" pitchFamily="34" charset="0"/>
                  </a:rPr>
                  <a:t>Debe preservar la factibilidad del nuevo punto (dirección factible).</a:t>
                </a:r>
              </a:p>
              <a:p>
                <a:pPr marL="285750" indent="-285750">
                  <a:lnSpc>
                    <a:spcPct val="100000"/>
                  </a:lnSpc>
                  <a:spcBef>
                    <a:spcPts val="40"/>
                  </a:spcBef>
                  <a:buFont typeface="Arial" panose="020B0604020202020204" pitchFamily="34" charset="0"/>
                  <a:buChar char="•"/>
                </a:pPr>
                <a:r>
                  <a:rPr lang="es-ES" sz="1600" dirty="0">
                    <a:cs typeface="Arial" panose="020B0604020202020204" pitchFamily="34" charset="0"/>
                  </a:rPr>
                  <a:t>Debe mejorar el valor de la función objetivo (mejorar significa disminuir en este caso, puesto que el problema es de minimización). </a:t>
                </a:r>
              </a:p>
              <a:p>
                <a:pPr marL="285750" indent="-285750">
                  <a:lnSpc>
                    <a:spcPct val="100000"/>
                  </a:lnSpc>
                  <a:spcBef>
                    <a:spcPts val="40"/>
                  </a:spcBef>
                  <a:buFont typeface="Arial" panose="020B0604020202020204" pitchFamily="34" charset="0"/>
                  <a:buChar char="•"/>
                </a:pPr>
                <a:endParaRPr lang="es-ES" sz="1600" dirty="0">
                  <a:cs typeface="Arial" panose="020B0604020202020204" pitchFamily="34" charset="0"/>
                </a:endParaRPr>
              </a:p>
              <a:p>
                <a:pPr>
                  <a:lnSpc>
                    <a:spcPct val="100000"/>
                  </a:lnSpc>
                  <a:spcBef>
                    <a:spcPts val="40"/>
                  </a:spcBef>
                </a:pPr>
                <a:r>
                  <a:rPr lang="es-ES" sz="1600" dirty="0">
                    <a:cs typeface="Arial" panose="020B0604020202020204" pitchFamily="34" charset="0"/>
                  </a:rPr>
                  <a:t>Es decir, el nuevo punto debe garantizar </a:t>
                </a:r>
                <a14:m>
                  <m:oMath xmlns:m="http://schemas.openxmlformats.org/officeDocument/2006/math">
                    <m:r>
                      <a:rPr lang="es-ES_tradnl" sz="1600" b="0" i="1" smtClean="0">
                        <a:latin typeface="Cambria Math" panose="02040503050406030204" pitchFamily="18" charset="0"/>
                        <a:cs typeface="Arial" panose="020B0604020202020204" pitchFamily="34" charset="0"/>
                      </a:rPr>
                      <m:t>𝐴</m:t>
                    </m:r>
                    <m:sSup>
                      <m:sSupPr>
                        <m:ctrlPr>
                          <a:rPr lang="es-ES_tradnl" sz="1600" b="0" i="1" smtClean="0">
                            <a:latin typeface="Cambria Math" panose="02040503050406030204" pitchFamily="18" charset="0"/>
                            <a:cs typeface="Arial" panose="020B0604020202020204" pitchFamily="34" charset="0"/>
                          </a:rPr>
                        </m:ctrlPr>
                      </m:sSupPr>
                      <m:e>
                        <m:r>
                          <a:rPr lang="es-ES_tradnl" sz="1600" b="0" i="1" smtClean="0">
                            <a:latin typeface="Cambria Math" panose="02040503050406030204" pitchFamily="18" charset="0"/>
                            <a:cs typeface="Arial" panose="020B0604020202020204" pitchFamily="34" charset="0"/>
                          </a:rPr>
                          <m:t>𝑥</m:t>
                        </m:r>
                      </m:e>
                      <m:sup>
                        <m:r>
                          <a:rPr lang="es-ES_tradnl" sz="1600" b="0" i="1" smtClean="0">
                            <a:latin typeface="Cambria Math" panose="02040503050406030204" pitchFamily="18" charset="0"/>
                            <a:cs typeface="Arial" panose="020B0604020202020204" pitchFamily="34" charset="0"/>
                          </a:rPr>
                          <m:t>𝑘</m:t>
                        </m:r>
                        <m:r>
                          <a:rPr lang="es-ES_tradnl" sz="1600" b="0" i="1" smtClean="0">
                            <a:latin typeface="Cambria Math" panose="02040503050406030204" pitchFamily="18" charset="0"/>
                            <a:cs typeface="Arial" panose="020B0604020202020204" pitchFamily="34" charset="0"/>
                          </a:rPr>
                          <m:t>+1 </m:t>
                        </m:r>
                      </m:sup>
                    </m:sSup>
                    <m:r>
                      <a:rPr lang="es-ES_tradnl" sz="1600" b="0" i="1" smtClean="0">
                        <a:latin typeface="Cambria Math" panose="02040503050406030204" pitchFamily="18" charset="0"/>
                        <a:cs typeface="Arial" panose="020B0604020202020204" pitchFamily="34" charset="0"/>
                      </a:rPr>
                      <m:t>=</m:t>
                    </m:r>
                    <m:r>
                      <a:rPr lang="es-ES_tradnl" sz="1600" b="0" i="1" smtClean="0">
                        <a:latin typeface="Cambria Math" panose="02040503050406030204" pitchFamily="18" charset="0"/>
                        <a:cs typeface="Arial" panose="020B0604020202020204" pitchFamily="34" charset="0"/>
                      </a:rPr>
                      <m:t>𝑏</m:t>
                    </m:r>
                    <m:r>
                      <a:rPr lang="es-ES_tradnl" sz="1600" b="0" i="1" smtClean="0">
                        <a:latin typeface="Cambria Math" panose="02040503050406030204" pitchFamily="18" charset="0"/>
                        <a:cs typeface="Arial" panose="020B0604020202020204" pitchFamily="34" charset="0"/>
                      </a:rPr>
                      <m:t> </m:t>
                    </m:r>
                  </m:oMath>
                </a14:m>
                <a:r>
                  <a:rPr lang="es-ES" sz="1600" dirty="0">
                    <a:cs typeface="Arial" panose="020B0604020202020204" pitchFamily="34" charset="0"/>
                  </a:rPr>
                  <a:t> y mejorar la función objetivo. Sabemos que: </a:t>
                </a:r>
              </a:p>
              <a:p>
                <a:pPr>
                  <a:lnSpc>
                    <a:spcPct val="100000"/>
                  </a:lnSpc>
                  <a:spcBef>
                    <a:spcPts val="40"/>
                  </a:spcBef>
                </a:pPr>
                <a:r>
                  <a:rPr lang="es-ES_tradnl" sz="1600" b="0" dirty="0">
                    <a:cs typeface="Arial" panose="020B0604020202020204" pitchFamily="34" charset="0"/>
                  </a:rPr>
                  <a:t>			</a:t>
                </a:r>
                <a14:m>
                  <m:oMath xmlns:m="http://schemas.openxmlformats.org/officeDocument/2006/math">
                    <m:r>
                      <a:rPr lang="es-ES_tradnl" sz="1600" b="0" i="1" smtClean="0">
                        <a:latin typeface="Cambria Math" panose="02040503050406030204" pitchFamily="18" charset="0"/>
                        <a:cs typeface="Arial" panose="020B0604020202020204" pitchFamily="34" charset="0"/>
                      </a:rPr>
                      <m:t>𝐴</m:t>
                    </m:r>
                    <m:sSup>
                      <m:sSupPr>
                        <m:ctrlPr>
                          <a:rPr lang="es-ES_tradnl" sz="1600" b="0" i="1" smtClean="0">
                            <a:latin typeface="Cambria Math" panose="02040503050406030204" pitchFamily="18" charset="0"/>
                            <a:cs typeface="Arial" panose="020B0604020202020204" pitchFamily="34" charset="0"/>
                          </a:rPr>
                        </m:ctrlPr>
                      </m:sSupPr>
                      <m:e>
                        <m:r>
                          <a:rPr lang="es-ES_tradnl" sz="1600" b="0" i="1" smtClean="0">
                            <a:latin typeface="Cambria Math" panose="02040503050406030204" pitchFamily="18" charset="0"/>
                            <a:cs typeface="Arial" panose="020B0604020202020204" pitchFamily="34" charset="0"/>
                          </a:rPr>
                          <m:t>𝑥</m:t>
                        </m:r>
                      </m:e>
                      <m:sup>
                        <m:r>
                          <a:rPr lang="es-ES_tradnl" sz="1600" b="0" i="1" smtClean="0">
                            <a:latin typeface="Cambria Math" panose="02040503050406030204" pitchFamily="18" charset="0"/>
                            <a:cs typeface="Arial" panose="020B0604020202020204" pitchFamily="34" charset="0"/>
                          </a:rPr>
                          <m:t>𝑘</m:t>
                        </m:r>
                        <m:r>
                          <a:rPr lang="es-ES_tradnl" sz="1600" b="0" i="1" smtClean="0">
                            <a:latin typeface="Cambria Math" panose="02040503050406030204" pitchFamily="18" charset="0"/>
                            <a:cs typeface="Arial" panose="020B0604020202020204" pitchFamily="34" charset="0"/>
                          </a:rPr>
                          <m:t> </m:t>
                        </m:r>
                      </m:sup>
                    </m:sSup>
                    <m:r>
                      <a:rPr lang="es-ES_tradnl" sz="1600" b="0" i="1" smtClean="0">
                        <a:latin typeface="Cambria Math" panose="02040503050406030204" pitchFamily="18" charset="0"/>
                        <a:cs typeface="Arial" panose="020B0604020202020204" pitchFamily="34" charset="0"/>
                      </a:rPr>
                      <m:t>=</m:t>
                    </m:r>
                    <m:r>
                      <a:rPr lang="es-ES_tradnl" sz="1600" b="0" i="1" smtClean="0">
                        <a:latin typeface="Cambria Math" panose="02040503050406030204" pitchFamily="18" charset="0"/>
                        <a:cs typeface="Arial" panose="020B0604020202020204" pitchFamily="34" charset="0"/>
                      </a:rPr>
                      <m:t>𝑏</m:t>
                    </m:r>
                    <m:r>
                      <a:rPr lang="es-ES_tradnl" sz="1600" b="0" i="1" smtClean="0">
                        <a:latin typeface="Cambria Math" panose="02040503050406030204" pitchFamily="18" charset="0"/>
                        <a:cs typeface="Arial" panose="020B0604020202020204" pitchFamily="34" charset="0"/>
                      </a:rPr>
                      <m:t> </m:t>
                    </m:r>
                  </m:oMath>
                </a14:m>
                <a:r>
                  <a:rPr lang="es-ES" sz="1600" dirty="0">
                    <a:cs typeface="Arial" panose="020B0604020202020204" pitchFamily="34" charset="0"/>
                  </a:rPr>
                  <a:t>, por ser factible</a:t>
                </a:r>
              </a:p>
              <a:p>
                <a:pPr>
                  <a:lnSpc>
                    <a:spcPct val="100000"/>
                  </a:lnSpc>
                  <a:spcBef>
                    <a:spcPts val="40"/>
                  </a:spcBef>
                </a:pPr>
                <a:r>
                  <a:rPr lang="es-ES" sz="1600" dirty="0">
                    <a:cs typeface="Arial" panose="020B0604020202020204" pitchFamily="34" charset="0"/>
                  </a:rPr>
                  <a:t> y </a:t>
                </a:r>
              </a:p>
              <a:p>
                <a:pPr algn="ctr">
                  <a:lnSpc>
                    <a:spcPct val="100000"/>
                  </a:lnSpc>
                  <a:spcBef>
                    <a:spcPts val="40"/>
                  </a:spcBef>
                </a:pPr>
                <a14:m>
                  <m:oMath xmlns:m="http://schemas.openxmlformats.org/officeDocument/2006/math">
                    <m:sSup>
                      <m:sSupPr>
                        <m:ctrlPr>
                          <a:rPr lang="es-ES_tradnl" sz="1600" b="0" i="1" smtClean="0">
                            <a:latin typeface="Cambria Math" panose="02040503050406030204" pitchFamily="18" charset="0"/>
                            <a:cs typeface="Arial" panose="020B0604020202020204" pitchFamily="34" charset="0"/>
                          </a:rPr>
                        </m:ctrlPr>
                      </m:sSupPr>
                      <m:e>
                        <m:r>
                          <a:rPr lang="es-ES_tradnl" sz="1600" b="0" i="1" smtClean="0">
                            <a:latin typeface="Cambria Math" panose="02040503050406030204" pitchFamily="18" charset="0"/>
                            <a:cs typeface="Arial" panose="020B0604020202020204" pitchFamily="34" charset="0"/>
                          </a:rPr>
                          <m:t>𝑥</m:t>
                        </m:r>
                      </m:e>
                      <m:sup>
                        <m:r>
                          <a:rPr lang="es-ES_tradnl" sz="1600" b="0" i="1" smtClean="0">
                            <a:latin typeface="Cambria Math" panose="02040503050406030204" pitchFamily="18" charset="0"/>
                            <a:cs typeface="Arial" panose="020B0604020202020204" pitchFamily="34" charset="0"/>
                          </a:rPr>
                          <m:t>𝑘</m:t>
                        </m:r>
                        <m:r>
                          <a:rPr lang="es-ES_tradnl" sz="1600" b="0" i="1" smtClean="0">
                            <a:latin typeface="Cambria Math" panose="02040503050406030204" pitchFamily="18" charset="0"/>
                            <a:cs typeface="Arial" panose="020B0604020202020204" pitchFamily="34" charset="0"/>
                          </a:rPr>
                          <m:t>+1 </m:t>
                        </m:r>
                      </m:sup>
                    </m:sSup>
                    <m:r>
                      <a:rPr lang="es-ES_tradnl" sz="1600" b="0" i="1" smtClean="0">
                        <a:latin typeface="Cambria Math" panose="02040503050406030204" pitchFamily="18" charset="0"/>
                        <a:cs typeface="Arial" panose="020B0604020202020204" pitchFamily="34" charset="0"/>
                      </a:rPr>
                      <m:t>=</m:t>
                    </m:r>
                    <m:sSup>
                      <m:sSupPr>
                        <m:ctrlPr>
                          <a:rPr lang="es-ES_tradnl" sz="1600" b="0" i="1" smtClean="0">
                            <a:latin typeface="Cambria Math" panose="02040503050406030204" pitchFamily="18" charset="0"/>
                            <a:cs typeface="Arial" panose="020B0604020202020204" pitchFamily="34" charset="0"/>
                          </a:rPr>
                        </m:ctrlPr>
                      </m:sSupPr>
                      <m:e>
                        <m:r>
                          <a:rPr lang="es-ES_tradnl" sz="1600" b="0" i="1" smtClean="0">
                            <a:latin typeface="Cambria Math" panose="02040503050406030204" pitchFamily="18" charset="0"/>
                            <a:cs typeface="Arial" panose="020B0604020202020204" pitchFamily="34" charset="0"/>
                          </a:rPr>
                          <m:t>𝑥</m:t>
                        </m:r>
                      </m:e>
                      <m:sup>
                        <m:r>
                          <a:rPr lang="es-ES_tradnl" sz="1600" b="0" i="1" smtClean="0">
                            <a:latin typeface="Cambria Math" panose="02040503050406030204" pitchFamily="18" charset="0"/>
                            <a:cs typeface="Arial" panose="020B0604020202020204" pitchFamily="34" charset="0"/>
                          </a:rPr>
                          <m:t>𝑘</m:t>
                        </m:r>
                      </m:sup>
                    </m:sSup>
                    <m:r>
                      <a:rPr lang="es-ES_tradnl" sz="1600" b="0" i="1" smtClean="0">
                        <a:latin typeface="Cambria Math" panose="02040503050406030204" pitchFamily="18" charset="0"/>
                        <a:cs typeface="Arial" panose="020B0604020202020204" pitchFamily="34" charset="0"/>
                      </a:rPr>
                      <m:t>+</m:t>
                    </m:r>
                    <m:sSup>
                      <m:sSupPr>
                        <m:ctrlPr>
                          <a:rPr lang="es-ES_tradnl" sz="1600" i="1">
                            <a:latin typeface="Cambria Math" panose="02040503050406030204" pitchFamily="18" charset="0"/>
                            <a:cs typeface="Arial" panose="020B0604020202020204" pitchFamily="34" charset="0"/>
                          </a:rPr>
                        </m:ctrlPr>
                      </m:sSupPr>
                      <m:e>
                        <m:r>
                          <a:rPr lang="es-ES_tradnl" sz="1600" i="1">
                            <a:latin typeface="Cambria Math" panose="02040503050406030204" pitchFamily="18" charset="0"/>
                            <a:cs typeface="Arial" panose="020B0604020202020204" pitchFamily="34" charset="0"/>
                          </a:rPr>
                          <m:t>𝛼</m:t>
                        </m:r>
                      </m:e>
                      <m:sup>
                        <m:r>
                          <a:rPr lang="es-ES_tradnl" sz="1600" i="1">
                            <a:latin typeface="Cambria Math" panose="02040503050406030204" pitchFamily="18" charset="0"/>
                            <a:cs typeface="Arial" panose="020B0604020202020204" pitchFamily="34" charset="0"/>
                          </a:rPr>
                          <m:t>𝑘</m:t>
                        </m:r>
                      </m:sup>
                    </m:sSup>
                    <m:r>
                      <m:rPr>
                        <m:sty m:val="p"/>
                      </m:rPr>
                      <a:rPr lang="es-ES_tradnl" sz="1600" b="0" i="0" smtClean="0">
                        <a:latin typeface="Cambria Math" panose="02040503050406030204" pitchFamily="18" charset="0"/>
                        <a:cs typeface="Arial" panose="020B0604020202020204" pitchFamily="34" charset="0"/>
                      </a:rPr>
                      <m:t>Λ</m:t>
                    </m:r>
                    <m:sSup>
                      <m:sSupPr>
                        <m:ctrlPr>
                          <a:rPr lang="es-ES_tradnl" sz="1600" i="1">
                            <a:latin typeface="Cambria Math" panose="02040503050406030204" pitchFamily="18" charset="0"/>
                            <a:cs typeface="Arial" panose="020B0604020202020204" pitchFamily="34" charset="0"/>
                          </a:rPr>
                        </m:ctrlPr>
                      </m:sSupPr>
                      <m:e>
                        <m:r>
                          <a:rPr lang="es-ES_tradnl" sz="1600" i="1">
                            <a:latin typeface="Cambria Math" panose="02040503050406030204" pitchFamily="18" charset="0"/>
                            <a:cs typeface="Arial" panose="020B0604020202020204" pitchFamily="34" charset="0"/>
                          </a:rPr>
                          <m:t>𝑥</m:t>
                        </m:r>
                      </m:e>
                      <m:sup>
                        <m:r>
                          <a:rPr lang="es-ES_tradnl" sz="1600" i="1">
                            <a:latin typeface="Cambria Math" panose="02040503050406030204" pitchFamily="18" charset="0"/>
                            <a:cs typeface="Arial" panose="020B0604020202020204" pitchFamily="34" charset="0"/>
                          </a:rPr>
                          <m:t>𝑘</m:t>
                        </m:r>
                      </m:sup>
                    </m:sSup>
                  </m:oMath>
                </a14:m>
                <a:r>
                  <a:rPr lang="es-ES" sz="1600" dirty="0">
                    <a:cs typeface="Arial" panose="020B0604020202020204" pitchFamily="34" charset="0"/>
                  </a:rPr>
                  <a:t>, por ser factible. </a:t>
                </a:r>
              </a:p>
              <a:p>
                <a:pPr algn="ctr">
                  <a:lnSpc>
                    <a:spcPct val="100000"/>
                  </a:lnSpc>
                  <a:spcBef>
                    <a:spcPts val="40"/>
                  </a:spcBef>
                </a:pPr>
                <a:endParaRPr lang="es-ES" sz="1600" dirty="0">
                  <a:cs typeface="Arial" panose="020B0604020202020204" pitchFamily="34" charset="0"/>
                </a:endParaRPr>
              </a:p>
              <a:p>
                <a:pPr>
                  <a:lnSpc>
                    <a:spcPct val="100000"/>
                  </a:lnSpc>
                  <a:spcBef>
                    <a:spcPts val="40"/>
                  </a:spcBef>
                </a:pPr>
                <a:r>
                  <a:rPr lang="es-ES" sz="1600" dirty="0">
                    <a:cs typeface="Arial" panose="020B0604020202020204" pitchFamily="34" charset="0"/>
                  </a:rPr>
                  <a:t>Por tanto, la condición de factibilidad se reduce a: </a:t>
                </a:r>
              </a:p>
              <a:p>
                <a:pPr>
                  <a:lnSpc>
                    <a:spcPct val="100000"/>
                  </a:lnSpc>
                  <a:spcBef>
                    <a:spcPts val="40"/>
                  </a:spcBef>
                </a:pPr>
                <a:endParaRPr lang="es-ES" sz="1600" dirty="0">
                  <a:cs typeface="Arial" panose="020B0604020202020204" pitchFamily="34" charset="0"/>
                </a:endParaRPr>
              </a:p>
              <a:p>
                <a:pPr algn="ctr">
                  <a:lnSpc>
                    <a:spcPct val="100000"/>
                  </a:lnSpc>
                  <a:spcBef>
                    <a:spcPts val="40"/>
                  </a:spcBef>
                </a:pPr>
                <a14:m>
                  <m:oMathPara xmlns:m="http://schemas.openxmlformats.org/officeDocument/2006/math">
                    <m:oMathParaPr>
                      <m:jc m:val="centerGroup"/>
                    </m:oMathParaPr>
                    <m:oMath xmlns:m="http://schemas.openxmlformats.org/officeDocument/2006/math">
                      <m:r>
                        <a:rPr lang="es-ES_tradnl" sz="1600" b="0" i="1" smtClean="0">
                          <a:latin typeface="Cambria Math" panose="02040503050406030204" pitchFamily="18" charset="0"/>
                          <a:cs typeface="Arial" panose="020B0604020202020204" pitchFamily="34" charset="0"/>
                        </a:rPr>
                        <m:t>𝑏</m:t>
                      </m:r>
                      <m:r>
                        <a:rPr lang="es-ES_tradnl" sz="1600" b="0" i="1" smtClean="0">
                          <a:latin typeface="Cambria Math" panose="02040503050406030204" pitchFamily="18" charset="0"/>
                          <a:cs typeface="Arial" panose="020B0604020202020204" pitchFamily="34" charset="0"/>
                        </a:rPr>
                        <m:t>= </m:t>
                      </m:r>
                      <m:r>
                        <a:rPr lang="es-ES_tradnl" sz="1600" b="0" i="1" smtClean="0">
                          <a:latin typeface="Cambria Math" panose="02040503050406030204" pitchFamily="18" charset="0"/>
                          <a:cs typeface="Arial" panose="020B0604020202020204" pitchFamily="34" charset="0"/>
                        </a:rPr>
                        <m:t>𝐴</m:t>
                      </m:r>
                      <m:sSup>
                        <m:sSupPr>
                          <m:ctrlPr>
                            <a:rPr lang="es-ES_tradnl" sz="1600" b="0" i="1" smtClean="0">
                              <a:latin typeface="Cambria Math" panose="02040503050406030204" pitchFamily="18" charset="0"/>
                              <a:cs typeface="Arial" panose="020B0604020202020204" pitchFamily="34" charset="0"/>
                            </a:rPr>
                          </m:ctrlPr>
                        </m:sSupPr>
                        <m:e>
                          <m:r>
                            <a:rPr lang="es-ES_tradnl" sz="1600" b="0" i="1" smtClean="0">
                              <a:latin typeface="Cambria Math" panose="02040503050406030204" pitchFamily="18" charset="0"/>
                              <a:cs typeface="Arial" panose="020B0604020202020204" pitchFamily="34" charset="0"/>
                            </a:rPr>
                            <m:t>𝑥</m:t>
                          </m:r>
                        </m:e>
                        <m:sup>
                          <m:r>
                            <a:rPr lang="es-ES_tradnl" sz="1600" b="0" i="1" smtClean="0">
                              <a:latin typeface="Cambria Math" panose="02040503050406030204" pitchFamily="18" charset="0"/>
                              <a:cs typeface="Arial" panose="020B0604020202020204" pitchFamily="34" charset="0"/>
                            </a:rPr>
                            <m:t>𝑘</m:t>
                          </m:r>
                          <m:r>
                            <a:rPr lang="es-ES_tradnl" sz="1600" b="0" i="1" smtClean="0">
                              <a:latin typeface="Cambria Math" panose="02040503050406030204" pitchFamily="18" charset="0"/>
                              <a:cs typeface="Arial" panose="020B0604020202020204" pitchFamily="34" charset="0"/>
                            </a:rPr>
                            <m:t>+1</m:t>
                          </m:r>
                        </m:sup>
                      </m:sSup>
                      <m:r>
                        <a:rPr lang="es-ES_tradnl" sz="1600" b="0" i="1" smtClean="0">
                          <a:latin typeface="Cambria Math" panose="02040503050406030204" pitchFamily="18" charset="0"/>
                          <a:cs typeface="Arial" panose="020B0604020202020204" pitchFamily="34" charset="0"/>
                        </a:rPr>
                        <m:t>=</m:t>
                      </m:r>
                      <m:r>
                        <a:rPr lang="es-ES_tradnl" sz="1600" b="0" i="1" smtClean="0">
                          <a:latin typeface="Cambria Math" panose="02040503050406030204" pitchFamily="18" charset="0"/>
                          <a:cs typeface="Arial" panose="020B0604020202020204" pitchFamily="34" charset="0"/>
                        </a:rPr>
                        <m:t>𝐴</m:t>
                      </m:r>
                      <m:d>
                        <m:dPr>
                          <m:ctrlPr>
                            <a:rPr lang="es-ES_tradnl" sz="1600" b="0" i="1" smtClean="0">
                              <a:latin typeface="Cambria Math" panose="02040503050406030204" pitchFamily="18" charset="0"/>
                              <a:cs typeface="Arial" panose="020B0604020202020204" pitchFamily="34" charset="0"/>
                            </a:rPr>
                          </m:ctrlPr>
                        </m:dPr>
                        <m:e>
                          <m:sSup>
                            <m:sSupPr>
                              <m:ctrlPr>
                                <a:rPr lang="es-ES_tradnl" sz="1600" b="0" i="1" smtClean="0">
                                  <a:latin typeface="Cambria Math" panose="02040503050406030204" pitchFamily="18" charset="0"/>
                                  <a:cs typeface="Arial" panose="020B0604020202020204" pitchFamily="34" charset="0"/>
                                </a:rPr>
                              </m:ctrlPr>
                            </m:sSupPr>
                            <m:e>
                              <m:r>
                                <a:rPr lang="es-ES_tradnl" sz="1600" b="0" i="1" smtClean="0">
                                  <a:latin typeface="Cambria Math" panose="02040503050406030204" pitchFamily="18" charset="0"/>
                                  <a:cs typeface="Arial" panose="020B0604020202020204" pitchFamily="34" charset="0"/>
                                </a:rPr>
                                <m:t>𝑥</m:t>
                              </m:r>
                            </m:e>
                            <m:sup>
                              <m:r>
                                <a:rPr lang="es-ES_tradnl" sz="1600" b="0" i="1" smtClean="0">
                                  <a:latin typeface="Cambria Math" panose="02040503050406030204" pitchFamily="18" charset="0"/>
                                  <a:cs typeface="Arial" panose="020B0604020202020204" pitchFamily="34" charset="0"/>
                                </a:rPr>
                                <m:t>𝑘</m:t>
                              </m:r>
                            </m:sup>
                          </m:sSup>
                          <m:r>
                            <a:rPr lang="es-ES_tradnl" sz="1600" b="0" i="1" smtClean="0">
                              <a:latin typeface="Cambria Math" panose="02040503050406030204" pitchFamily="18" charset="0"/>
                              <a:cs typeface="Arial" panose="020B0604020202020204" pitchFamily="34" charset="0"/>
                            </a:rPr>
                            <m:t>+</m:t>
                          </m:r>
                          <m:sSup>
                            <m:sSupPr>
                              <m:ctrlPr>
                                <a:rPr lang="es-ES_tradnl" sz="1600" i="1">
                                  <a:latin typeface="Cambria Math" panose="02040503050406030204" pitchFamily="18" charset="0"/>
                                  <a:cs typeface="Arial" panose="020B0604020202020204" pitchFamily="34" charset="0"/>
                                </a:rPr>
                              </m:ctrlPr>
                            </m:sSupPr>
                            <m:e>
                              <m:r>
                                <a:rPr lang="es-ES_tradnl" sz="1600" i="1">
                                  <a:latin typeface="Cambria Math" panose="02040503050406030204" pitchFamily="18" charset="0"/>
                                  <a:cs typeface="Arial" panose="020B0604020202020204" pitchFamily="34" charset="0"/>
                                </a:rPr>
                                <m:t>𝛼</m:t>
                              </m:r>
                            </m:e>
                            <m:sup>
                              <m:r>
                                <a:rPr lang="es-ES_tradnl" sz="1600" i="1">
                                  <a:latin typeface="Cambria Math" panose="02040503050406030204" pitchFamily="18" charset="0"/>
                                  <a:cs typeface="Arial" panose="020B0604020202020204" pitchFamily="34" charset="0"/>
                                </a:rPr>
                                <m:t>𝑘</m:t>
                              </m:r>
                            </m:sup>
                          </m:sSup>
                          <m:r>
                            <m:rPr>
                              <m:sty m:val="p"/>
                            </m:rPr>
                            <a:rPr lang="es-ES_tradnl" sz="1600" b="0" i="0" smtClean="0">
                              <a:latin typeface="Cambria Math" panose="02040503050406030204" pitchFamily="18" charset="0"/>
                              <a:cs typeface="Arial" panose="020B0604020202020204" pitchFamily="34" charset="0"/>
                            </a:rPr>
                            <m:t>Λ</m:t>
                          </m:r>
                          <m:sSup>
                            <m:sSupPr>
                              <m:ctrlPr>
                                <a:rPr lang="es-ES_tradnl" sz="1600" i="1">
                                  <a:latin typeface="Cambria Math" panose="02040503050406030204" pitchFamily="18" charset="0"/>
                                  <a:cs typeface="Arial" panose="020B0604020202020204" pitchFamily="34" charset="0"/>
                                </a:rPr>
                              </m:ctrlPr>
                            </m:sSupPr>
                            <m:e>
                              <m:r>
                                <a:rPr lang="es-ES_tradnl" sz="1600" i="1">
                                  <a:latin typeface="Cambria Math" panose="02040503050406030204" pitchFamily="18" charset="0"/>
                                  <a:cs typeface="Arial" panose="020B0604020202020204" pitchFamily="34" charset="0"/>
                                </a:rPr>
                                <m:t>𝑥</m:t>
                              </m:r>
                            </m:e>
                            <m:sup>
                              <m:r>
                                <a:rPr lang="es-ES_tradnl" sz="1600" i="1">
                                  <a:latin typeface="Cambria Math" panose="02040503050406030204" pitchFamily="18" charset="0"/>
                                  <a:cs typeface="Arial" panose="020B0604020202020204" pitchFamily="34" charset="0"/>
                                </a:rPr>
                                <m:t>𝑘</m:t>
                              </m:r>
                            </m:sup>
                          </m:sSup>
                        </m:e>
                      </m:d>
                      <m:r>
                        <a:rPr lang="es-ES_tradnl" sz="1600" b="0" i="1" smtClean="0">
                          <a:latin typeface="Cambria Math" panose="02040503050406030204" pitchFamily="18" charset="0"/>
                          <a:cs typeface="Arial" panose="020B0604020202020204" pitchFamily="34" charset="0"/>
                        </a:rPr>
                        <m:t>=</m:t>
                      </m:r>
                      <m:r>
                        <a:rPr lang="es-ES_tradnl" sz="1600" b="0" i="1" smtClean="0">
                          <a:latin typeface="Cambria Math" panose="02040503050406030204" pitchFamily="18" charset="0"/>
                          <a:cs typeface="Arial" panose="020B0604020202020204" pitchFamily="34" charset="0"/>
                        </a:rPr>
                        <m:t>𝐴</m:t>
                      </m:r>
                      <m:sSup>
                        <m:sSupPr>
                          <m:ctrlPr>
                            <a:rPr lang="es-ES_tradnl" sz="1600" b="0" i="1" smtClean="0">
                              <a:latin typeface="Cambria Math" panose="02040503050406030204" pitchFamily="18" charset="0"/>
                              <a:cs typeface="Arial" panose="020B0604020202020204" pitchFamily="34" charset="0"/>
                            </a:rPr>
                          </m:ctrlPr>
                        </m:sSupPr>
                        <m:e>
                          <m:r>
                            <a:rPr lang="es-ES_tradnl" sz="1600" b="0" i="1" smtClean="0">
                              <a:latin typeface="Cambria Math" panose="02040503050406030204" pitchFamily="18" charset="0"/>
                              <a:cs typeface="Arial" panose="020B0604020202020204" pitchFamily="34" charset="0"/>
                            </a:rPr>
                            <m:t>𝑥</m:t>
                          </m:r>
                        </m:e>
                        <m:sup>
                          <m:r>
                            <a:rPr lang="es-ES_tradnl" sz="1600" b="0" i="1" smtClean="0">
                              <a:latin typeface="Cambria Math" panose="02040503050406030204" pitchFamily="18" charset="0"/>
                              <a:cs typeface="Arial" panose="020B0604020202020204" pitchFamily="34" charset="0"/>
                            </a:rPr>
                            <m:t>𝑘</m:t>
                          </m:r>
                        </m:sup>
                      </m:sSup>
                      <m:r>
                        <a:rPr lang="es-ES_tradnl" sz="1600" b="0" i="1" smtClean="0">
                          <a:latin typeface="Cambria Math" panose="02040503050406030204" pitchFamily="18" charset="0"/>
                          <a:cs typeface="Arial" panose="020B0604020202020204" pitchFamily="34" charset="0"/>
                        </a:rPr>
                        <m:t>+</m:t>
                      </m:r>
                      <m:sSup>
                        <m:sSupPr>
                          <m:ctrlPr>
                            <a:rPr lang="es-ES_tradnl" sz="1600" i="1">
                              <a:latin typeface="Cambria Math" panose="02040503050406030204" pitchFamily="18" charset="0"/>
                              <a:cs typeface="Arial" panose="020B0604020202020204" pitchFamily="34" charset="0"/>
                            </a:rPr>
                          </m:ctrlPr>
                        </m:sSupPr>
                        <m:e>
                          <m:r>
                            <a:rPr lang="es-ES_tradnl" sz="1600" i="1">
                              <a:latin typeface="Cambria Math" panose="02040503050406030204" pitchFamily="18" charset="0"/>
                              <a:cs typeface="Arial" panose="020B0604020202020204" pitchFamily="34" charset="0"/>
                            </a:rPr>
                            <m:t>𝛼</m:t>
                          </m:r>
                        </m:e>
                        <m:sup>
                          <m:r>
                            <a:rPr lang="es-ES_tradnl" sz="1600" i="1">
                              <a:latin typeface="Cambria Math" panose="02040503050406030204" pitchFamily="18" charset="0"/>
                              <a:cs typeface="Arial" panose="020B0604020202020204" pitchFamily="34" charset="0"/>
                            </a:rPr>
                            <m:t>𝑘</m:t>
                          </m:r>
                        </m:sup>
                      </m:sSup>
                      <m:r>
                        <a:rPr lang="es-ES_tradnl" sz="1600" b="0" i="1" smtClean="0">
                          <a:latin typeface="Cambria Math" panose="02040503050406030204" pitchFamily="18" charset="0"/>
                          <a:cs typeface="Arial" panose="020B0604020202020204" pitchFamily="34" charset="0"/>
                        </a:rPr>
                        <m:t>𝐴</m:t>
                      </m:r>
                      <m:r>
                        <m:rPr>
                          <m:sty m:val="p"/>
                        </m:rPr>
                        <a:rPr lang="es-ES_tradnl" sz="1600" b="0" i="0" smtClean="0">
                          <a:latin typeface="Cambria Math" panose="02040503050406030204" pitchFamily="18" charset="0"/>
                          <a:cs typeface="Arial" panose="020B0604020202020204" pitchFamily="34" charset="0"/>
                        </a:rPr>
                        <m:t>Λ</m:t>
                      </m:r>
                      <m:sSup>
                        <m:sSupPr>
                          <m:ctrlPr>
                            <a:rPr lang="es-ES_tradnl" sz="1600" i="1">
                              <a:latin typeface="Cambria Math" panose="02040503050406030204" pitchFamily="18" charset="0"/>
                              <a:cs typeface="Arial" panose="020B0604020202020204" pitchFamily="34" charset="0"/>
                            </a:rPr>
                          </m:ctrlPr>
                        </m:sSupPr>
                        <m:e>
                          <m:r>
                            <a:rPr lang="es-ES_tradnl" sz="1600" i="1">
                              <a:latin typeface="Cambria Math" panose="02040503050406030204" pitchFamily="18" charset="0"/>
                              <a:cs typeface="Arial" panose="020B0604020202020204" pitchFamily="34" charset="0"/>
                            </a:rPr>
                            <m:t>𝑥</m:t>
                          </m:r>
                        </m:e>
                        <m:sup>
                          <m:r>
                            <a:rPr lang="es-ES_tradnl" sz="1600" i="1">
                              <a:latin typeface="Cambria Math" panose="02040503050406030204" pitchFamily="18" charset="0"/>
                              <a:cs typeface="Arial" panose="020B0604020202020204" pitchFamily="34" charset="0"/>
                            </a:rPr>
                            <m:t>𝑘</m:t>
                          </m:r>
                        </m:sup>
                      </m:sSup>
                      <m:r>
                        <a:rPr lang="es-ES_tradnl" sz="1600" i="1">
                          <a:latin typeface="Cambria Math" panose="02040503050406030204" pitchFamily="18" charset="0"/>
                          <a:cs typeface="Arial" panose="020B0604020202020204" pitchFamily="34" charset="0"/>
                        </a:rPr>
                        <m:t>=</m:t>
                      </m:r>
                      <m:r>
                        <a:rPr lang="es-ES_tradnl" sz="1600" i="1">
                          <a:latin typeface="Cambria Math" panose="02040503050406030204" pitchFamily="18" charset="0"/>
                          <a:cs typeface="Arial" panose="020B0604020202020204" pitchFamily="34" charset="0"/>
                        </a:rPr>
                        <m:t>𝑏</m:t>
                      </m:r>
                      <m:r>
                        <a:rPr lang="es-ES_tradnl" sz="1600" i="1">
                          <a:latin typeface="Cambria Math" panose="02040503050406030204" pitchFamily="18" charset="0"/>
                          <a:cs typeface="Arial" panose="020B0604020202020204" pitchFamily="34" charset="0"/>
                        </a:rPr>
                        <m:t>+</m:t>
                      </m:r>
                      <m:sSup>
                        <m:sSupPr>
                          <m:ctrlPr>
                            <a:rPr lang="es-ES_tradnl" sz="1600" i="1">
                              <a:latin typeface="Cambria Math" panose="02040503050406030204" pitchFamily="18" charset="0"/>
                              <a:cs typeface="Arial" panose="020B0604020202020204" pitchFamily="34" charset="0"/>
                            </a:rPr>
                          </m:ctrlPr>
                        </m:sSupPr>
                        <m:e>
                          <m:r>
                            <a:rPr lang="es-ES_tradnl" sz="1600" i="1">
                              <a:latin typeface="Cambria Math" panose="02040503050406030204" pitchFamily="18" charset="0"/>
                              <a:cs typeface="Arial" panose="020B0604020202020204" pitchFamily="34" charset="0"/>
                            </a:rPr>
                            <m:t>𝛼</m:t>
                          </m:r>
                        </m:e>
                        <m:sup>
                          <m:r>
                            <a:rPr lang="es-ES_tradnl" sz="1600" i="1">
                              <a:latin typeface="Cambria Math" panose="02040503050406030204" pitchFamily="18" charset="0"/>
                              <a:cs typeface="Arial" panose="020B0604020202020204" pitchFamily="34" charset="0"/>
                            </a:rPr>
                            <m:t>𝑘</m:t>
                          </m:r>
                        </m:sup>
                      </m:sSup>
                      <m:r>
                        <a:rPr lang="es-ES_tradnl" sz="1600" i="1" smtClean="0">
                          <a:latin typeface="Cambria Math" panose="02040503050406030204" pitchFamily="18" charset="0"/>
                          <a:cs typeface="Arial" panose="020B0604020202020204" pitchFamily="34" charset="0"/>
                        </a:rPr>
                        <m:t>𝐴</m:t>
                      </m:r>
                      <m:r>
                        <m:rPr>
                          <m:sty m:val="p"/>
                        </m:rPr>
                        <a:rPr lang="es-ES_tradnl" sz="1600" smtClean="0">
                          <a:latin typeface="Cambria Math" panose="02040503050406030204" pitchFamily="18" charset="0"/>
                          <a:cs typeface="Arial" panose="020B0604020202020204" pitchFamily="34" charset="0"/>
                        </a:rPr>
                        <m:t>Λ</m:t>
                      </m:r>
                      <m:sSup>
                        <m:sSupPr>
                          <m:ctrlPr>
                            <a:rPr lang="es-ES_tradnl" sz="1600" i="1">
                              <a:latin typeface="Cambria Math" panose="02040503050406030204" pitchFamily="18" charset="0"/>
                              <a:cs typeface="Arial" panose="020B0604020202020204" pitchFamily="34" charset="0"/>
                            </a:rPr>
                          </m:ctrlPr>
                        </m:sSupPr>
                        <m:e>
                          <m:r>
                            <a:rPr lang="es-ES_tradnl" sz="1600" i="1">
                              <a:latin typeface="Cambria Math" panose="02040503050406030204" pitchFamily="18" charset="0"/>
                              <a:cs typeface="Arial" panose="020B0604020202020204" pitchFamily="34" charset="0"/>
                            </a:rPr>
                            <m:t>𝑥</m:t>
                          </m:r>
                        </m:e>
                        <m:sup>
                          <m:r>
                            <a:rPr lang="es-ES_tradnl" sz="1600" i="1">
                              <a:latin typeface="Cambria Math" panose="02040503050406030204" pitchFamily="18" charset="0"/>
                              <a:cs typeface="Arial" panose="020B0604020202020204" pitchFamily="34" charset="0"/>
                            </a:rPr>
                            <m:t>𝑘</m:t>
                          </m:r>
                        </m:sup>
                      </m:sSup>
                    </m:oMath>
                  </m:oMathPara>
                </a14:m>
                <a:endParaRPr lang="es-ES_tradnl" sz="1600" dirty="0">
                  <a:cs typeface="Arial" panose="020B0604020202020204" pitchFamily="34" charset="0"/>
                </a:endParaRPr>
              </a:p>
              <a:p>
                <a:pPr algn="ctr">
                  <a:lnSpc>
                    <a:spcPct val="100000"/>
                  </a:lnSpc>
                  <a:spcBef>
                    <a:spcPts val="40"/>
                  </a:spcBef>
                </a:pPr>
                <a:r>
                  <a:rPr lang="es-ES_tradnl" sz="1600" b="0" dirty="0">
                    <a:cs typeface="Arial" panose="020B0604020202020204" pitchFamily="34" charset="0"/>
                  </a:rPr>
                  <a:t>  </a:t>
                </a:r>
              </a:p>
              <a:p>
                <a:pPr algn="ctr">
                  <a:lnSpc>
                    <a:spcPct val="100000"/>
                  </a:lnSpc>
                  <a:spcBef>
                    <a:spcPts val="40"/>
                  </a:spcBef>
                </a:pPr>
                <a:r>
                  <a:rPr lang="es-ES_tradnl" sz="1600" dirty="0">
                    <a:cs typeface="Arial" panose="020B0604020202020204" pitchFamily="34" charset="0"/>
                  </a:rPr>
                  <a:t> </a:t>
                </a:r>
                <a:endParaRPr lang="es-ES" sz="1600" dirty="0">
                  <a:latin typeface="Arial" panose="020B0604020202020204" pitchFamily="34" charset="0"/>
                  <a:cs typeface="Arial" panose="020B0604020202020204" pitchFamily="34" charset="0"/>
                </a:endParaRPr>
              </a:p>
              <a:p>
                <a:pPr>
                  <a:lnSpc>
                    <a:spcPct val="100000"/>
                  </a:lnSpc>
                  <a:spcBef>
                    <a:spcPts val="40"/>
                  </a:spcBef>
                </a:pPr>
                <a:endParaRPr lang="es-ES" sz="1600" dirty="0">
                  <a:cs typeface="Arial" panose="020B0604020202020204" pitchFamily="34" charset="0"/>
                </a:endParaRPr>
              </a:p>
              <a:p>
                <a:pPr>
                  <a:lnSpc>
                    <a:spcPct val="100000"/>
                  </a:lnSpc>
                  <a:spcBef>
                    <a:spcPts val="40"/>
                  </a:spcBef>
                </a:pPr>
                <a:endParaRPr lang="es-ES_tradnl" sz="1600" dirty="0">
                  <a:latin typeface="Arial" panose="020B0604020202020204" pitchFamily="34" charset="0"/>
                  <a:cs typeface="Arial" panose="020B0604020202020204" pitchFamily="34" charset="0"/>
                </a:endParaRPr>
              </a:p>
            </p:txBody>
          </p:sp>
        </mc:Choice>
        <mc:Fallback xmlns="">
          <p:sp>
            <p:nvSpPr>
              <p:cNvPr id="8" name="object 4">
                <a:extLst>
                  <a:ext uri="{FF2B5EF4-FFF2-40B4-BE49-F238E27FC236}">
                    <a16:creationId xmlns:a16="http://schemas.microsoft.com/office/drawing/2014/main" id="{41739059-3ACE-4F21-B218-28900F0FD318}"/>
                  </a:ext>
                </a:extLst>
              </p:cNvPr>
              <p:cNvSpPr txBox="1">
                <a:spLocks noRot="1" noChangeAspect="1" noMove="1" noResize="1" noEditPoints="1" noAdjustHandles="1" noChangeArrowheads="1" noChangeShapeType="1" noTextEdit="1"/>
              </p:cNvSpPr>
              <p:nvPr/>
            </p:nvSpPr>
            <p:spPr>
              <a:xfrm>
                <a:off x="457200" y="1197983"/>
                <a:ext cx="8881466" cy="4504695"/>
              </a:xfrm>
              <a:prstGeom prst="rect">
                <a:avLst/>
              </a:prstGeom>
              <a:blipFill>
                <a:blip r:embed="rId2"/>
                <a:stretch>
                  <a:fillRect l="-1373" t="-122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213005BF-9D1D-4CB8-96E2-7CCA014F3E93}"/>
                  </a:ext>
                </a:extLst>
              </p:cNvPr>
              <p:cNvSpPr txBox="1"/>
              <p:nvPr/>
            </p:nvSpPr>
            <p:spPr>
              <a:xfrm>
                <a:off x="3810000" y="4953000"/>
                <a:ext cx="1675106" cy="41177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s-ES_tradnl" sz="2000" i="1" smtClean="0">
                          <a:latin typeface="Cambria Math" panose="02040503050406030204" pitchFamily="18" charset="0"/>
                          <a:cs typeface="Arial" panose="020B0604020202020204" pitchFamily="34" charset="0"/>
                        </a:rPr>
                        <m:t>⇒</m:t>
                      </m:r>
                      <m:r>
                        <a:rPr lang="es-ES_tradnl" sz="2000" b="1" i="1" smtClean="0">
                          <a:latin typeface="Cambria Math" panose="02040503050406030204" pitchFamily="18" charset="0"/>
                          <a:cs typeface="Arial" panose="020B0604020202020204" pitchFamily="34" charset="0"/>
                        </a:rPr>
                        <m:t> </m:t>
                      </m:r>
                      <m:r>
                        <a:rPr lang="es-ES_tradnl" sz="2000" b="1" i="1" smtClean="0">
                          <a:latin typeface="Cambria Math" panose="02040503050406030204" pitchFamily="18" charset="0"/>
                          <a:cs typeface="Arial" panose="020B0604020202020204" pitchFamily="34" charset="0"/>
                        </a:rPr>
                        <m:t>𝑨</m:t>
                      </m:r>
                      <m:r>
                        <a:rPr lang="es-ES_tradnl" sz="2000" b="1" i="0" smtClean="0">
                          <a:latin typeface="Cambria Math" panose="02040503050406030204" pitchFamily="18" charset="0"/>
                          <a:cs typeface="Arial" panose="020B0604020202020204" pitchFamily="34" charset="0"/>
                        </a:rPr>
                        <m:t>𝚲</m:t>
                      </m:r>
                      <m:sSup>
                        <m:sSupPr>
                          <m:ctrlPr>
                            <a:rPr lang="es-ES_tradnl" sz="2000" b="1" i="1">
                              <a:latin typeface="Cambria Math" panose="02040503050406030204" pitchFamily="18" charset="0"/>
                              <a:cs typeface="Arial" panose="020B0604020202020204" pitchFamily="34" charset="0"/>
                            </a:rPr>
                          </m:ctrlPr>
                        </m:sSupPr>
                        <m:e>
                          <m:r>
                            <a:rPr lang="es-ES_tradnl" sz="2000" b="1" i="1">
                              <a:latin typeface="Cambria Math" panose="02040503050406030204" pitchFamily="18" charset="0"/>
                              <a:cs typeface="Arial" panose="020B0604020202020204" pitchFamily="34" charset="0"/>
                            </a:rPr>
                            <m:t>𝒙</m:t>
                          </m:r>
                        </m:e>
                        <m:sup>
                          <m:r>
                            <a:rPr lang="es-ES_tradnl" sz="2000" b="1" i="1">
                              <a:latin typeface="Cambria Math" panose="02040503050406030204" pitchFamily="18" charset="0"/>
                              <a:cs typeface="Arial" panose="020B0604020202020204" pitchFamily="34" charset="0"/>
                            </a:rPr>
                            <m:t>𝒌</m:t>
                          </m:r>
                        </m:sup>
                      </m:sSup>
                      <m:r>
                        <a:rPr lang="es-ES_tradnl" sz="2000" b="1" i="1" smtClean="0">
                          <a:latin typeface="Cambria Math" panose="02040503050406030204" pitchFamily="18" charset="0"/>
                          <a:cs typeface="Arial" panose="020B0604020202020204" pitchFamily="34" charset="0"/>
                        </a:rPr>
                        <m:t>=</m:t>
                      </m:r>
                      <m:r>
                        <a:rPr lang="es-ES_tradnl" sz="2000" b="1" i="1" smtClean="0">
                          <a:latin typeface="Cambria Math" panose="02040503050406030204" pitchFamily="18" charset="0"/>
                          <a:cs typeface="Arial" panose="020B0604020202020204" pitchFamily="34" charset="0"/>
                        </a:rPr>
                        <m:t>𝟎</m:t>
                      </m:r>
                    </m:oMath>
                  </m:oMathPara>
                </a14:m>
                <a:endParaRPr lang="es-ES" sz="2000" b="1" dirty="0"/>
              </a:p>
            </p:txBody>
          </p:sp>
        </mc:Choice>
        <mc:Fallback xmlns="">
          <p:sp>
            <p:nvSpPr>
              <p:cNvPr id="11" name="CuadroTexto 10">
                <a:extLst>
                  <a:ext uri="{FF2B5EF4-FFF2-40B4-BE49-F238E27FC236}">
                    <a16:creationId xmlns:a16="http://schemas.microsoft.com/office/drawing/2014/main" id="{213005BF-9D1D-4CB8-96E2-7CCA014F3E93}"/>
                  </a:ext>
                </a:extLst>
              </p:cNvPr>
              <p:cNvSpPr txBox="1">
                <a:spLocks noRot="1" noChangeAspect="1" noMove="1" noResize="1" noEditPoints="1" noAdjustHandles="1" noChangeArrowheads="1" noChangeShapeType="1" noTextEdit="1"/>
              </p:cNvSpPr>
              <p:nvPr/>
            </p:nvSpPr>
            <p:spPr>
              <a:xfrm>
                <a:off x="3810000" y="4953000"/>
                <a:ext cx="1675106" cy="411779"/>
              </a:xfrm>
              <a:prstGeom prst="rect">
                <a:avLst/>
              </a:prstGeom>
              <a:blipFill>
                <a:blip r:embed="rId3"/>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4444658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Dirección de movimiento (II)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65</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mc:AlternateContent xmlns:mc="http://schemas.openxmlformats.org/markup-compatibility/2006" xmlns:a14="http://schemas.microsoft.com/office/drawing/2010/main">
        <mc:Choice Requires="a14">
          <p:sp>
            <p:nvSpPr>
              <p:cNvPr id="8" name="object 4">
                <a:extLst>
                  <a:ext uri="{FF2B5EF4-FFF2-40B4-BE49-F238E27FC236}">
                    <a16:creationId xmlns:a16="http://schemas.microsoft.com/office/drawing/2014/main" id="{41739059-3ACE-4F21-B218-28900F0FD318}"/>
                  </a:ext>
                </a:extLst>
              </p:cNvPr>
              <p:cNvSpPr txBox="1"/>
              <p:nvPr/>
            </p:nvSpPr>
            <p:spPr>
              <a:xfrm>
                <a:off x="457200" y="1197983"/>
                <a:ext cx="8881466" cy="5394554"/>
              </a:xfrm>
              <a:prstGeom prst="rect">
                <a:avLst/>
              </a:prstGeom>
            </p:spPr>
            <p:txBody>
              <a:bodyPr vert="horz" wrap="square" lIns="0" tIns="13335" rIns="0" bIns="0" rtlCol="0">
                <a:spAutoFit/>
              </a:bodyPr>
              <a:lstStyle/>
              <a:p>
                <a:pPr>
                  <a:lnSpc>
                    <a:spcPct val="100000"/>
                  </a:lnSpc>
                  <a:spcBef>
                    <a:spcPts val="40"/>
                  </a:spcBef>
                </a:pPr>
                <a:r>
                  <a:rPr lang="es-ES_tradnl" sz="1600" dirty="0">
                    <a:cs typeface="Arial" panose="020B0604020202020204" pitchFamily="34" charset="0"/>
                  </a:rPr>
                  <a:t>Eso lo cumple la proyección ortogonal sobre el espacio nulo de A (</a:t>
                </a:r>
                <a:r>
                  <a:rPr lang="es-ES_tradnl" sz="1600" dirty="0">
                    <a:cs typeface="Arial" panose="020B0604020202020204" pitchFamily="34" charset="0"/>
                    <a:hlinkClick r:id="rId2"/>
                  </a:rPr>
                  <a:t>demostración</a:t>
                </a:r>
                <a:r>
                  <a:rPr lang="es-ES_tradnl" sz="1600" dirty="0">
                    <a:cs typeface="Arial" panose="020B0604020202020204" pitchFamily="34" charset="0"/>
                  </a:rPr>
                  <a:t>):</a:t>
                </a:r>
              </a:p>
              <a:p>
                <a:pPr>
                  <a:lnSpc>
                    <a:spcPct val="100000"/>
                  </a:lnSpc>
                  <a:spcBef>
                    <a:spcPts val="40"/>
                  </a:spcBef>
                </a:pPr>
                <a:endParaRPr lang="es-ES_tradnl" sz="1600" dirty="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s-ES_tradnl"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 </m:t>
                      </m:r>
                      <m:r>
                        <a:rPr kumimoji="0" lang="es-ES_tradnl"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𝑷</m:t>
                      </m:r>
                      <m:r>
                        <a:rPr kumimoji="0" lang="es-ES_tradnl"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m:t>
                      </m:r>
                      <m:sSub>
                        <m:sSubPr>
                          <m:ctrlPr>
                            <a:rPr kumimoji="0" lang="es-ES_tradnl"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ctrlPr>
                        </m:sSubPr>
                        <m:e>
                          <m:r>
                            <a:rPr kumimoji="0" lang="es-ES_tradnl"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𝑰</m:t>
                          </m:r>
                        </m:e>
                        <m:sub>
                          <m:r>
                            <a:rPr kumimoji="0" lang="es-ES_tradnl"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𝒏</m:t>
                          </m:r>
                        </m:sub>
                      </m:sSub>
                      <m:r>
                        <a:rPr kumimoji="0" lang="es-ES_tradnl"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 − </m:t>
                      </m:r>
                      <m:sSup>
                        <m:sSupPr>
                          <m:ctrlPr>
                            <a:rPr kumimoji="0" lang="es-ES_tradnl"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ctrlPr>
                        </m:sSupPr>
                        <m:e>
                          <m:r>
                            <a:rPr kumimoji="0" lang="es-ES_tradnl"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𝑨</m:t>
                          </m:r>
                        </m:e>
                        <m:sup>
                          <m:r>
                            <a:rPr kumimoji="0" lang="es-ES_tradnl"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𝑻</m:t>
                          </m:r>
                        </m:sup>
                      </m:sSup>
                      <m:sSup>
                        <m:sSupPr>
                          <m:ctrlPr>
                            <a:rPr kumimoji="0" lang="es-ES_tradnl"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ctrlPr>
                        </m:sSupPr>
                        <m:e>
                          <m:d>
                            <m:dPr>
                              <m:ctrlPr>
                                <a:rPr kumimoji="0" lang="es-ES_tradnl"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ctrlPr>
                            </m:dPr>
                            <m:e>
                              <m:r>
                                <a:rPr kumimoji="0" lang="es-ES_tradnl"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𝑨</m:t>
                              </m:r>
                              <m:sSup>
                                <m:sSupPr>
                                  <m:ctrlPr>
                                    <a:rPr kumimoji="0" lang="es-ES_tradnl"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ctrlPr>
                                </m:sSupPr>
                                <m:e>
                                  <m:r>
                                    <a:rPr kumimoji="0" lang="es-ES_tradnl"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𝑨</m:t>
                                  </m:r>
                                </m:e>
                                <m:sup>
                                  <m:r>
                                    <a:rPr kumimoji="0" lang="es-ES_tradnl"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𝑻</m:t>
                                  </m:r>
                                </m:sup>
                              </m:sSup>
                            </m:e>
                          </m:d>
                        </m:e>
                        <m:sup>
                          <m:r>
                            <a:rPr kumimoji="0" lang="es-ES_tradnl"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m:t>
                          </m:r>
                          <m:r>
                            <a:rPr kumimoji="0" lang="es-ES_tradnl"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𝟏</m:t>
                          </m:r>
                        </m:sup>
                      </m:sSup>
                      <m:r>
                        <a:rPr kumimoji="0" lang="es-ES_tradnl"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𝑨</m:t>
                      </m:r>
                    </m:oMath>
                  </m:oMathPara>
                </a14:m>
                <a:endParaRPr kumimoji="0" lang="es-ES" sz="2000" b="1" i="0" u="none" strike="noStrike" kern="1200" cap="none" spc="0" normalizeH="0" baseline="0" noProof="0" dirty="0">
                  <a:ln>
                    <a:noFill/>
                  </a:ln>
                  <a:solidFill>
                    <a:prstClr val="black"/>
                  </a:solidFill>
                  <a:effectLst/>
                  <a:uLnTx/>
                  <a:uFillTx/>
                  <a:ea typeface="+mn-ea"/>
                  <a:cs typeface="+mn-cs"/>
                </a:endParaRPr>
              </a:p>
              <a:p>
                <a:pPr>
                  <a:lnSpc>
                    <a:spcPct val="100000"/>
                  </a:lnSpc>
                  <a:spcBef>
                    <a:spcPts val="40"/>
                  </a:spcBef>
                </a:pPr>
                <a:r>
                  <a:rPr lang="es-ES_tradnl" sz="1600" dirty="0">
                    <a:cs typeface="Arial" panose="020B0604020202020204" pitchFamily="34" charset="0"/>
                  </a:rPr>
                  <a:t> </a:t>
                </a:r>
              </a:p>
              <a:p>
                <a:pPr>
                  <a:lnSpc>
                    <a:spcPct val="100000"/>
                  </a:lnSpc>
                  <a:spcBef>
                    <a:spcPts val="40"/>
                  </a:spcBef>
                </a:pPr>
                <a:r>
                  <a:rPr lang="es-ES_tradnl" sz="1600" dirty="0">
                    <a:cs typeface="Arial" panose="020B0604020202020204" pitchFamily="34" charset="0"/>
                  </a:rPr>
                  <a:t>Además, la dirección debe mejorar el valor de la función objetivo, es decir,</a:t>
                </a:r>
              </a:p>
              <a:p>
                <a:pPr algn="ctr">
                  <a:lnSpc>
                    <a:spcPct val="100000"/>
                  </a:lnSpc>
                  <a:spcBef>
                    <a:spcPts val="40"/>
                  </a:spcBef>
                </a:pPr>
                <a:endParaRPr kumimoji="0" lang="es-ES_tradnl" sz="1600" i="1" u="none" strike="noStrike" kern="1200" cap="none" spc="0" normalizeH="0" baseline="0" noProof="0" dirty="0">
                  <a:ln>
                    <a:noFill/>
                  </a:ln>
                  <a:solidFill>
                    <a:prstClr val="black"/>
                  </a:solidFill>
                  <a:effectLst/>
                  <a:uLnTx/>
                  <a:uFillTx/>
                  <a:cs typeface="Arial" panose="020B0604020202020204" pitchFamily="34" charset="0"/>
                </a:endParaRPr>
              </a:p>
              <a:p>
                <a:pPr algn="ctr">
                  <a:lnSpc>
                    <a:spcPct val="100000"/>
                  </a:lnSpc>
                  <a:spcBef>
                    <a:spcPts val="40"/>
                  </a:spcBef>
                </a:pPr>
                <a14:m>
                  <m:oMathPara xmlns:m="http://schemas.openxmlformats.org/officeDocument/2006/math">
                    <m:oMathParaPr>
                      <m:jc m:val="centerGroup"/>
                    </m:oMathParaPr>
                    <m:oMath xmlns:m="http://schemas.openxmlformats.org/officeDocument/2006/math">
                      <m:sSup>
                        <m:sSupPr>
                          <m:ctrlPr>
                            <a:rPr kumimoji="0" lang="es-ES_tradnl" sz="160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sSupPr>
                        <m:e>
                          <m:r>
                            <a:rPr kumimoji="0" lang="es-ES_tradnl" sz="16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𝑐</m:t>
                          </m:r>
                        </m:e>
                        <m:sup>
                          <m:r>
                            <a:rPr kumimoji="0" lang="es-ES_tradnl" sz="16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𝑇</m:t>
                          </m:r>
                        </m:sup>
                      </m:sSup>
                      <m:sSup>
                        <m:sSupPr>
                          <m:ctrlPr>
                            <a:rPr kumimoji="0" lang="es-ES_tradnl" sz="160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ctrlPr>
                        </m:sSupPr>
                        <m:e>
                          <m:r>
                            <a:rPr kumimoji="0" lang="es-ES_tradnl" sz="16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𝑥</m:t>
                          </m:r>
                        </m:e>
                        <m:sup>
                          <m:r>
                            <a:rPr kumimoji="0" lang="es-ES_tradnl" sz="16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𝑘</m:t>
                          </m:r>
                          <m:r>
                            <a:rPr kumimoji="0" lang="es-ES_tradnl" sz="16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+1</m:t>
                          </m:r>
                        </m:sup>
                      </m:sSup>
                      <m:r>
                        <a:rPr kumimoji="0" lang="es-ES_tradnl" sz="16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sSup>
                        <m:sSupPr>
                          <m:ctrlPr>
                            <a:rPr lang="es-ES_tradnl" sz="1600" i="1">
                              <a:solidFill>
                                <a:prstClr val="black"/>
                              </a:solidFill>
                              <a:latin typeface="Cambria Math" panose="02040503050406030204" pitchFamily="18" charset="0"/>
                              <a:cs typeface="Arial" panose="020B0604020202020204" pitchFamily="34" charset="0"/>
                            </a:rPr>
                          </m:ctrlPr>
                        </m:sSupPr>
                        <m:e>
                          <m:r>
                            <a:rPr lang="es-ES_tradnl" sz="1600" b="0" i="1">
                              <a:solidFill>
                                <a:prstClr val="black"/>
                              </a:solidFill>
                              <a:latin typeface="Cambria Math" panose="02040503050406030204" pitchFamily="18" charset="0"/>
                              <a:cs typeface="Arial" panose="020B0604020202020204" pitchFamily="34" charset="0"/>
                            </a:rPr>
                            <m:t>𝑐</m:t>
                          </m:r>
                        </m:e>
                        <m:sup>
                          <m:r>
                            <a:rPr lang="es-ES_tradnl" sz="1600" b="0" i="1">
                              <a:solidFill>
                                <a:prstClr val="black"/>
                              </a:solidFill>
                              <a:latin typeface="Cambria Math" panose="02040503050406030204" pitchFamily="18" charset="0"/>
                              <a:cs typeface="Arial" panose="020B0604020202020204" pitchFamily="34" charset="0"/>
                            </a:rPr>
                            <m:t>𝑇</m:t>
                          </m:r>
                        </m:sup>
                      </m:sSup>
                      <m:sSup>
                        <m:sSupPr>
                          <m:ctrlPr>
                            <a:rPr lang="es-ES_tradnl" sz="1600" i="1">
                              <a:solidFill>
                                <a:prstClr val="black"/>
                              </a:solidFill>
                              <a:latin typeface="Cambria Math" panose="02040503050406030204" pitchFamily="18" charset="0"/>
                              <a:cs typeface="Arial" panose="020B0604020202020204" pitchFamily="34" charset="0"/>
                            </a:rPr>
                          </m:ctrlPr>
                        </m:sSupPr>
                        <m:e>
                          <m:r>
                            <a:rPr lang="es-ES_tradnl" sz="1600" b="0" i="1">
                              <a:solidFill>
                                <a:prstClr val="black"/>
                              </a:solidFill>
                              <a:latin typeface="Cambria Math" panose="02040503050406030204" pitchFamily="18" charset="0"/>
                              <a:cs typeface="Arial" panose="020B0604020202020204" pitchFamily="34" charset="0"/>
                            </a:rPr>
                            <m:t>𝑥</m:t>
                          </m:r>
                        </m:e>
                        <m:sup>
                          <m:r>
                            <a:rPr lang="es-ES_tradnl" sz="1600" b="0" i="1">
                              <a:solidFill>
                                <a:prstClr val="black"/>
                              </a:solidFill>
                              <a:latin typeface="Cambria Math" panose="02040503050406030204" pitchFamily="18" charset="0"/>
                              <a:cs typeface="Arial" panose="020B0604020202020204" pitchFamily="34" charset="0"/>
                            </a:rPr>
                            <m:t>𝑘</m:t>
                          </m:r>
                        </m:sup>
                      </m:sSup>
                    </m:oMath>
                  </m:oMathPara>
                </a14:m>
                <a:endParaRPr lang="es-ES_tradnl" sz="1600" dirty="0">
                  <a:cs typeface="Arial" panose="020B0604020202020204" pitchFamily="34" charset="0"/>
                </a:endParaRPr>
              </a:p>
              <a:p>
                <a:pPr>
                  <a:lnSpc>
                    <a:spcPct val="100000"/>
                  </a:lnSpc>
                  <a:spcBef>
                    <a:spcPts val="40"/>
                  </a:spcBef>
                </a:pPr>
                <a:endParaRPr lang="es-ES_tradnl" sz="1600" dirty="0">
                  <a:cs typeface="Arial" panose="020B0604020202020204" pitchFamily="34" charset="0"/>
                </a:endParaRPr>
              </a:p>
              <a:p>
                <a:pPr>
                  <a:lnSpc>
                    <a:spcPct val="100000"/>
                  </a:lnSpc>
                  <a:spcBef>
                    <a:spcPts val="40"/>
                  </a:spcBef>
                </a:pPr>
                <a:r>
                  <a:rPr lang="es-ES_tradnl" sz="1600" dirty="0">
                    <a:cs typeface="Arial" panose="020B0604020202020204" pitchFamily="34" charset="0"/>
                  </a:rPr>
                  <a:t>Como </a:t>
                </a:r>
                <a14:m>
                  <m:oMath xmlns:m="http://schemas.openxmlformats.org/officeDocument/2006/math">
                    <m:sSup>
                      <m:sSupPr>
                        <m:ctrlPr>
                          <a:rPr lang="es-ES_tradnl" sz="1600" i="1">
                            <a:latin typeface="Cambria Math" panose="02040503050406030204" pitchFamily="18" charset="0"/>
                            <a:cs typeface="Arial" panose="020B0604020202020204" pitchFamily="34" charset="0"/>
                          </a:rPr>
                        </m:ctrlPr>
                      </m:sSupPr>
                      <m:e>
                        <m:r>
                          <a:rPr lang="es-ES_tradnl" sz="1600" i="1">
                            <a:latin typeface="Cambria Math" panose="02040503050406030204" pitchFamily="18" charset="0"/>
                            <a:cs typeface="Arial" panose="020B0604020202020204" pitchFamily="34" charset="0"/>
                          </a:rPr>
                          <m:t>𝛼</m:t>
                        </m:r>
                      </m:e>
                      <m:sup>
                        <m:r>
                          <a:rPr lang="es-ES_tradnl" sz="1600" i="1">
                            <a:latin typeface="Cambria Math" panose="02040503050406030204" pitchFamily="18" charset="0"/>
                            <a:cs typeface="Arial" panose="020B0604020202020204" pitchFamily="34" charset="0"/>
                          </a:rPr>
                          <m:t>𝑘</m:t>
                        </m:r>
                      </m:sup>
                    </m:sSup>
                    <m:r>
                      <a:rPr lang="es-ES_tradnl" sz="1600" i="1">
                        <a:latin typeface="Cambria Math" panose="02040503050406030204" pitchFamily="18" charset="0"/>
                        <a:cs typeface="Arial" panose="020B0604020202020204" pitchFamily="34" charset="0"/>
                      </a:rPr>
                      <m:t> </m:t>
                    </m:r>
                    <m:r>
                      <a:rPr kumimoji="0" lang="es-ES" sz="1600" b="0" i="1"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&gt;0</m:t>
                    </m:r>
                  </m:oMath>
                </a14:m>
                <a:r>
                  <a:rPr lang="es-ES_tradnl" sz="1600" dirty="0">
                    <a:cs typeface="Arial" panose="020B0604020202020204" pitchFamily="34" charset="0"/>
                  </a:rPr>
                  <a:t>, podemos escribir la condición anterior como:</a:t>
                </a:r>
              </a:p>
              <a:p>
                <a:pPr>
                  <a:lnSpc>
                    <a:spcPct val="100000"/>
                  </a:lnSpc>
                  <a:spcBef>
                    <a:spcPts val="40"/>
                  </a:spcBef>
                </a:pPr>
                <a:endParaRPr lang="es-ES_tradnl" sz="1600" dirty="0">
                  <a:cs typeface="Arial" panose="020B0604020202020204" pitchFamily="34" charset="0"/>
                </a:endParaRPr>
              </a:p>
              <a:p>
                <a:pPr>
                  <a:spcBef>
                    <a:spcPts val="40"/>
                  </a:spcBef>
                </a:pPr>
                <a14:m>
                  <m:oMathPara xmlns:m="http://schemas.openxmlformats.org/officeDocument/2006/math">
                    <m:oMathParaPr>
                      <m:jc m:val="centerGroup"/>
                    </m:oMathParaPr>
                    <m:oMath xmlns:m="http://schemas.openxmlformats.org/officeDocument/2006/math">
                      <m:sSup>
                        <m:sSupPr>
                          <m:ctrlPr>
                            <a:rPr kumimoji="0" lang="es-ES_tradnl" sz="16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ctrlPr>
                        </m:sSupPr>
                        <m:e>
                          <m:r>
                            <a:rPr kumimoji="0" lang="es-ES_tradnl"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𝑐</m:t>
                          </m:r>
                        </m:e>
                        <m:sup>
                          <m:r>
                            <a:rPr kumimoji="0" lang="es-ES_tradnl"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𝑇</m:t>
                          </m:r>
                        </m:sup>
                      </m:sSup>
                      <m:sSup>
                        <m:sSupPr>
                          <m:ctrlPr>
                            <a:rPr kumimoji="0" lang="es-ES_tradnl" sz="16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ctrlPr>
                        </m:sSupPr>
                        <m:e>
                          <m:r>
                            <a:rPr kumimoji="0" lang="es-ES_tradnl"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𝑥</m:t>
                          </m:r>
                        </m:e>
                        <m:sup>
                          <m:r>
                            <a:rPr kumimoji="0" lang="es-ES_tradnl"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𝑘</m:t>
                          </m:r>
                          <m:r>
                            <a:rPr kumimoji="0" lang="es-ES_tradnl"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+1</m:t>
                          </m:r>
                        </m:sup>
                      </m:sSup>
                      <m:r>
                        <a:rPr kumimoji="0" lang="es-ES_tradnl"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m:t>
                      </m:r>
                      <m:sSup>
                        <m:sSupPr>
                          <m:ctrlPr>
                            <a:rPr kumimoji="0" lang="es-ES_tradnl" sz="16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ctrlPr>
                        </m:sSupPr>
                        <m:e>
                          <m:r>
                            <a:rPr kumimoji="0" lang="es-ES_tradnl"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𝑐</m:t>
                          </m:r>
                        </m:e>
                        <m:sup>
                          <m:r>
                            <a:rPr kumimoji="0" lang="es-ES_tradnl"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𝑇</m:t>
                          </m:r>
                        </m:sup>
                      </m:sSup>
                      <m:d>
                        <m:dPr>
                          <m:ctrlPr>
                            <a:rPr kumimoji="0" lang="es-ES_tradnl" sz="16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ctrlPr>
                        </m:dPr>
                        <m:e>
                          <m:sSup>
                            <m:sSupPr>
                              <m:ctrlPr>
                                <a:rPr kumimoji="0" lang="es-ES_tradnl" sz="16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ctrlPr>
                            </m:sSupPr>
                            <m:e>
                              <m:r>
                                <a:rPr kumimoji="0" lang="es-ES_tradnl"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𝑥</m:t>
                              </m:r>
                            </m:e>
                            <m:sup>
                              <m:r>
                                <a:rPr kumimoji="0" lang="es-ES_tradnl"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𝑘</m:t>
                              </m:r>
                            </m:sup>
                          </m:sSup>
                          <m:r>
                            <a:rPr kumimoji="0" lang="es-ES_tradnl"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m:t>
                          </m:r>
                          <m:sSup>
                            <m:sSupPr>
                              <m:ctrlPr>
                                <a:rPr lang="es-ES_tradnl" sz="1600" i="1">
                                  <a:latin typeface="Cambria Math" panose="02040503050406030204" pitchFamily="18" charset="0"/>
                                  <a:cs typeface="Arial" panose="020B0604020202020204" pitchFamily="34" charset="0"/>
                                </a:rPr>
                              </m:ctrlPr>
                            </m:sSupPr>
                            <m:e>
                              <m:r>
                                <a:rPr lang="es-ES_tradnl" sz="1600" i="1">
                                  <a:latin typeface="Cambria Math" panose="02040503050406030204" pitchFamily="18" charset="0"/>
                                  <a:cs typeface="Arial" panose="020B0604020202020204" pitchFamily="34" charset="0"/>
                                </a:rPr>
                                <m:t>𝛼</m:t>
                              </m:r>
                            </m:e>
                            <m:sup>
                              <m:r>
                                <a:rPr lang="es-ES_tradnl" sz="1600" i="1">
                                  <a:latin typeface="Cambria Math" panose="02040503050406030204" pitchFamily="18" charset="0"/>
                                  <a:cs typeface="Arial" panose="020B0604020202020204" pitchFamily="34" charset="0"/>
                                </a:rPr>
                                <m:t>𝑘</m:t>
                              </m:r>
                            </m:sup>
                          </m:sSup>
                          <m:r>
                            <m:rPr>
                              <m:sty m:val="p"/>
                            </m:rPr>
                            <a:rPr kumimoji="0" lang="es-ES_tradnl"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Λ</m:t>
                          </m:r>
                          <m:sSup>
                            <m:sSupPr>
                              <m:ctrlPr>
                                <a:rPr lang="es-ES_tradnl" sz="1600" i="1">
                                  <a:solidFill>
                                    <a:prstClr val="black"/>
                                  </a:solidFill>
                                  <a:latin typeface="Cambria Math" panose="02040503050406030204" pitchFamily="18" charset="0"/>
                                  <a:cs typeface="Arial" panose="020B0604020202020204" pitchFamily="34" charset="0"/>
                                </a:rPr>
                              </m:ctrlPr>
                            </m:sSupPr>
                            <m:e>
                              <m:r>
                                <a:rPr lang="es-ES_tradnl" sz="1600" i="1">
                                  <a:solidFill>
                                    <a:prstClr val="black"/>
                                  </a:solidFill>
                                  <a:latin typeface="Cambria Math" panose="02040503050406030204" pitchFamily="18" charset="0"/>
                                  <a:cs typeface="Arial" panose="020B0604020202020204" pitchFamily="34" charset="0"/>
                                </a:rPr>
                                <m:t>𝑥</m:t>
                              </m:r>
                            </m:e>
                            <m:sup>
                              <m:r>
                                <a:rPr lang="es-ES_tradnl" sz="1600" i="1">
                                  <a:solidFill>
                                    <a:prstClr val="black"/>
                                  </a:solidFill>
                                  <a:latin typeface="Cambria Math" panose="02040503050406030204" pitchFamily="18" charset="0"/>
                                  <a:cs typeface="Arial" panose="020B0604020202020204" pitchFamily="34" charset="0"/>
                                </a:rPr>
                                <m:t>𝑘</m:t>
                              </m:r>
                            </m:sup>
                          </m:sSup>
                        </m:e>
                      </m:d>
                      <m:r>
                        <a:rPr kumimoji="0" lang="es-ES_tradnl"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m:t>
                      </m:r>
                      <m:sSup>
                        <m:sSupPr>
                          <m:ctrlPr>
                            <a:rPr lang="es-ES_tradnl" sz="1600" i="1">
                              <a:solidFill>
                                <a:prstClr val="black"/>
                              </a:solidFill>
                              <a:latin typeface="Cambria Math" panose="02040503050406030204" pitchFamily="18" charset="0"/>
                              <a:cs typeface="Arial" panose="020B0604020202020204" pitchFamily="34" charset="0"/>
                            </a:rPr>
                          </m:ctrlPr>
                        </m:sSupPr>
                        <m:e>
                          <m:r>
                            <a:rPr lang="es-ES_tradnl" sz="1600" i="1">
                              <a:solidFill>
                                <a:prstClr val="black"/>
                              </a:solidFill>
                              <a:latin typeface="Cambria Math" panose="02040503050406030204" pitchFamily="18" charset="0"/>
                              <a:cs typeface="Arial" panose="020B0604020202020204" pitchFamily="34" charset="0"/>
                            </a:rPr>
                            <m:t>𝑐</m:t>
                          </m:r>
                        </m:e>
                        <m:sup>
                          <m:r>
                            <a:rPr lang="es-ES_tradnl" sz="1600" i="1">
                              <a:solidFill>
                                <a:prstClr val="black"/>
                              </a:solidFill>
                              <a:latin typeface="Cambria Math" panose="02040503050406030204" pitchFamily="18" charset="0"/>
                              <a:cs typeface="Arial" panose="020B0604020202020204" pitchFamily="34" charset="0"/>
                            </a:rPr>
                            <m:t>𝑇</m:t>
                          </m:r>
                        </m:sup>
                      </m:sSup>
                      <m:sSup>
                        <m:sSupPr>
                          <m:ctrlPr>
                            <a:rPr lang="es-ES_tradnl" sz="1600" i="1">
                              <a:solidFill>
                                <a:prstClr val="black"/>
                              </a:solidFill>
                              <a:latin typeface="Cambria Math" panose="02040503050406030204" pitchFamily="18" charset="0"/>
                              <a:cs typeface="Arial" panose="020B0604020202020204" pitchFamily="34" charset="0"/>
                            </a:rPr>
                          </m:ctrlPr>
                        </m:sSupPr>
                        <m:e>
                          <m:r>
                            <a:rPr lang="es-ES_tradnl" sz="1600" i="1">
                              <a:solidFill>
                                <a:prstClr val="black"/>
                              </a:solidFill>
                              <a:latin typeface="Cambria Math" panose="02040503050406030204" pitchFamily="18" charset="0"/>
                              <a:cs typeface="Arial" panose="020B0604020202020204" pitchFamily="34" charset="0"/>
                            </a:rPr>
                            <m:t>𝑥</m:t>
                          </m:r>
                        </m:e>
                        <m:sup>
                          <m:r>
                            <a:rPr lang="es-ES_tradnl" sz="1600" i="1">
                              <a:solidFill>
                                <a:prstClr val="black"/>
                              </a:solidFill>
                              <a:latin typeface="Cambria Math" panose="02040503050406030204" pitchFamily="18" charset="0"/>
                              <a:cs typeface="Arial" panose="020B0604020202020204" pitchFamily="34" charset="0"/>
                            </a:rPr>
                            <m:t>𝑘</m:t>
                          </m:r>
                        </m:sup>
                      </m:sSup>
                      <m:r>
                        <a:rPr kumimoji="0" lang="es-ES_tradnl"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m:t>
                      </m:r>
                      <m:sSup>
                        <m:sSupPr>
                          <m:ctrlPr>
                            <a:rPr lang="es-ES_tradnl" sz="1600" i="1">
                              <a:latin typeface="Cambria Math" panose="02040503050406030204" pitchFamily="18" charset="0"/>
                              <a:cs typeface="Arial" panose="020B0604020202020204" pitchFamily="34" charset="0"/>
                            </a:rPr>
                          </m:ctrlPr>
                        </m:sSupPr>
                        <m:e>
                          <m:r>
                            <a:rPr lang="es-ES_tradnl" sz="1600" i="1">
                              <a:latin typeface="Cambria Math" panose="02040503050406030204" pitchFamily="18" charset="0"/>
                              <a:cs typeface="Arial" panose="020B0604020202020204" pitchFamily="34" charset="0"/>
                            </a:rPr>
                            <m:t>𝛼</m:t>
                          </m:r>
                        </m:e>
                        <m:sup>
                          <m:r>
                            <a:rPr lang="es-ES_tradnl" sz="1600" i="1">
                              <a:latin typeface="Cambria Math" panose="02040503050406030204" pitchFamily="18" charset="0"/>
                              <a:cs typeface="Arial" panose="020B0604020202020204" pitchFamily="34" charset="0"/>
                            </a:rPr>
                            <m:t>𝑘</m:t>
                          </m:r>
                        </m:sup>
                      </m:sSup>
                      <m:sSup>
                        <m:sSupPr>
                          <m:ctrlPr>
                            <a:rPr kumimoji="0" lang="es-ES_tradnl" sz="1600"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ctrlPr>
                        </m:sSupPr>
                        <m:e>
                          <m:r>
                            <a:rPr kumimoji="0" lang="es-ES_tradnl"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𝑐</m:t>
                          </m:r>
                        </m:e>
                        <m:sup>
                          <m:r>
                            <a:rPr kumimoji="0" lang="es-ES_tradnl" sz="16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𝑇</m:t>
                          </m:r>
                        </m:sup>
                      </m:sSup>
                      <m:r>
                        <m:rPr>
                          <m:sty m:val="p"/>
                        </m:rPr>
                        <a:rPr kumimoji="0" lang="es-ES_tradnl"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Λ</m:t>
                      </m:r>
                      <m:sSup>
                        <m:sSupPr>
                          <m:ctrlPr>
                            <a:rPr lang="es-ES_tradnl" sz="1600" i="1">
                              <a:solidFill>
                                <a:prstClr val="black"/>
                              </a:solidFill>
                              <a:latin typeface="Cambria Math" panose="02040503050406030204" pitchFamily="18" charset="0"/>
                              <a:cs typeface="Arial" panose="020B0604020202020204" pitchFamily="34" charset="0"/>
                            </a:rPr>
                          </m:ctrlPr>
                        </m:sSupPr>
                        <m:e>
                          <m:r>
                            <a:rPr lang="es-ES_tradnl" sz="1600" i="1">
                              <a:solidFill>
                                <a:prstClr val="black"/>
                              </a:solidFill>
                              <a:latin typeface="Cambria Math" panose="02040503050406030204" pitchFamily="18" charset="0"/>
                              <a:cs typeface="Arial" panose="020B0604020202020204" pitchFamily="34" charset="0"/>
                            </a:rPr>
                            <m:t>𝑥</m:t>
                          </m:r>
                        </m:e>
                        <m:sup>
                          <m:r>
                            <a:rPr lang="es-ES_tradnl" sz="1600" i="1">
                              <a:solidFill>
                                <a:prstClr val="black"/>
                              </a:solidFill>
                              <a:latin typeface="Cambria Math" panose="02040503050406030204" pitchFamily="18" charset="0"/>
                              <a:cs typeface="Arial" panose="020B0604020202020204" pitchFamily="34" charset="0"/>
                            </a:rPr>
                            <m:t>𝑘</m:t>
                          </m:r>
                        </m:sup>
                      </m:sSup>
                      <m:r>
                        <a:rPr kumimoji="0" lang="es-ES_tradnl" sz="16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Arial" panose="020B0604020202020204" pitchFamily="34" charset="0"/>
                        </a:rPr>
                        <m:t>≤</m:t>
                      </m:r>
                      <m:sSup>
                        <m:sSupPr>
                          <m:ctrlPr>
                            <a:rPr lang="es-ES_tradnl" sz="1600" i="1">
                              <a:solidFill>
                                <a:prstClr val="black"/>
                              </a:solidFill>
                              <a:latin typeface="Cambria Math" panose="02040503050406030204" pitchFamily="18" charset="0"/>
                              <a:cs typeface="Arial" panose="020B0604020202020204" pitchFamily="34" charset="0"/>
                            </a:rPr>
                          </m:ctrlPr>
                        </m:sSupPr>
                        <m:e>
                          <m:r>
                            <a:rPr lang="es-ES_tradnl" sz="1600" i="1">
                              <a:solidFill>
                                <a:prstClr val="black"/>
                              </a:solidFill>
                              <a:latin typeface="Cambria Math" panose="02040503050406030204" pitchFamily="18" charset="0"/>
                              <a:cs typeface="Arial" panose="020B0604020202020204" pitchFamily="34" charset="0"/>
                            </a:rPr>
                            <m:t>𝑐</m:t>
                          </m:r>
                        </m:e>
                        <m:sup>
                          <m:r>
                            <a:rPr lang="es-ES_tradnl" sz="1600" i="1">
                              <a:solidFill>
                                <a:prstClr val="black"/>
                              </a:solidFill>
                              <a:latin typeface="Cambria Math" panose="02040503050406030204" pitchFamily="18" charset="0"/>
                              <a:cs typeface="Arial" panose="020B0604020202020204" pitchFamily="34" charset="0"/>
                            </a:rPr>
                            <m:t>𝑇</m:t>
                          </m:r>
                        </m:sup>
                      </m:sSup>
                      <m:sSup>
                        <m:sSupPr>
                          <m:ctrlPr>
                            <a:rPr lang="es-ES_tradnl" sz="1600" i="1">
                              <a:solidFill>
                                <a:prstClr val="black"/>
                              </a:solidFill>
                              <a:latin typeface="Cambria Math" panose="02040503050406030204" pitchFamily="18" charset="0"/>
                              <a:cs typeface="Arial" panose="020B0604020202020204" pitchFamily="34" charset="0"/>
                            </a:rPr>
                          </m:ctrlPr>
                        </m:sSupPr>
                        <m:e>
                          <m:r>
                            <a:rPr lang="es-ES_tradnl" sz="1600" i="1">
                              <a:solidFill>
                                <a:prstClr val="black"/>
                              </a:solidFill>
                              <a:latin typeface="Cambria Math" panose="02040503050406030204" pitchFamily="18" charset="0"/>
                              <a:cs typeface="Arial" panose="020B0604020202020204" pitchFamily="34" charset="0"/>
                            </a:rPr>
                            <m:t>𝑥</m:t>
                          </m:r>
                        </m:e>
                        <m:sup>
                          <m:r>
                            <a:rPr lang="es-ES_tradnl" sz="1600" i="1">
                              <a:solidFill>
                                <a:prstClr val="black"/>
                              </a:solidFill>
                              <a:latin typeface="Cambria Math" panose="02040503050406030204" pitchFamily="18" charset="0"/>
                              <a:cs typeface="Arial" panose="020B0604020202020204" pitchFamily="34" charset="0"/>
                            </a:rPr>
                            <m:t>𝑘</m:t>
                          </m:r>
                        </m:sup>
                      </m:sSup>
                    </m:oMath>
                  </m:oMathPara>
                </a14:m>
                <a:endParaRPr lang="es-ES" sz="1600" dirty="0">
                  <a:solidFill>
                    <a:prstClr val="black"/>
                  </a:solidFill>
                </a:endParaRPr>
              </a:p>
              <a:p>
                <a:pPr>
                  <a:spcBef>
                    <a:spcPts val="40"/>
                  </a:spcBef>
                </a:pPr>
                <a:endParaRPr lang="es-ES" sz="1600" b="0" dirty="0">
                  <a:solidFill>
                    <a:prstClr val="black"/>
                  </a:solidFill>
                  <a:cs typeface="Arial" panose="020B0604020202020204" pitchFamily="34" charset="0"/>
                </a:endParaRPr>
              </a:p>
              <a:p>
                <a:pPr>
                  <a:lnSpc>
                    <a:spcPct val="100000"/>
                  </a:lnSpc>
                  <a:spcBef>
                    <a:spcPts val="40"/>
                  </a:spcBef>
                </a:pPr>
                <a:r>
                  <a:rPr lang="es-ES_tradnl" sz="1600" dirty="0">
                    <a:cs typeface="Arial" panose="020B0604020202020204" pitchFamily="34" charset="0"/>
                  </a:rPr>
                  <a:t>Por tanto, </a:t>
                </a:r>
              </a:p>
              <a:p>
                <a:pPr>
                  <a:lnSpc>
                    <a:spcPct val="100000"/>
                  </a:lnSpc>
                  <a:spcBef>
                    <a:spcPts val="40"/>
                  </a:spcBef>
                </a:pPr>
                <a:endParaRPr lang="es-ES_tradnl" sz="1600" dirty="0">
                  <a:cs typeface="Arial" panose="020B0604020202020204" pitchFamily="34" charset="0"/>
                </a:endParaRPr>
              </a:p>
              <a:p>
                <a:pPr>
                  <a:lnSpc>
                    <a:spcPct val="100000"/>
                  </a:lnSpc>
                  <a:spcBef>
                    <a:spcPts val="40"/>
                  </a:spcBef>
                </a:pPr>
                <a:r>
                  <a:rPr lang="es-ES_tradnl" sz="1600" b="0" dirty="0">
                    <a:cs typeface="Arial" panose="020B0604020202020204" pitchFamily="34" charset="0"/>
                  </a:rPr>
                  <a:t>  </a:t>
                </a:r>
              </a:p>
              <a:p>
                <a:pPr>
                  <a:lnSpc>
                    <a:spcPct val="100000"/>
                  </a:lnSpc>
                  <a:spcBef>
                    <a:spcPts val="40"/>
                  </a:spcBef>
                </a:pPr>
                <a:endParaRPr lang="es-ES_tradnl" sz="1600" dirty="0">
                  <a:cs typeface="Arial" panose="020B0604020202020204" pitchFamily="34" charset="0"/>
                </a:endParaRPr>
              </a:p>
              <a:p>
                <a:pPr>
                  <a:lnSpc>
                    <a:spcPct val="100000"/>
                  </a:lnSpc>
                  <a:spcBef>
                    <a:spcPts val="40"/>
                  </a:spcBef>
                </a:pPr>
                <a:endParaRPr lang="es-ES_tradnl" sz="1600" dirty="0">
                  <a:cs typeface="Arial" panose="020B0604020202020204" pitchFamily="34" charset="0"/>
                </a:endParaRPr>
              </a:p>
              <a:p>
                <a:pPr>
                  <a:lnSpc>
                    <a:spcPct val="100000"/>
                  </a:lnSpc>
                  <a:spcBef>
                    <a:spcPts val="40"/>
                  </a:spcBef>
                </a:pPr>
                <a:r>
                  <a:rPr lang="es-ES_tradnl" sz="1600" dirty="0">
                    <a:cs typeface="Arial" panose="020B0604020202020204" pitchFamily="34" charset="0"/>
                  </a:rPr>
                  <a:t>Esta condición se denomina condición de descenso.</a:t>
                </a:r>
                <a:endParaRPr lang="es-ES_tradnl" sz="1600" b="0" dirty="0">
                  <a:cs typeface="Arial" panose="020B0604020202020204" pitchFamily="34" charset="0"/>
                </a:endParaRPr>
              </a:p>
              <a:p>
                <a:pPr algn="ctr">
                  <a:lnSpc>
                    <a:spcPct val="100000"/>
                  </a:lnSpc>
                  <a:spcBef>
                    <a:spcPts val="40"/>
                  </a:spcBef>
                </a:pPr>
                <a:r>
                  <a:rPr lang="es-ES_tradnl" sz="1600" dirty="0">
                    <a:cs typeface="Arial" panose="020B0604020202020204" pitchFamily="34" charset="0"/>
                  </a:rPr>
                  <a:t> </a:t>
                </a:r>
                <a:endParaRPr lang="es-ES" sz="1600" dirty="0">
                  <a:latin typeface="Arial" panose="020B0604020202020204" pitchFamily="34" charset="0"/>
                  <a:cs typeface="Arial" panose="020B0604020202020204" pitchFamily="34" charset="0"/>
                </a:endParaRPr>
              </a:p>
              <a:p>
                <a:pPr>
                  <a:lnSpc>
                    <a:spcPct val="100000"/>
                  </a:lnSpc>
                  <a:spcBef>
                    <a:spcPts val="40"/>
                  </a:spcBef>
                </a:pPr>
                <a:endParaRPr lang="es-ES" sz="1600" dirty="0">
                  <a:cs typeface="Arial" panose="020B0604020202020204" pitchFamily="34" charset="0"/>
                </a:endParaRPr>
              </a:p>
              <a:p>
                <a:pPr>
                  <a:lnSpc>
                    <a:spcPct val="100000"/>
                  </a:lnSpc>
                  <a:spcBef>
                    <a:spcPts val="40"/>
                  </a:spcBef>
                </a:pPr>
                <a:endParaRPr lang="es-ES_tradnl" sz="1600" dirty="0">
                  <a:latin typeface="Arial" panose="020B0604020202020204" pitchFamily="34" charset="0"/>
                  <a:cs typeface="Arial" panose="020B0604020202020204" pitchFamily="34" charset="0"/>
                </a:endParaRPr>
              </a:p>
            </p:txBody>
          </p:sp>
        </mc:Choice>
        <mc:Fallback xmlns="">
          <p:sp>
            <p:nvSpPr>
              <p:cNvPr id="8" name="object 4">
                <a:extLst>
                  <a:ext uri="{FF2B5EF4-FFF2-40B4-BE49-F238E27FC236}">
                    <a16:creationId xmlns:a16="http://schemas.microsoft.com/office/drawing/2014/main" id="{41739059-3ACE-4F21-B218-28900F0FD318}"/>
                  </a:ext>
                </a:extLst>
              </p:cNvPr>
              <p:cNvSpPr txBox="1">
                <a:spLocks noRot="1" noChangeAspect="1" noMove="1" noResize="1" noEditPoints="1" noAdjustHandles="1" noChangeArrowheads="1" noChangeShapeType="1" noTextEdit="1"/>
              </p:cNvSpPr>
              <p:nvPr/>
            </p:nvSpPr>
            <p:spPr>
              <a:xfrm>
                <a:off x="457200" y="1197983"/>
                <a:ext cx="8881466" cy="5394554"/>
              </a:xfrm>
              <a:prstGeom prst="rect">
                <a:avLst/>
              </a:prstGeom>
              <a:blipFill>
                <a:blip r:embed="rId3"/>
                <a:stretch>
                  <a:fillRect l="-1373" t="-101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id="{213005BF-9D1D-4CB8-96E2-7CCA014F3E93}"/>
                  </a:ext>
                </a:extLst>
              </p:cNvPr>
              <p:cNvSpPr txBox="1"/>
              <p:nvPr/>
            </p:nvSpPr>
            <p:spPr>
              <a:xfrm>
                <a:off x="7663560" y="512020"/>
                <a:ext cx="1675106" cy="41177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s-ES_tradnl" sz="2000" b="1" i="1" smtClean="0">
                          <a:latin typeface="Cambria Math" panose="02040503050406030204" pitchFamily="18" charset="0"/>
                          <a:cs typeface="Arial" panose="020B0604020202020204" pitchFamily="34" charset="0"/>
                        </a:rPr>
                        <m:t>𝑨</m:t>
                      </m:r>
                      <m:r>
                        <a:rPr lang="es-ES_tradnl" sz="2000" b="1" i="0" smtClean="0">
                          <a:latin typeface="Cambria Math" panose="02040503050406030204" pitchFamily="18" charset="0"/>
                          <a:cs typeface="Arial" panose="020B0604020202020204" pitchFamily="34" charset="0"/>
                        </a:rPr>
                        <m:t>𝚲</m:t>
                      </m:r>
                      <m:sSup>
                        <m:sSupPr>
                          <m:ctrlPr>
                            <a:rPr lang="es-ES_tradnl" sz="2000" b="1" i="1">
                              <a:latin typeface="Cambria Math" panose="02040503050406030204" pitchFamily="18" charset="0"/>
                              <a:cs typeface="Arial" panose="020B0604020202020204" pitchFamily="34" charset="0"/>
                            </a:rPr>
                          </m:ctrlPr>
                        </m:sSupPr>
                        <m:e>
                          <m:r>
                            <a:rPr lang="es-ES_tradnl" sz="2000" b="1" i="1">
                              <a:latin typeface="Cambria Math" panose="02040503050406030204" pitchFamily="18" charset="0"/>
                              <a:cs typeface="Arial" panose="020B0604020202020204" pitchFamily="34" charset="0"/>
                            </a:rPr>
                            <m:t>𝒙</m:t>
                          </m:r>
                        </m:e>
                        <m:sup>
                          <m:r>
                            <a:rPr lang="es-ES_tradnl" sz="2000" b="1" i="1">
                              <a:latin typeface="Cambria Math" panose="02040503050406030204" pitchFamily="18" charset="0"/>
                              <a:cs typeface="Arial" panose="020B0604020202020204" pitchFamily="34" charset="0"/>
                            </a:rPr>
                            <m:t>𝒌</m:t>
                          </m:r>
                        </m:sup>
                      </m:sSup>
                      <m:r>
                        <a:rPr lang="es-ES_tradnl" sz="2000" b="1" i="1" smtClean="0">
                          <a:latin typeface="Cambria Math" panose="02040503050406030204" pitchFamily="18" charset="0"/>
                          <a:cs typeface="Arial" panose="020B0604020202020204" pitchFamily="34" charset="0"/>
                        </a:rPr>
                        <m:t>=</m:t>
                      </m:r>
                      <m:r>
                        <a:rPr lang="es-ES_tradnl" sz="2000" b="1" i="1" smtClean="0">
                          <a:latin typeface="Cambria Math" panose="02040503050406030204" pitchFamily="18" charset="0"/>
                          <a:cs typeface="Arial" panose="020B0604020202020204" pitchFamily="34" charset="0"/>
                        </a:rPr>
                        <m:t>𝟎</m:t>
                      </m:r>
                    </m:oMath>
                  </m:oMathPara>
                </a14:m>
                <a:endParaRPr lang="es-ES" sz="2000" b="1" dirty="0"/>
              </a:p>
            </p:txBody>
          </p:sp>
        </mc:Choice>
        <mc:Fallback xmlns="">
          <p:sp>
            <p:nvSpPr>
              <p:cNvPr id="11" name="CuadroTexto 10">
                <a:extLst>
                  <a:ext uri="{FF2B5EF4-FFF2-40B4-BE49-F238E27FC236}">
                    <a16:creationId xmlns:a16="http://schemas.microsoft.com/office/drawing/2014/main" id="{213005BF-9D1D-4CB8-96E2-7CCA014F3E93}"/>
                  </a:ext>
                </a:extLst>
              </p:cNvPr>
              <p:cNvSpPr txBox="1">
                <a:spLocks noRot="1" noChangeAspect="1" noMove="1" noResize="1" noEditPoints="1" noAdjustHandles="1" noChangeArrowheads="1" noChangeShapeType="1" noTextEdit="1"/>
              </p:cNvSpPr>
              <p:nvPr/>
            </p:nvSpPr>
            <p:spPr>
              <a:xfrm>
                <a:off x="7663560" y="512020"/>
                <a:ext cx="1675106" cy="411779"/>
              </a:xfrm>
              <a:prstGeom prst="rect">
                <a:avLst/>
              </a:prstGeom>
              <a:blipFill>
                <a:blip r:embed="rId4"/>
                <a:stretch>
                  <a:fillRect/>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36C02E3C-EA4D-465A-B051-CC6EBD05648E}"/>
                  </a:ext>
                </a:extLst>
              </p:cNvPr>
              <p:cNvSpPr txBox="1"/>
              <p:nvPr/>
            </p:nvSpPr>
            <p:spPr>
              <a:xfrm>
                <a:off x="4135933" y="4724400"/>
                <a:ext cx="1524000" cy="65678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s-ES_tradnl" b="1" i="1">
                              <a:solidFill>
                                <a:prstClr val="black"/>
                              </a:solidFill>
                              <a:latin typeface="Cambria Math" panose="02040503050406030204" pitchFamily="18" charset="0"/>
                              <a:cs typeface="Arial" panose="020B0604020202020204" pitchFamily="34" charset="0"/>
                            </a:rPr>
                          </m:ctrlPr>
                        </m:sSupPr>
                        <m:e>
                          <m:r>
                            <a:rPr lang="es-ES_tradnl" b="1" i="1">
                              <a:solidFill>
                                <a:prstClr val="black"/>
                              </a:solidFill>
                              <a:latin typeface="Cambria Math" panose="02040503050406030204" pitchFamily="18" charset="0"/>
                              <a:cs typeface="Arial" panose="020B0604020202020204" pitchFamily="34" charset="0"/>
                            </a:rPr>
                            <m:t>𝒄</m:t>
                          </m:r>
                        </m:e>
                        <m:sup>
                          <m:r>
                            <a:rPr lang="es-ES_tradnl" b="1" i="1">
                              <a:solidFill>
                                <a:prstClr val="black"/>
                              </a:solidFill>
                              <a:latin typeface="Cambria Math" panose="02040503050406030204" pitchFamily="18" charset="0"/>
                              <a:cs typeface="Arial" panose="020B0604020202020204" pitchFamily="34" charset="0"/>
                            </a:rPr>
                            <m:t>𝑻</m:t>
                          </m:r>
                        </m:sup>
                      </m:sSup>
                      <m:r>
                        <a:rPr kumimoji="0" lang="es-ES_tradnl" sz="1800" b="1" i="0"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𝚲</m:t>
                      </m:r>
                      <m:sSup>
                        <m:sSupPr>
                          <m:ctrlPr>
                            <a:rPr lang="es-ES_tradnl" b="1" i="1">
                              <a:solidFill>
                                <a:prstClr val="black"/>
                              </a:solidFill>
                              <a:latin typeface="Cambria Math" panose="02040503050406030204" pitchFamily="18" charset="0"/>
                              <a:cs typeface="Arial" panose="020B0604020202020204" pitchFamily="34" charset="0"/>
                            </a:rPr>
                          </m:ctrlPr>
                        </m:sSupPr>
                        <m:e>
                          <m:r>
                            <a:rPr lang="es-ES_tradnl" b="1" i="1">
                              <a:solidFill>
                                <a:prstClr val="black"/>
                              </a:solidFill>
                              <a:latin typeface="Cambria Math" panose="02040503050406030204" pitchFamily="18" charset="0"/>
                              <a:cs typeface="Arial" panose="020B0604020202020204" pitchFamily="34" charset="0"/>
                            </a:rPr>
                            <m:t>𝒙</m:t>
                          </m:r>
                        </m:e>
                        <m:sup>
                          <m:r>
                            <a:rPr lang="es-ES_tradnl" b="1" i="1">
                              <a:solidFill>
                                <a:prstClr val="black"/>
                              </a:solidFill>
                              <a:latin typeface="Cambria Math" panose="02040503050406030204" pitchFamily="18" charset="0"/>
                              <a:cs typeface="Arial" panose="020B0604020202020204" pitchFamily="34" charset="0"/>
                            </a:rPr>
                            <m:t>𝒌</m:t>
                          </m:r>
                        </m:sup>
                      </m:sSup>
                      <m:r>
                        <a:rPr kumimoji="0" lang="es-ES_tradnl" sz="1800" b="1" i="0"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m:t>
                      </m:r>
                      <m:r>
                        <a:rPr kumimoji="0" lang="es-ES_tradnl" sz="1800" b="1" i="0" u="none" strike="noStrike" kern="1200" cap="none" spc="0" normalizeH="0" baseline="0" noProof="0" smtClean="0">
                          <a:ln>
                            <a:noFill/>
                          </a:ln>
                          <a:solidFill>
                            <a:prstClr val="black"/>
                          </a:solidFill>
                          <a:effectLst/>
                          <a:uLnTx/>
                          <a:uFillTx/>
                          <a:latin typeface="Cambria Math" panose="02040503050406030204" pitchFamily="18" charset="0"/>
                          <a:cs typeface="Arial" panose="020B0604020202020204" pitchFamily="34" charset="0"/>
                        </a:rPr>
                        <m:t>𝟎</m:t>
                      </m:r>
                    </m:oMath>
                  </m:oMathPara>
                </a14:m>
                <a:endParaRPr lang="es-ES" sz="1800" b="1" dirty="0">
                  <a:latin typeface="Arial" panose="020B0604020202020204" pitchFamily="34" charset="0"/>
                  <a:cs typeface="Arial" panose="020B0604020202020204" pitchFamily="34" charset="0"/>
                </a:endParaRPr>
              </a:p>
              <a:p>
                <a:endParaRPr lang="es-ES" b="1" dirty="0"/>
              </a:p>
            </p:txBody>
          </p:sp>
        </mc:Choice>
        <mc:Fallback xmlns="">
          <p:sp>
            <p:nvSpPr>
              <p:cNvPr id="7" name="CuadroTexto 6">
                <a:extLst>
                  <a:ext uri="{FF2B5EF4-FFF2-40B4-BE49-F238E27FC236}">
                    <a16:creationId xmlns:a16="http://schemas.microsoft.com/office/drawing/2014/main" id="{36C02E3C-EA4D-465A-B051-CC6EBD05648E}"/>
                  </a:ext>
                </a:extLst>
              </p:cNvPr>
              <p:cNvSpPr txBox="1">
                <a:spLocks noRot="1" noChangeAspect="1" noMove="1" noResize="1" noEditPoints="1" noAdjustHandles="1" noChangeArrowheads="1" noChangeShapeType="1" noTextEdit="1"/>
              </p:cNvSpPr>
              <p:nvPr/>
            </p:nvSpPr>
            <p:spPr>
              <a:xfrm>
                <a:off x="4135933" y="4724400"/>
                <a:ext cx="1524000" cy="656783"/>
              </a:xfrm>
              <a:prstGeom prst="rect">
                <a:avLst/>
              </a:prstGeom>
              <a:blipFill>
                <a:blip r:embed="rId5"/>
                <a:stretch>
                  <a:fillRect/>
                </a:stretch>
              </a:blipFill>
            </p:spPr>
            <p:txBody>
              <a:bodyPr/>
              <a:lstStyle/>
              <a:p>
                <a:r>
                  <a:rPr lang="es-ES">
                    <a:noFill/>
                  </a:rPr>
                  <a:t> </a:t>
                </a:r>
              </a:p>
            </p:txBody>
          </p:sp>
        </mc:Fallback>
      </mc:AlternateContent>
    </p:spTree>
    <p:extLst>
      <p:ext uri="{BB962C8B-B14F-4D97-AF65-F5344CB8AC3E}">
        <p14:creationId xmlns:p14="http://schemas.microsoft.com/office/powerpoint/2010/main" val="10316238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Otros detalles</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66</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7" name="object 4">
            <a:extLst>
              <a:ext uri="{FF2B5EF4-FFF2-40B4-BE49-F238E27FC236}">
                <a16:creationId xmlns:a16="http://schemas.microsoft.com/office/drawing/2014/main" id="{1A9987E5-4BC4-4700-8B1C-2836CCA4CA38}"/>
              </a:ext>
            </a:extLst>
          </p:cNvPr>
          <p:cNvSpPr txBox="1"/>
          <p:nvPr/>
        </p:nvSpPr>
        <p:spPr>
          <a:xfrm>
            <a:off x="496010" y="1410677"/>
            <a:ext cx="8881466" cy="752129"/>
          </a:xfrm>
          <a:prstGeom prst="rect">
            <a:avLst/>
          </a:prstGeom>
        </p:spPr>
        <p:txBody>
          <a:bodyPr vert="horz" wrap="square" lIns="0" tIns="13335" rIns="0" bIns="0" rtlCol="0">
            <a:spAutoFit/>
          </a:bodyPr>
          <a:lstStyle/>
          <a:p>
            <a:pPr>
              <a:lnSpc>
                <a:spcPct val="100000"/>
              </a:lnSpc>
              <a:spcBef>
                <a:spcPts val="40"/>
              </a:spcBef>
            </a:pPr>
            <a:r>
              <a:rPr lang="es-ES_tradnl" sz="1600" b="1" dirty="0">
                <a:cs typeface="Arial" panose="020B0604020202020204" pitchFamily="34" charset="0"/>
              </a:rPr>
              <a:t>Cálculo de la longitud de paso</a:t>
            </a:r>
            <a:r>
              <a:rPr lang="es-ES_tradnl" sz="1600" b="1" dirty="0">
                <a:latin typeface="Arial" panose="020B0604020202020204" pitchFamily="34" charset="0"/>
                <a:cs typeface="Arial" panose="020B0604020202020204" pitchFamily="34" charset="0"/>
              </a:rPr>
              <a:t> </a:t>
            </a:r>
          </a:p>
          <a:p>
            <a:pPr marL="342900" indent="-342900">
              <a:lnSpc>
                <a:spcPct val="100000"/>
              </a:lnSpc>
              <a:spcBef>
                <a:spcPts val="40"/>
              </a:spcBef>
              <a:buAutoNum type="arabicParenR"/>
            </a:pPr>
            <a:endParaRPr lang="es-ES_tradnl" sz="1600" b="1" dirty="0">
              <a:latin typeface="Arial" panose="020B0604020202020204" pitchFamily="34" charset="0"/>
              <a:cs typeface="Arial" panose="020B0604020202020204" pitchFamily="34" charset="0"/>
            </a:endParaRPr>
          </a:p>
          <a:p>
            <a:pPr>
              <a:lnSpc>
                <a:spcPct val="100000"/>
              </a:lnSpc>
              <a:spcBef>
                <a:spcPts val="40"/>
              </a:spcBef>
            </a:pPr>
            <a:endParaRPr lang="es-ES_tradnl" sz="1600" dirty="0">
              <a:latin typeface="Arial" panose="020B0604020202020204" pitchFamily="34" charset="0"/>
              <a:cs typeface="Arial" panose="020B0604020202020204" pitchFamily="34" charset="0"/>
            </a:endParaRPr>
          </a:p>
        </p:txBody>
      </p:sp>
      <p:pic>
        <p:nvPicPr>
          <p:cNvPr id="10" name="Imagen 9">
            <a:extLst>
              <a:ext uri="{FF2B5EF4-FFF2-40B4-BE49-F238E27FC236}">
                <a16:creationId xmlns:a16="http://schemas.microsoft.com/office/drawing/2014/main" id="{4C096357-5174-4B31-AA9F-34C9ED8EE693}"/>
              </a:ext>
            </a:extLst>
          </p:cNvPr>
          <p:cNvPicPr>
            <a:picLocks noChangeAspect="1"/>
          </p:cNvPicPr>
          <p:nvPr/>
        </p:nvPicPr>
        <p:blipFill>
          <a:blip r:embed="rId2"/>
          <a:stretch>
            <a:fillRect/>
          </a:stretch>
        </p:blipFill>
        <p:spPr>
          <a:xfrm>
            <a:off x="1136268" y="1941508"/>
            <a:ext cx="7600950" cy="625593"/>
          </a:xfrm>
          <a:prstGeom prst="rect">
            <a:avLst/>
          </a:prstGeom>
        </p:spPr>
      </p:pic>
      <p:sp>
        <p:nvSpPr>
          <p:cNvPr id="12" name="object 4">
            <a:extLst>
              <a:ext uri="{FF2B5EF4-FFF2-40B4-BE49-F238E27FC236}">
                <a16:creationId xmlns:a16="http://schemas.microsoft.com/office/drawing/2014/main" id="{CE24A129-B6D2-4C84-8D60-F6A990683628}"/>
              </a:ext>
            </a:extLst>
          </p:cNvPr>
          <p:cNvSpPr txBox="1"/>
          <p:nvPr/>
        </p:nvSpPr>
        <p:spPr>
          <a:xfrm>
            <a:off x="496010" y="2792178"/>
            <a:ext cx="8881466" cy="1244571"/>
          </a:xfrm>
          <a:prstGeom prst="rect">
            <a:avLst/>
          </a:prstGeom>
        </p:spPr>
        <p:txBody>
          <a:bodyPr vert="horz" wrap="square" lIns="0" tIns="13335" rIns="0" bIns="0" rtlCol="0">
            <a:spAutoFit/>
          </a:bodyPr>
          <a:lstStyle/>
          <a:p>
            <a:pPr>
              <a:lnSpc>
                <a:spcPct val="100000"/>
              </a:lnSpc>
              <a:spcBef>
                <a:spcPts val="40"/>
              </a:spcBef>
            </a:pPr>
            <a:r>
              <a:rPr lang="es-ES_tradnl" sz="1600" b="1" dirty="0">
                <a:cs typeface="Arial" panose="020B0604020202020204" pitchFamily="34" charset="0"/>
              </a:rPr>
              <a:t>Detección del óptimo</a:t>
            </a:r>
          </a:p>
          <a:p>
            <a:pPr>
              <a:lnSpc>
                <a:spcPct val="100000"/>
              </a:lnSpc>
              <a:spcBef>
                <a:spcPts val="40"/>
              </a:spcBef>
            </a:pPr>
            <a:endParaRPr lang="es-ES_tradnl" sz="1600" b="1" dirty="0">
              <a:cs typeface="Arial" panose="020B0604020202020204" pitchFamily="34" charset="0"/>
            </a:endParaRPr>
          </a:p>
          <a:p>
            <a:pPr>
              <a:spcBef>
                <a:spcPts val="40"/>
              </a:spcBef>
            </a:pPr>
            <a:r>
              <a:rPr lang="es-ES" sz="1600" dirty="0">
                <a:cs typeface="Arial" panose="020B0604020202020204" pitchFamily="34" charset="0"/>
              </a:rPr>
              <a:t>Uno de los criterios que suele usarse es parar cuando la mejora relativa en la función objetivo sea pequeña.</a:t>
            </a:r>
          </a:p>
          <a:p>
            <a:pPr>
              <a:lnSpc>
                <a:spcPct val="100000"/>
              </a:lnSpc>
              <a:spcBef>
                <a:spcPts val="40"/>
              </a:spcBef>
            </a:pPr>
            <a:endParaRPr lang="es-ES_tradnl" sz="1600" dirty="0">
              <a:latin typeface="Arial" panose="020B0604020202020204" pitchFamily="34" charset="0"/>
              <a:cs typeface="Arial" panose="020B0604020202020204" pitchFamily="34" charset="0"/>
            </a:endParaRPr>
          </a:p>
        </p:txBody>
      </p:sp>
      <p:pic>
        <p:nvPicPr>
          <p:cNvPr id="13" name="Imagen 12">
            <a:extLst>
              <a:ext uri="{FF2B5EF4-FFF2-40B4-BE49-F238E27FC236}">
                <a16:creationId xmlns:a16="http://schemas.microsoft.com/office/drawing/2014/main" id="{70EE9791-41C1-4A69-9F26-9802CE211045}"/>
              </a:ext>
            </a:extLst>
          </p:cNvPr>
          <p:cNvPicPr>
            <a:picLocks noChangeAspect="1"/>
          </p:cNvPicPr>
          <p:nvPr/>
        </p:nvPicPr>
        <p:blipFill>
          <a:blip r:embed="rId3"/>
          <a:stretch>
            <a:fillRect/>
          </a:stretch>
        </p:blipFill>
        <p:spPr>
          <a:xfrm>
            <a:off x="2895600" y="3989726"/>
            <a:ext cx="3905250" cy="1266825"/>
          </a:xfrm>
          <a:prstGeom prst="rect">
            <a:avLst/>
          </a:prstGeom>
        </p:spPr>
      </p:pic>
    </p:spTree>
    <p:extLst>
      <p:ext uri="{BB962C8B-B14F-4D97-AF65-F5344CB8AC3E}">
        <p14:creationId xmlns:p14="http://schemas.microsoft.com/office/powerpoint/2010/main" val="34370274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err="1"/>
              <a:t>Solvers</a:t>
            </a:r>
            <a:r>
              <a:rPr lang="es-ES" dirty="0"/>
              <a:t> y referencias</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67</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7" name="object 4">
            <a:extLst>
              <a:ext uri="{FF2B5EF4-FFF2-40B4-BE49-F238E27FC236}">
                <a16:creationId xmlns:a16="http://schemas.microsoft.com/office/drawing/2014/main" id="{1A9987E5-4BC4-4700-8B1C-2836CCA4CA38}"/>
              </a:ext>
            </a:extLst>
          </p:cNvPr>
          <p:cNvSpPr txBox="1"/>
          <p:nvPr/>
        </p:nvSpPr>
        <p:spPr>
          <a:xfrm>
            <a:off x="496010" y="1410677"/>
            <a:ext cx="8881466" cy="3953005"/>
          </a:xfrm>
          <a:prstGeom prst="rect">
            <a:avLst/>
          </a:prstGeom>
        </p:spPr>
        <p:txBody>
          <a:bodyPr vert="horz" wrap="square" lIns="0" tIns="13335" rIns="0" bIns="0" rtlCol="0">
            <a:spAutoFit/>
          </a:bodyPr>
          <a:lstStyle/>
          <a:p>
            <a:r>
              <a:rPr lang="es-ES_tradnl" sz="1600" dirty="0">
                <a:cs typeface="Arial" panose="020B0604020202020204" pitchFamily="34" charset="0"/>
              </a:rPr>
              <a:t>Hay muchos </a:t>
            </a:r>
            <a:r>
              <a:rPr lang="es-ES_tradnl" sz="1600" i="1" dirty="0" err="1">
                <a:cs typeface="Arial" panose="020B0604020202020204" pitchFamily="34" charset="0"/>
              </a:rPr>
              <a:t>solvers</a:t>
            </a:r>
            <a:r>
              <a:rPr lang="es-ES_tradnl" sz="1600" i="1" dirty="0">
                <a:cs typeface="Arial" panose="020B0604020202020204" pitchFamily="34" charset="0"/>
              </a:rPr>
              <a:t> </a:t>
            </a:r>
            <a:r>
              <a:rPr lang="es-ES_tradnl" sz="1600" dirty="0">
                <a:cs typeface="Arial" panose="020B0604020202020204" pitchFamily="34" charset="0"/>
              </a:rPr>
              <a:t>de LP disponibles para usar con Python, la mayoría de ellos usan el método del </a:t>
            </a:r>
            <a:r>
              <a:rPr lang="es-ES_tradnl" sz="1600" dirty="0" err="1">
                <a:cs typeface="Arial" panose="020B0604020202020204" pitchFamily="34" charset="0"/>
              </a:rPr>
              <a:t>Símplex</a:t>
            </a:r>
            <a:r>
              <a:rPr lang="es-ES_tradnl" sz="1600" dirty="0">
                <a:cs typeface="Arial" panose="020B0604020202020204" pitchFamily="34" charset="0"/>
              </a:rPr>
              <a:t>. Entre ellos:</a:t>
            </a:r>
            <a:endParaRPr lang="es-ES_tradnl" sz="1600" i="1" dirty="0">
              <a:cs typeface="Arial" panose="020B0604020202020204" pitchFamily="34" charset="0"/>
            </a:endParaRPr>
          </a:p>
          <a:p>
            <a:pPr marL="285750" indent="-285750">
              <a:buFont typeface="Arial" panose="020B0604020202020204" pitchFamily="34" charset="0"/>
              <a:buChar char="•"/>
            </a:pPr>
            <a:r>
              <a:rPr lang="es-ES_tradnl" sz="1600" dirty="0">
                <a:cs typeface="Arial" panose="020B0604020202020204" pitchFamily="34" charset="0"/>
                <a:hlinkClick r:id="rId2"/>
              </a:rPr>
              <a:t>GLPK</a:t>
            </a:r>
            <a:endParaRPr lang="es-ES_tradnl" sz="1600" dirty="0">
              <a:cs typeface="Arial" panose="020B0604020202020204" pitchFamily="34" charset="0"/>
            </a:endParaRPr>
          </a:p>
          <a:p>
            <a:pPr marL="285750" indent="-285750">
              <a:buFont typeface="Arial" panose="020B0604020202020204" pitchFamily="34" charset="0"/>
              <a:buChar char="•"/>
            </a:pPr>
            <a:r>
              <a:rPr lang="es-ES_tradnl" sz="1600" dirty="0">
                <a:cs typeface="Arial" panose="020B0604020202020204" pitchFamily="34" charset="0"/>
                <a:hlinkClick r:id="rId3"/>
              </a:rPr>
              <a:t>LPSOLVE</a:t>
            </a:r>
            <a:r>
              <a:rPr lang="es-ES_tradnl" sz="1600" dirty="0">
                <a:cs typeface="Arial" panose="020B0604020202020204" pitchFamily="34" charset="0"/>
              </a:rPr>
              <a:t> </a:t>
            </a:r>
          </a:p>
          <a:p>
            <a:pPr marL="285750" indent="-285750">
              <a:buFont typeface="Arial" panose="020B0604020202020204" pitchFamily="34" charset="0"/>
              <a:buChar char="•"/>
            </a:pPr>
            <a:r>
              <a:rPr lang="es-ES_tradnl" sz="1600" dirty="0">
                <a:cs typeface="Arial" panose="020B0604020202020204" pitchFamily="34" charset="0"/>
                <a:hlinkClick r:id="rId4"/>
              </a:rPr>
              <a:t>CLP</a:t>
            </a:r>
            <a:endParaRPr lang="es-ES_tradnl" sz="1600" dirty="0">
              <a:cs typeface="Arial" panose="020B0604020202020204" pitchFamily="34" charset="0"/>
            </a:endParaRPr>
          </a:p>
          <a:p>
            <a:pPr marL="285750" indent="-285750">
              <a:buFont typeface="Arial" panose="020B0604020202020204" pitchFamily="34" charset="0"/>
              <a:buChar char="•"/>
            </a:pPr>
            <a:r>
              <a:rPr lang="es-ES_tradnl" sz="1600" dirty="0" err="1">
                <a:cs typeface="Arial" panose="020B0604020202020204" pitchFamily="34" charset="0"/>
                <a:hlinkClick r:id="rId5"/>
              </a:rPr>
              <a:t>Gurobi</a:t>
            </a:r>
            <a:r>
              <a:rPr lang="es-ES_tradnl" sz="1600" dirty="0">
                <a:cs typeface="Arial" panose="020B0604020202020204" pitchFamily="34" charset="0"/>
              </a:rPr>
              <a:t> (licencia académica gratuita) </a:t>
            </a:r>
          </a:p>
          <a:p>
            <a:pPr marL="285750" indent="-285750">
              <a:buFont typeface="Arial" panose="020B0604020202020204" pitchFamily="34" charset="0"/>
              <a:buChar char="•"/>
            </a:pPr>
            <a:r>
              <a:rPr lang="es-ES_tradnl" sz="1600" dirty="0">
                <a:cs typeface="Arial" panose="020B0604020202020204" pitchFamily="34" charset="0"/>
                <a:hlinkClick r:id="rId6"/>
              </a:rPr>
              <a:t>CPLEX</a:t>
            </a:r>
            <a:r>
              <a:rPr lang="es-ES_tradnl" sz="1600" dirty="0">
                <a:cs typeface="Arial" panose="020B0604020202020204" pitchFamily="34" charset="0"/>
              </a:rPr>
              <a:t> (licencia académica gratuita)</a:t>
            </a:r>
          </a:p>
          <a:p>
            <a:pPr marL="285750" indent="-285750">
              <a:buFont typeface="Arial" panose="020B0604020202020204" pitchFamily="34" charset="0"/>
              <a:buChar char="•"/>
            </a:pPr>
            <a:endParaRPr lang="es-ES_tradnl" sz="1600" dirty="0">
              <a:cs typeface="Arial" panose="020B0604020202020204" pitchFamily="34" charset="0"/>
            </a:endParaRPr>
          </a:p>
          <a:p>
            <a:r>
              <a:rPr lang="es-ES_tradnl" sz="1600" dirty="0">
                <a:cs typeface="Arial" panose="020B0604020202020204" pitchFamily="34" charset="0"/>
              </a:rPr>
              <a:t>Todos ellos pueden ser invocados por </a:t>
            </a:r>
            <a:r>
              <a:rPr lang="es-ES_tradnl" sz="1600" dirty="0" err="1">
                <a:cs typeface="Arial" panose="020B0604020202020204" pitchFamily="34" charset="0"/>
              </a:rPr>
              <a:t>PuLP</a:t>
            </a:r>
            <a:r>
              <a:rPr lang="es-ES_tradnl" sz="1600" dirty="0">
                <a:cs typeface="Arial" panose="020B0604020202020204" pitchFamily="34" charset="0"/>
              </a:rPr>
              <a:t> (en el que por defecto viene preinstalado CLP).</a:t>
            </a:r>
          </a:p>
          <a:p>
            <a:pPr>
              <a:lnSpc>
                <a:spcPct val="100000"/>
              </a:lnSpc>
              <a:spcBef>
                <a:spcPts val="40"/>
              </a:spcBef>
            </a:pPr>
            <a:r>
              <a:rPr lang="es-ES_tradnl" sz="1600" b="1" dirty="0">
                <a:cs typeface="Arial" panose="020B0604020202020204" pitchFamily="34" charset="0"/>
              </a:rPr>
              <a:t> </a:t>
            </a:r>
          </a:p>
          <a:p>
            <a:pPr>
              <a:lnSpc>
                <a:spcPct val="100000"/>
              </a:lnSpc>
              <a:spcBef>
                <a:spcPts val="40"/>
              </a:spcBef>
            </a:pPr>
            <a:r>
              <a:rPr lang="es-ES_tradnl" sz="1600" dirty="0">
                <a:cs typeface="Arial" panose="020B0604020202020204" pitchFamily="34" charset="0"/>
              </a:rPr>
              <a:t>Como referencias bibliográficas útiles:</a:t>
            </a:r>
          </a:p>
          <a:p>
            <a:pPr marL="285750" indent="-285750">
              <a:lnSpc>
                <a:spcPct val="100000"/>
              </a:lnSpc>
              <a:spcBef>
                <a:spcPts val="40"/>
              </a:spcBef>
              <a:buFont typeface="Arial" panose="020B0604020202020204" pitchFamily="34" charset="0"/>
              <a:buChar char="•"/>
            </a:pPr>
            <a:r>
              <a:rPr lang="es-ES" sz="1600" b="0" i="0" dirty="0">
                <a:solidFill>
                  <a:srgbClr val="292929"/>
                </a:solidFill>
                <a:effectLst/>
                <a:cs typeface="Arial" panose="020B0604020202020204" pitchFamily="34" charset="0"/>
              </a:rPr>
              <a:t>H. Guerrero Salas: </a:t>
            </a:r>
            <a:r>
              <a:rPr lang="es-ES" sz="1600" b="0" i="0" dirty="0">
                <a:solidFill>
                  <a:srgbClr val="292929"/>
                </a:solidFill>
                <a:effectLst/>
                <a:cs typeface="Arial" panose="020B0604020202020204" pitchFamily="34" charset="0"/>
                <a:hlinkClick r:id="rId7"/>
              </a:rPr>
              <a:t>Programación Lineal Aplicada</a:t>
            </a:r>
            <a:endParaRPr lang="es-ES" sz="1600" b="0" i="0" dirty="0">
              <a:solidFill>
                <a:srgbClr val="292929"/>
              </a:solidFill>
              <a:effectLst/>
              <a:cs typeface="Arial" panose="020B0604020202020204" pitchFamily="34" charset="0"/>
            </a:endParaRPr>
          </a:p>
          <a:p>
            <a:pPr marL="285750" indent="-285750">
              <a:lnSpc>
                <a:spcPct val="100000"/>
              </a:lnSpc>
              <a:spcBef>
                <a:spcPts val="40"/>
              </a:spcBef>
              <a:buFont typeface="Arial" panose="020B0604020202020204" pitchFamily="34" charset="0"/>
              <a:buChar char="•"/>
            </a:pPr>
            <a:r>
              <a:rPr lang="es-ES" sz="1600" dirty="0">
                <a:solidFill>
                  <a:srgbClr val="292929"/>
                </a:solidFill>
                <a:cs typeface="Arial" panose="020B0604020202020204" pitchFamily="34" charset="0"/>
              </a:rPr>
              <a:t>D. </a:t>
            </a:r>
            <a:r>
              <a:rPr lang="es-ES" sz="1600" dirty="0" err="1">
                <a:solidFill>
                  <a:srgbClr val="292929"/>
                </a:solidFill>
                <a:cs typeface="Arial" panose="020B0604020202020204" pitchFamily="34" charset="0"/>
              </a:rPr>
              <a:t>Bertsimas</a:t>
            </a:r>
            <a:r>
              <a:rPr lang="es-ES" sz="1600" dirty="0">
                <a:solidFill>
                  <a:srgbClr val="292929"/>
                </a:solidFill>
                <a:cs typeface="Arial" panose="020B0604020202020204" pitchFamily="34" charset="0"/>
              </a:rPr>
              <a:t>: </a:t>
            </a:r>
            <a:r>
              <a:rPr lang="es-ES" sz="1600" dirty="0" err="1">
                <a:solidFill>
                  <a:srgbClr val="292929"/>
                </a:solidFill>
                <a:cs typeface="Arial" panose="020B0604020202020204" pitchFamily="34" charset="0"/>
                <a:hlinkClick r:id="rId8"/>
              </a:rPr>
              <a:t>Introduction</a:t>
            </a:r>
            <a:r>
              <a:rPr lang="es-ES" sz="1600" dirty="0">
                <a:solidFill>
                  <a:srgbClr val="292929"/>
                </a:solidFill>
                <a:cs typeface="Arial" panose="020B0604020202020204" pitchFamily="34" charset="0"/>
                <a:hlinkClick r:id="rId8"/>
              </a:rPr>
              <a:t> </a:t>
            </a:r>
            <a:r>
              <a:rPr lang="es-ES" sz="1600" dirty="0" err="1">
                <a:solidFill>
                  <a:srgbClr val="292929"/>
                </a:solidFill>
                <a:cs typeface="Arial" panose="020B0604020202020204" pitchFamily="34" charset="0"/>
                <a:hlinkClick r:id="rId8"/>
              </a:rPr>
              <a:t>to</a:t>
            </a:r>
            <a:r>
              <a:rPr lang="es-ES" sz="1600" dirty="0">
                <a:solidFill>
                  <a:srgbClr val="292929"/>
                </a:solidFill>
                <a:cs typeface="Arial" panose="020B0604020202020204" pitchFamily="34" charset="0"/>
                <a:hlinkClick r:id="rId8"/>
              </a:rPr>
              <a:t> Linear </a:t>
            </a:r>
            <a:r>
              <a:rPr lang="es-ES" sz="1600" dirty="0" err="1">
                <a:solidFill>
                  <a:srgbClr val="292929"/>
                </a:solidFill>
                <a:cs typeface="Arial" panose="020B0604020202020204" pitchFamily="34" charset="0"/>
                <a:hlinkClick r:id="rId8"/>
              </a:rPr>
              <a:t>Optimization</a:t>
            </a:r>
            <a:endParaRPr lang="es-ES" sz="1600" dirty="0">
              <a:solidFill>
                <a:srgbClr val="292929"/>
              </a:solidFill>
              <a:cs typeface="Arial" panose="020B0604020202020204" pitchFamily="34" charset="0"/>
            </a:endParaRPr>
          </a:p>
          <a:p>
            <a:pPr marL="285750" indent="-285750">
              <a:lnSpc>
                <a:spcPct val="100000"/>
              </a:lnSpc>
              <a:spcBef>
                <a:spcPts val="40"/>
              </a:spcBef>
              <a:buFont typeface="Arial" panose="020B0604020202020204" pitchFamily="34" charset="0"/>
              <a:buChar char="•"/>
            </a:pPr>
            <a:r>
              <a:rPr lang="es-ES" sz="1600" dirty="0">
                <a:solidFill>
                  <a:srgbClr val="292929"/>
                </a:solidFill>
                <a:cs typeface="Arial" panose="020B0604020202020204" pitchFamily="34" charset="0"/>
              </a:rPr>
              <a:t>J. Lee: </a:t>
            </a:r>
            <a:r>
              <a:rPr lang="es-ES" sz="1600" dirty="0">
                <a:solidFill>
                  <a:srgbClr val="292929"/>
                </a:solidFill>
                <a:cs typeface="Arial" panose="020B0604020202020204" pitchFamily="34" charset="0"/>
                <a:hlinkClick r:id="rId9"/>
              </a:rPr>
              <a:t>A </a:t>
            </a:r>
            <a:r>
              <a:rPr lang="es-ES" sz="1600" dirty="0" err="1">
                <a:solidFill>
                  <a:srgbClr val="292929"/>
                </a:solidFill>
                <a:cs typeface="Arial" panose="020B0604020202020204" pitchFamily="34" charset="0"/>
                <a:hlinkClick r:id="rId9"/>
              </a:rPr>
              <a:t>First</a:t>
            </a:r>
            <a:r>
              <a:rPr lang="es-ES" sz="1600" dirty="0">
                <a:solidFill>
                  <a:srgbClr val="292929"/>
                </a:solidFill>
                <a:cs typeface="Arial" panose="020B0604020202020204" pitchFamily="34" charset="0"/>
                <a:hlinkClick r:id="rId9"/>
              </a:rPr>
              <a:t> </a:t>
            </a:r>
            <a:r>
              <a:rPr lang="es-ES" sz="1600" dirty="0" err="1">
                <a:solidFill>
                  <a:srgbClr val="292929"/>
                </a:solidFill>
                <a:cs typeface="Arial" panose="020B0604020202020204" pitchFamily="34" charset="0"/>
                <a:hlinkClick r:id="rId9"/>
              </a:rPr>
              <a:t>Course</a:t>
            </a:r>
            <a:r>
              <a:rPr lang="es-ES" sz="1600" dirty="0">
                <a:solidFill>
                  <a:srgbClr val="292929"/>
                </a:solidFill>
                <a:cs typeface="Arial" panose="020B0604020202020204" pitchFamily="34" charset="0"/>
                <a:hlinkClick r:id="rId9"/>
              </a:rPr>
              <a:t> in Linear </a:t>
            </a:r>
            <a:r>
              <a:rPr lang="es-ES" sz="1600" dirty="0" err="1">
                <a:solidFill>
                  <a:srgbClr val="292929"/>
                </a:solidFill>
                <a:cs typeface="Arial" panose="020B0604020202020204" pitchFamily="34" charset="0"/>
                <a:hlinkClick r:id="rId9"/>
              </a:rPr>
              <a:t>Optimization</a:t>
            </a:r>
            <a:r>
              <a:rPr lang="es-ES" sz="1600" dirty="0">
                <a:solidFill>
                  <a:srgbClr val="292929"/>
                </a:solidFill>
                <a:cs typeface="Arial" panose="020B0604020202020204" pitchFamily="34" charset="0"/>
              </a:rPr>
              <a:t> (gratis en la web de </a:t>
            </a:r>
            <a:r>
              <a:rPr lang="es-ES" sz="1600" dirty="0" err="1">
                <a:solidFill>
                  <a:srgbClr val="292929"/>
                </a:solidFill>
                <a:cs typeface="Arial" panose="020B0604020202020204" pitchFamily="34" charset="0"/>
              </a:rPr>
              <a:t>Gurobi</a:t>
            </a:r>
            <a:r>
              <a:rPr lang="es-ES" sz="1600" dirty="0">
                <a:solidFill>
                  <a:srgbClr val="292929"/>
                </a:solidFill>
                <a:cs typeface="Arial" panose="020B0604020202020204" pitchFamily="34" charset="0"/>
              </a:rPr>
              <a:t>)</a:t>
            </a:r>
            <a:endParaRPr lang="es-ES_tradnl" sz="1600" dirty="0">
              <a:cs typeface="Arial" panose="020B0604020202020204" pitchFamily="34" charset="0"/>
            </a:endParaRPr>
          </a:p>
          <a:p>
            <a:pPr>
              <a:lnSpc>
                <a:spcPct val="100000"/>
              </a:lnSpc>
              <a:spcBef>
                <a:spcPts val="40"/>
              </a:spcBef>
            </a:pPr>
            <a:endParaRPr lang="es-ES_tradnl"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49996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83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3777162" y="2348885"/>
            <a:ext cx="5753072" cy="1470025"/>
          </a:xfrm>
        </p:spPr>
        <p:txBody>
          <a:bodyPr/>
          <a:lstStyle/>
          <a:p>
            <a:r>
              <a:rPr lang="es-ES" dirty="0"/>
              <a:t>2. Formulación general y estándar</a:t>
            </a:r>
          </a:p>
        </p:txBody>
      </p:sp>
      <p:sp>
        <p:nvSpPr>
          <p:cNvPr id="4" name="Slide Number Placeholder 3"/>
          <p:cNvSpPr>
            <a:spLocks noGrp="1"/>
          </p:cNvSpPr>
          <p:nvPr>
            <p:ph type="sldNum" sz="quarter" idx="1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7</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2" name="Footer Placeholder 1"/>
          <p:cNvSpPr>
            <a:spLocks noGrp="1"/>
          </p:cNvSpPr>
          <p:nvPr>
            <p:ph type="ftr" sz="quarter" idx="1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spTree>
    <p:extLst>
      <p:ext uri="{BB962C8B-B14F-4D97-AF65-F5344CB8AC3E}">
        <p14:creationId xmlns:p14="http://schemas.microsoft.com/office/powerpoint/2010/main" val="586806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Formulación general (I)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8</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grpSp>
        <p:nvGrpSpPr>
          <p:cNvPr id="7" name="Grupo 6">
            <a:extLst>
              <a:ext uri="{FF2B5EF4-FFF2-40B4-BE49-F238E27FC236}">
                <a16:creationId xmlns:a16="http://schemas.microsoft.com/office/drawing/2014/main" id="{30EF7D66-CE05-41DF-B467-F4F0BB7CEE3B}"/>
              </a:ext>
            </a:extLst>
          </p:cNvPr>
          <p:cNvGrpSpPr/>
          <p:nvPr/>
        </p:nvGrpSpPr>
        <p:grpSpPr>
          <a:xfrm>
            <a:off x="585443" y="1280048"/>
            <a:ext cx="8648115" cy="4458129"/>
            <a:chOff x="992124" y="1991867"/>
            <a:chExt cx="8197596" cy="4247387"/>
          </a:xfrm>
        </p:grpSpPr>
        <p:sp>
          <p:nvSpPr>
            <p:cNvPr id="15" name="object 4">
              <a:extLst>
                <a:ext uri="{FF2B5EF4-FFF2-40B4-BE49-F238E27FC236}">
                  <a16:creationId xmlns:a16="http://schemas.microsoft.com/office/drawing/2014/main" id="{FDDBB172-DF0B-4812-B260-CF5091428E9E}"/>
                </a:ext>
              </a:extLst>
            </p:cNvPr>
            <p:cNvSpPr/>
            <p:nvPr/>
          </p:nvSpPr>
          <p:spPr>
            <a:xfrm>
              <a:off x="992124" y="1991867"/>
              <a:ext cx="8197596" cy="4247387"/>
            </a:xfrm>
            <a:prstGeom prst="rect">
              <a:avLst/>
            </a:prstGeom>
            <a:blipFill>
              <a:blip r:embed="rId2" cstate="print"/>
              <a:stretch>
                <a:fillRect/>
              </a:stretch>
            </a:blipFill>
          </p:spPr>
          <p:txBody>
            <a:bodyPr wrap="square" lIns="0" tIns="0" rIns="0" bIns="0" rtlCol="0"/>
            <a:lstStyle/>
            <a:p>
              <a:endParaRPr dirty="0"/>
            </a:p>
          </p:txBody>
        </p:sp>
        <p:pic>
          <p:nvPicPr>
            <p:cNvPr id="12" name="Imagen 11">
              <a:extLst>
                <a:ext uri="{FF2B5EF4-FFF2-40B4-BE49-F238E27FC236}">
                  <a16:creationId xmlns:a16="http://schemas.microsoft.com/office/drawing/2014/main" id="{8774E6AB-D884-4379-B22E-071B5461C658}"/>
                </a:ext>
              </a:extLst>
            </p:cNvPr>
            <p:cNvPicPr>
              <a:picLocks noChangeAspect="1"/>
            </p:cNvPicPr>
            <p:nvPr/>
          </p:nvPicPr>
          <p:blipFill rotWithShape="1">
            <a:blip r:embed="rId3"/>
            <a:srcRect l="15385"/>
            <a:stretch/>
          </p:blipFill>
          <p:spPr>
            <a:xfrm>
              <a:off x="4114800" y="2667000"/>
              <a:ext cx="419100" cy="895350"/>
            </a:xfrm>
            <a:prstGeom prst="rect">
              <a:avLst/>
            </a:prstGeom>
          </p:spPr>
        </p:pic>
        <p:pic>
          <p:nvPicPr>
            <p:cNvPr id="13" name="Imagen 12">
              <a:extLst>
                <a:ext uri="{FF2B5EF4-FFF2-40B4-BE49-F238E27FC236}">
                  <a16:creationId xmlns:a16="http://schemas.microsoft.com/office/drawing/2014/main" id="{B5BA230F-50B1-4F52-88A6-17B18D63EF31}"/>
                </a:ext>
              </a:extLst>
            </p:cNvPr>
            <p:cNvPicPr>
              <a:picLocks noChangeAspect="1"/>
            </p:cNvPicPr>
            <p:nvPr/>
          </p:nvPicPr>
          <p:blipFill rotWithShape="1">
            <a:blip r:embed="rId3"/>
            <a:srcRect l="15385"/>
            <a:stretch/>
          </p:blipFill>
          <p:spPr>
            <a:xfrm>
              <a:off x="4104894" y="4286250"/>
              <a:ext cx="419100" cy="895350"/>
            </a:xfrm>
            <a:prstGeom prst="rect">
              <a:avLst/>
            </a:prstGeom>
          </p:spPr>
        </p:pic>
        <p:pic>
          <p:nvPicPr>
            <p:cNvPr id="14" name="Imagen 13">
              <a:extLst>
                <a:ext uri="{FF2B5EF4-FFF2-40B4-BE49-F238E27FC236}">
                  <a16:creationId xmlns:a16="http://schemas.microsoft.com/office/drawing/2014/main" id="{1FF059F4-7342-4E0C-A8A8-32A0B9CE9D83}"/>
                </a:ext>
              </a:extLst>
            </p:cNvPr>
            <p:cNvPicPr>
              <a:picLocks noChangeAspect="1"/>
            </p:cNvPicPr>
            <p:nvPr/>
          </p:nvPicPr>
          <p:blipFill rotWithShape="1">
            <a:blip r:embed="rId3"/>
            <a:srcRect l="15384" t="9967" r="10690" b="3008"/>
            <a:stretch/>
          </p:blipFill>
          <p:spPr>
            <a:xfrm>
              <a:off x="4157840" y="3564224"/>
              <a:ext cx="366154" cy="779176"/>
            </a:xfrm>
            <a:prstGeom prst="rect">
              <a:avLst/>
            </a:prstGeom>
          </p:spPr>
        </p:pic>
      </p:grpSp>
    </p:spTree>
    <p:extLst>
      <p:ext uri="{BB962C8B-B14F-4D97-AF65-F5344CB8AC3E}">
        <p14:creationId xmlns:p14="http://schemas.microsoft.com/office/powerpoint/2010/main" val="39451716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6"/>
          </p:nvPr>
        </p:nvSpPr>
        <p:spPr>
          <a:xfrm>
            <a:off x="289254" y="466865"/>
            <a:ext cx="8333103" cy="576064"/>
          </a:xfrm>
        </p:spPr>
        <p:txBody>
          <a:bodyPr/>
          <a:lstStyle/>
          <a:p>
            <a:r>
              <a:rPr lang="es-ES" dirty="0"/>
              <a:t>Formulación general (II)</a:t>
            </a:r>
          </a:p>
        </p:txBody>
      </p:sp>
      <p:sp>
        <p:nvSpPr>
          <p:cNvPr id="2" name="Marcador de número de diapositiva 1"/>
          <p:cNvSpPr>
            <a:spLocks noGrp="1"/>
          </p:cNvSpPr>
          <p:nvPr>
            <p:ph type="sldNum" sz="quarter" idx="31"/>
          </p:nvPr>
        </p:nvSpPr>
        <p:spPr>
          <a:xfrm>
            <a:off x="8339141" y="6397244"/>
            <a:ext cx="1038335" cy="256722"/>
          </a:xfrm>
        </p:spPr>
        <p:txBody>
          <a:bodyPr/>
          <a:lstStyle/>
          <a:p>
            <a:pPr marL="0" marR="0" lvl="0" indent="0" algn="r" defTabSz="829544" rtl="0" eaLnBrk="1" fontAlgn="base" latinLnBrk="0" hangingPunct="1">
              <a:lnSpc>
                <a:spcPct val="100000"/>
              </a:lnSpc>
              <a:spcBef>
                <a:spcPct val="0"/>
              </a:spcBef>
              <a:spcAft>
                <a:spcPct val="0"/>
              </a:spcAft>
              <a:buClrTx/>
              <a:buSzTx/>
              <a:buFontTx/>
              <a:buNone/>
              <a:tabLst/>
              <a:defRPr/>
            </a:pPr>
            <a:fld id="{AA05AA80-E33F-4D2D-A31B-6ECE2045C248}" type="slidenum">
              <a:rPr kumimoji="0" lang="en-GB" sz="998" b="0" i="0" u="none" strike="noStrike" kern="1200" cap="none" spc="0" normalizeH="0" baseline="0" noProof="0">
                <a:ln>
                  <a:noFill/>
                </a:ln>
                <a:solidFill>
                  <a:srgbClr val="000000"/>
                </a:solidFill>
                <a:effectLst/>
                <a:uLnTx/>
                <a:uFillTx/>
                <a:latin typeface="Century Gothic"/>
                <a:ea typeface="+mn-ea"/>
                <a:cs typeface="+mn-cs"/>
              </a:rPr>
              <a:pPr marL="0" marR="0" lvl="0" indent="0" algn="r" defTabSz="829544" rtl="0" eaLnBrk="1" fontAlgn="base" latinLnBrk="0" hangingPunct="1">
                <a:lnSpc>
                  <a:spcPct val="100000"/>
                </a:lnSpc>
                <a:spcBef>
                  <a:spcPct val="0"/>
                </a:spcBef>
                <a:spcAft>
                  <a:spcPct val="0"/>
                </a:spcAft>
                <a:buClrTx/>
                <a:buSzTx/>
                <a:buFontTx/>
                <a:buNone/>
                <a:tabLst/>
                <a:defRPr/>
              </a:pPr>
              <a:t>9</a:t>
            </a:fld>
            <a:endParaRPr kumimoji="0" lang="en-GB" sz="998" b="0" i="0" u="none" strike="noStrike" kern="1200" cap="none" spc="0" normalizeH="0" baseline="0" noProof="0">
              <a:ln>
                <a:noFill/>
              </a:ln>
              <a:solidFill>
                <a:srgbClr val="000000"/>
              </a:solidFill>
              <a:effectLst/>
              <a:uLnTx/>
              <a:uFillTx/>
              <a:latin typeface="Century Gothic"/>
              <a:ea typeface="+mn-ea"/>
              <a:cs typeface="+mn-cs"/>
            </a:endParaRPr>
          </a:p>
        </p:txBody>
      </p:sp>
      <p:sp>
        <p:nvSpPr>
          <p:cNvPr id="9" name="Footer Placeholder 8"/>
          <p:cNvSpPr>
            <a:spLocks noGrp="1"/>
          </p:cNvSpPr>
          <p:nvPr>
            <p:ph type="ftr" sz="quarter" idx="30"/>
          </p:nvPr>
        </p:nvSpPr>
        <p:spPr>
          <a:xfrm>
            <a:off x="3094866" y="6359988"/>
            <a:ext cx="4144133" cy="331235"/>
          </a:xfrm>
        </p:spPr>
        <p:txBody>
          <a:bodyPr/>
          <a:lstStyle/>
          <a:p>
            <a:pPr marL="0" marR="0" lvl="0" indent="0" algn="ctr" defTabSz="829544" rtl="0" eaLnBrk="1" fontAlgn="base" latinLnBrk="0" hangingPunct="1">
              <a:lnSpc>
                <a:spcPct val="100000"/>
              </a:lnSpc>
              <a:spcBef>
                <a:spcPct val="0"/>
              </a:spcBef>
              <a:spcAft>
                <a:spcPct val="0"/>
              </a:spcAft>
              <a:buClrTx/>
              <a:buSzTx/>
              <a:buFontTx/>
              <a:buNone/>
              <a:tabLst/>
              <a:defRPr/>
            </a:pPr>
            <a:r>
              <a:rPr kumimoji="0" lang="es-ES" sz="998" b="1" i="0" u="none" strike="noStrike" kern="1200" cap="none" spc="0" normalizeH="0" baseline="0" noProof="0">
                <a:ln>
                  <a:noFill/>
                </a:ln>
                <a:solidFill>
                  <a:srgbClr val="000000"/>
                </a:solidFill>
                <a:effectLst/>
                <a:uLnTx/>
                <a:uFillTx/>
                <a:latin typeface="Century Gothic"/>
                <a:ea typeface="+mn-ea"/>
                <a:cs typeface="+mn-cs"/>
              </a:rPr>
              <a:t>AFI Escuela 2024. Todos los derechos reservados.</a:t>
            </a:r>
            <a:endParaRPr kumimoji="0" lang="en-US" sz="998" b="1" i="0" u="none" strike="noStrike" kern="1200" cap="none" spc="0" normalizeH="0" baseline="0" noProof="0" dirty="0">
              <a:ln>
                <a:noFill/>
              </a:ln>
              <a:solidFill>
                <a:srgbClr val="000000"/>
              </a:solidFill>
              <a:effectLst/>
              <a:uLnTx/>
              <a:uFillTx/>
              <a:latin typeface="Century Gothic"/>
              <a:ea typeface="+mn-ea"/>
              <a:cs typeface="+mn-cs"/>
            </a:endParaRPr>
          </a:p>
        </p:txBody>
      </p:sp>
      <p:grpSp>
        <p:nvGrpSpPr>
          <p:cNvPr id="10" name="Grupo 9">
            <a:extLst>
              <a:ext uri="{FF2B5EF4-FFF2-40B4-BE49-F238E27FC236}">
                <a16:creationId xmlns:a16="http://schemas.microsoft.com/office/drawing/2014/main" id="{A78AD4BA-3424-4614-A032-F0DBF9063ADA}"/>
              </a:ext>
            </a:extLst>
          </p:cNvPr>
          <p:cNvGrpSpPr/>
          <p:nvPr/>
        </p:nvGrpSpPr>
        <p:grpSpPr>
          <a:xfrm>
            <a:off x="1460383" y="1143000"/>
            <a:ext cx="5990844" cy="2158746"/>
            <a:chOff x="1280160" y="2506217"/>
            <a:chExt cx="5990844" cy="2158746"/>
          </a:xfrm>
        </p:grpSpPr>
        <p:sp>
          <p:nvSpPr>
            <p:cNvPr id="11" name="object 4">
              <a:extLst>
                <a:ext uri="{FF2B5EF4-FFF2-40B4-BE49-F238E27FC236}">
                  <a16:creationId xmlns:a16="http://schemas.microsoft.com/office/drawing/2014/main" id="{96543E0F-EDEC-4E66-9A30-8D72711A9395}"/>
                </a:ext>
              </a:extLst>
            </p:cNvPr>
            <p:cNvSpPr/>
            <p:nvPr/>
          </p:nvSpPr>
          <p:spPr>
            <a:xfrm>
              <a:off x="1280160" y="2709672"/>
              <a:ext cx="5990844" cy="1955291"/>
            </a:xfrm>
            <a:prstGeom prst="rect">
              <a:avLst/>
            </a:prstGeom>
            <a:blipFill>
              <a:blip r:embed="rId2" cstate="print"/>
              <a:stretch>
                <a:fillRect/>
              </a:stretch>
            </a:blipFill>
          </p:spPr>
          <p:txBody>
            <a:bodyPr wrap="square" lIns="0" tIns="0" rIns="0" bIns="0" rtlCol="0"/>
            <a:lstStyle/>
            <a:p>
              <a:endParaRPr/>
            </a:p>
          </p:txBody>
        </p:sp>
        <p:pic>
          <p:nvPicPr>
            <p:cNvPr id="16" name="Imagen 15">
              <a:extLst>
                <a:ext uri="{FF2B5EF4-FFF2-40B4-BE49-F238E27FC236}">
                  <a16:creationId xmlns:a16="http://schemas.microsoft.com/office/drawing/2014/main" id="{EA9A6886-33A6-47A9-871B-BEA9F903C449}"/>
                </a:ext>
              </a:extLst>
            </p:cNvPr>
            <p:cNvPicPr>
              <a:picLocks noChangeAspect="1"/>
            </p:cNvPicPr>
            <p:nvPr/>
          </p:nvPicPr>
          <p:blipFill rotWithShape="1">
            <a:blip r:embed="rId3"/>
            <a:srcRect l="15385"/>
            <a:stretch/>
          </p:blipFill>
          <p:spPr>
            <a:xfrm>
              <a:off x="3505200" y="2506217"/>
              <a:ext cx="419100" cy="895350"/>
            </a:xfrm>
            <a:prstGeom prst="rect">
              <a:avLst/>
            </a:prstGeom>
          </p:spPr>
        </p:pic>
        <p:pic>
          <p:nvPicPr>
            <p:cNvPr id="17" name="Imagen 16">
              <a:extLst>
                <a:ext uri="{FF2B5EF4-FFF2-40B4-BE49-F238E27FC236}">
                  <a16:creationId xmlns:a16="http://schemas.microsoft.com/office/drawing/2014/main" id="{811CBFCA-3C9C-49D3-B634-09A512E5B19B}"/>
                </a:ext>
              </a:extLst>
            </p:cNvPr>
            <p:cNvPicPr>
              <a:picLocks noChangeAspect="1"/>
            </p:cNvPicPr>
            <p:nvPr/>
          </p:nvPicPr>
          <p:blipFill rotWithShape="1">
            <a:blip r:embed="rId3"/>
            <a:srcRect l="15385"/>
            <a:stretch/>
          </p:blipFill>
          <p:spPr>
            <a:xfrm>
              <a:off x="3468624" y="3424682"/>
              <a:ext cx="419100" cy="895350"/>
            </a:xfrm>
            <a:prstGeom prst="rect">
              <a:avLst/>
            </a:prstGeom>
          </p:spPr>
        </p:pic>
        <p:pic>
          <p:nvPicPr>
            <p:cNvPr id="18" name="Imagen 17">
              <a:extLst>
                <a:ext uri="{FF2B5EF4-FFF2-40B4-BE49-F238E27FC236}">
                  <a16:creationId xmlns:a16="http://schemas.microsoft.com/office/drawing/2014/main" id="{0CBDC67D-EE77-4BDE-B2F6-1A7A3542EB54}"/>
                </a:ext>
              </a:extLst>
            </p:cNvPr>
            <p:cNvPicPr>
              <a:picLocks noChangeAspect="1"/>
            </p:cNvPicPr>
            <p:nvPr/>
          </p:nvPicPr>
          <p:blipFill rotWithShape="1">
            <a:blip r:embed="rId3"/>
            <a:srcRect l="15385"/>
            <a:stretch/>
          </p:blipFill>
          <p:spPr>
            <a:xfrm>
              <a:off x="5393436" y="2556382"/>
              <a:ext cx="419100" cy="895350"/>
            </a:xfrm>
            <a:prstGeom prst="rect">
              <a:avLst/>
            </a:prstGeom>
          </p:spPr>
        </p:pic>
        <p:pic>
          <p:nvPicPr>
            <p:cNvPr id="19" name="Imagen 18">
              <a:extLst>
                <a:ext uri="{FF2B5EF4-FFF2-40B4-BE49-F238E27FC236}">
                  <a16:creationId xmlns:a16="http://schemas.microsoft.com/office/drawing/2014/main" id="{1A2294B9-6FEA-411A-A2D0-C0A81AF16880}"/>
                </a:ext>
              </a:extLst>
            </p:cNvPr>
            <p:cNvPicPr>
              <a:picLocks noChangeAspect="1"/>
            </p:cNvPicPr>
            <p:nvPr/>
          </p:nvPicPr>
          <p:blipFill rotWithShape="1">
            <a:blip r:embed="rId3"/>
            <a:srcRect l="15385"/>
            <a:stretch/>
          </p:blipFill>
          <p:spPr>
            <a:xfrm>
              <a:off x="5369814" y="3404251"/>
              <a:ext cx="419100" cy="895350"/>
            </a:xfrm>
            <a:prstGeom prst="rect">
              <a:avLst/>
            </a:prstGeom>
          </p:spPr>
        </p:pic>
      </p:grpSp>
      <p:pic>
        <p:nvPicPr>
          <p:cNvPr id="2050" name="Picture 2" descr="Linear Programming with R | Henry Wang">
            <a:extLst>
              <a:ext uri="{FF2B5EF4-FFF2-40B4-BE49-F238E27FC236}">
                <a16:creationId xmlns:a16="http://schemas.microsoft.com/office/drawing/2014/main" id="{4B0BA6CC-F2AF-EA6A-A42A-03D8D7DCBD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0016" y="3703913"/>
            <a:ext cx="6838950" cy="1807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77653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6.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A2D5"/>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_Afi">
  <a:themeElements>
    <a:clrScheme name="Plantilla Afi">
      <a:dk1>
        <a:srgbClr val="000000"/>
      </a:dk1>
      <a:lt1>
        <a:srgbClr val="FFFFFF"/>
      </a:lt1>
      <a:dk2>
        <a:srgbClr val="D84519"/>
      </a:dk2>
      <a:lt2>
        <a:srgbClr val="BFBFBF"/>
      </a:lt2>
      <a:accent1>
        <a:srgbClr val="D84519"/>
      </a:accent1>
      <a:accent2>
        <a:srgbClr val="00599C"/>
      </a:accent2>
      <a:accent3>
        <a:srgbClr val="8FD400"/>
      </a:accent3>
      <a:accent4>
        <a:srgbClr val="FDB813"/>
      </a:accent4>
      <a:accent5>
        <a:srgbClr val="AD0075"/>
      </a:accent5>
      <a:accent6>
        <a:srgbClr val="BFBFBF"/>
      </a:accent6>
      <a:hlink>
        <a:srgbClr val="00A3D6"/>
      </a:hlink>
      <a:folHlink>
        <a:srgbClr val="FF0000"/>
      </a:folHlink>
    </a:clrScheme>
    <a:fontScheme name="Plantilla Afi">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l="-113181" t="-1300" r="-40517" b="1300"/>
          </a:stretch>
        </a:blipFill>
        <a:ln w="9525"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24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rgbClr val="339966"/>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2400" b="0" i="0" u="none" strike="noStrike" cap="none" normalizeH="0" baseline="0" smtClean="0">
            <a:ln>
              <a:noFill/>
            </a:ln>
            <a:solidFill>
              <a:schemeClr val="tx1"/>
            </a:solidFill>
            <a:effectLst/>
            <a:latin typeface="Arial" pitchFamily="34" charset="0"/>
          </a:defRPr>
        </a:defPPr>
      </a:lstStyle>
    </a:lnDef>
    <a:txDef>
      <a:spPr>
        <a:noFill/>
      </a:spPr>
      <a:bodyPr wrap="square" rtlCol="0">
        <a:spAutoFit/>
      </a:bodyPr>
      <a:lstStyle>
        <a:defPPr algn="l">
          <a:defRPr sz="1600">
            <a:latin typeface="+mn-lt"/>
          </a:defRPr>
        </a:defPPr>
      </a:lstStyle>
    </a:tx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UEBA.pptx" id="{F66047B7-BB02-4C03-9C3C-226106223683}" vid="{87B96546-F003-4BAB-9D7D-15904C7889D2}"/>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35284</TotalTime>
  <Words>5662</Words>
  <Application>Microsoft Office PowerPoint</Application>
  <PresentationFormat>A4 (210 x 297 mm)</PresentationFormat>
  <Paragraphs>1199</Paragraphs>
  <Slides>68</Slides>
  <Notes>0</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68</vt:i4>
      </vt:variant>
    </vt:vector>
  </HeadingPairs>
  <TitlesOfParts>
    <vt:vector size="76" baseType="lpstr">
      <vt:lpstr>Arial</vt:lpstr>
      <vt:lpstr>Calibri</vt:lpstr>
      <vt:lpstr>Cambria Math</vt:lpstr>
      <vt:lpstr>Century Gothic</vt:lpstr>
      <vt:lpstr>Symbol</vt:lpstr>
      <vt:lpstr>Times New Roman</vt:lpstr>
      <vt:lpstr>Office Theme</vt:lpstr>
      <vt:lpstr>Tema_Afi</vt:lpstr>
      <vt:lpstr>Optimización (MDSF 2023-2024)</vt:lpstr>
      <vt:lpstr>Índice</vt:lpstr>
      <vt:lpstr>1. Introducción</vt:lpstr>
      <vt:lpstr>Presentación de PowerPoint</vt:lpstr>
      <vt:lpstr>Presentación de PowerPoint</vt:lpstr>
      <vt:lpstr>Presentación de PowerPoint</vt:lpstr>
      <vt:lpstr>2. Formulación general y estándar</vt:lpstr>
      <vt:lpstr>Presentación de PowerPoint</vt:lpstr>
      <vt:lpstr>Presentación de PowerPoint</vt:lpstr>
      <vt:lpstr>Presentación de PowerPoint</vt:lpstr>
      <vt:lpstr>Presentación de PowerPoint</vt:lpstr>
      <vt:lpstr>Presentación de PowerPoint</vt:lpstr>
      <vt:lpstr>3. Ejemplos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4. Soluciones de problemas lineales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5. Método del símplex</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6. Método del punto interior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Rocio Parrilla Merino</dc:creator>
  <cp:lastModifiedBy>Jorge López Lázaro</cp:lastModifiedBy>
  <cp:revision>191</cp:revision>
  <dcterms:created xsi:type="dcterms:W3CDTF">2020-12-29T09:07:06Z</dcterms:created>
  <dcterms:modified xsi:type="dcterms:W3CDTF">2024-01-29T09:39:29Z</dcterms:modified>
</cp:coreProperties>
</file>